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notesSlides/notesSlide9.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notesSlides/notesSlide10.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7.xml" ContentType="application/vnd.openxmlformats-officedocument.drawingml.chartshapes+xml"/>
  <Override PartName="/ppt/notesSlides/notesSlide11.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drawings/drawing8.xml" ContentType="application/vnd.openxmlformats-officedocument.drawingml.chartshapes+xml"/>
  <Override PartName="/ppt/notesSlides/notesSlide12.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9.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8" r:id="rId2"/>
    <p:sldMasterId id="2147483712" r:id="rId3"/>
    <p:sldMasterId id="2147483720" r:id="rId4"/>
    <p:sldMasterId id="2147483722" r:id="rId5"/>
  </p:sldMasterIdLst>
  <p:notesMasterIdLst>
    <p:notesMasterId r:id="rId82"/>
  </p:notesMasterIdLst>
  <p:sldIdLst>
    <p:sldId id="2147471875" r:id="rId6"/>
    <p:sldId id="2147471878" r:id="rId7"/>
    <p:sldId id="2147471885" r:id="rId8"/>
    <p:sldId id="2147471889" r:id="rId9"/>
    <p:sldId id="2147471890" r:id="rId10"/>
    <p:sldId id="2147471891" r:id="rId11"/>
    <p:sldId id="2147471892" r:id="rId12"/>
    <p:sldId id="2147471894" r:id="rId13"/>
    <p:sldId id="2147471896" r:id="rId14"/>
    <p:sldId id="2147471897" r:id="rId15"/>
    <p:sldId id="2147471898" r:id="rId16"/>
    <p:sldId id="2147471899" r:id="rId17"/>
    <p:sldId id="2147472126" r:id="rId18"/>
    <p:sldId id="2147471947" r:id="rId19"/>
    <p:sldId id="2147471948" r:id="rId20"/>
    <p:sldId id="2147471950" r:id="rId21"/>
    <p:sldId id="2147471955" r:id="rId22"/>
    <p:sldId id="2147471957" r:id="rId23"/>
    <p:sldId id="2147471959" r:id="rId24"/>
    <p:sldId id="2147472121" r:id="rId25"/>
    <p:sldId id="309" r:id="rId26"/>
    <p:sldId id="311" r:id="rId27"/>
    <p:sldId id="305" r:id="rId28"/>
    <p:sldId id="2147471988" r:id="rId29"/>
    <p:sldId id="2147471867" r:id="rId30"/>
    <p:sldId id="2147471868" r:id="rId31"/>
    <p:sldId id="2147471869" r:id="rId32"/>
    <p:sldId id="2147471870" r:id="rId33"/>
    <p:sldId id="2147471871" r:id="rId34"/>
    <p:sldId id="2147471872" r:id="rId35"/>
    <p:sldId id="2147471873" r:id="rId36"/>
    <p:sldId id="2147471989" r:id="rId37"/>
    <p:sldId id="2147472128" r:id="rId38"/>
    <p:sldId id="279" r:id="rId39"/>
    <p:sldId id="2147471647" r:id="rId40"/>
    <p:sldId id="2147471675" r:id="rId41"/>
    <p:sldId id="2147471701" r:id="rId42"/>
    <p:sldId id="2147471703" r:id="rId43"/>
    <p:sldId id="2147472127" r:id="rId44"/>
    <p:sldId id="2147471973" r:id="rId45"/>
    <p:sldId id="2147471974" r:id="rId46"/>
    <p:sldId id="2147471976" r:id="rId47"/>
    <p:sldId id="2147471978" r:id="rId48"/>
    <p:sldId id="2147471979" r:id="rId49"/>
    <p:sldId id="2147471980" r:id="rId50"/>
    <p:sldId id="2147471981" r:id="rId51"/>
    <p:sldId id="2147472129" r:id="rId52"/>
    <p:sldId id="2147471919" r:id="rId53"/>
    <p:sldId id="2147472000" r:id="rId54"/>
    <p:sldId id="2147471922" r:id="rId55"/>
    <p:sldId id="2147471925" r:id="rId56"/>
    <p:sldId id="2147471926" r:id="rId57"/>
    <p:sldId id="2147472003" r:id="rId58"/>
    <p:sldId id="2147472004" r:id="rId59"/>
    <p:sldId id="2147471930" r:id="rId60"/>
    <p:sldId id="2147471931" r:id="rId61"/>
    <p:sldId id="2147471932" r:id="rId62"/>
    <p:sldId id="2147471933" r:id="rId63"/>
    <p:sldId id="2147471586" r:id="rId64"/>
    <p:sldId id="2147472132" r:id="rId65"/>
    <p:sldId id="360" r:id="rId66"/>
    <p:sldId id="2147472133" r:id="rId67"/>
    <p:sldId id="388" r:id="rId68"/>
    <p:sldId id="2147472134" r:id="rId69"/>
    <p:sldId id="2147472135" r:id="rId70"/>
    <p:sldId id="374" r:id="rId71"/>
    <p:sldId id="411" r:id="rId72"/>
    <p:sldId id="384" r:id="rId73"/>
    <p:sldId id="2147471944" r:id="rId74"/>
    <p:sldId id="385" r:id="rId75"/>
    <p:sldId id="2147472130" r:id="rId76"/>
    <p:sldId id="2147471579" r:id="rId77"/>
    <p:sldId id="2147472131" r:id="rId78"/>
    <p:sldId id="2147471874" r:id="rId79"/>
    <p:sldId id="2147471990" r:id="rId80"/>
    <p:sldId id="2147472136"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9" autoAdjust="0"/>
    <p:restoredTop sz="79400" autoAdjust="0"/>
  </p:normalViewPr>
  <p:slideViewPr>
    <p:cSldViewPr snapToGrid="0">
      <p:cViewPr varScale="1">
        <p:scale>
          <a:sx n="115" d="100"/>
          <a:sy n="115" d="100"/>
        </p:scale>
        <p:origin x="1212"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1" d="100"/>
          <a:sy n="111" d="100"/>
        </p:scale>
        <p:origin x="343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736113845144358"/>
          <c:y val="1.1195102244838473E-2"/>
          <c:w val="0.76793577755905507"/>
          <c:h val="0.94079891233579938"/>
        </c:manualLayout>
      </c:layout>
      <c:barChart>
        <c:barDir val="bar"/>
        <c:grouping val="clustered"/>
        <c:varyColors val="0"/>
        <c:ser>
          <c:idx val="0"/>
          <c:order val="0"/>
          <c:spPr>
            <a:solidFill>
              <a:schemeClr val="accent1"/>
            </a:solidFill>
            <a:ln>
              <a:solidFill>
                <a:schemeClr val="accent1"/>
              </a:solidFill>
            </a:ln>
          </c:spPr>
          <c:invertIfNegative val="0"/>
          <c:cat>
            <c:strRef>
              <c:f>PRE_P4P_FY2025!$B$2:$B$77</c:f>
              <c:strCache>
                <c:ptCount val="76"/>
                <c:pt idx="0">
                  <c:v>Munson Healthcare Manistee Hospital</c:v>
                </c:pt>
                <c:pt idx="1">
                  <c:v>Grand Rapids Surgical Suites</c:v>
                </c:pt>
                <c:pt idx="2">
                  <c:v>McLaren Northern Michigan</c:v>
                </c:pt>
                <c:pt idx="3">
                  <c:v>Straith Hospital for Special Surgery</c:v>
                </c:pt>
                <c:pt idx="4">
                  <c:v>DMC Huron Valley Sinai Hospital</c:v>
                </c:pt>
                <c:pt idx="5">
                  <c:v>DMC Harper University Hospital</c:v>
                </c:pt>
                <c:pt idx="6">
                  <c:v>DMC Sinai-Grace Hospital</c:v>
                </c:pt>
                <c:pt idx="7">
                  <c:v>Ascension St. John Hospital (Detroit)</c:v>
                </c:pt>
                <c:pt idx="8">
                  <c:v>McLaren Flint</c:v>
                </c:pt>
                <c:pt idx="9">
                  <c:v>Lake Huron Medical Center</c:v>
                </c:pt>
                <c:pt idx="10">
                  <c:v>Sparrow Ionia Hospital</c:v>
                </c:pt>
                <c:pt idx="11">
                  <c:v>Ascension Genesys Regional Medical Center</c:v>
                </c:pt>
                <c:pt idx="12">
                  <c:v>Trinity Health Muskegon</c:v>
                </c:pt>
                <c:pt idx="13">
                  <c:v>Precision Surgery Center</c:v>
                </c:pt>
                <c:pt idx="14">
                  <c:v>University of Michigan Health - Sparrow Lansing</c:v>
                </c:pt>
                <c:pt idx="15">
                  <c:v>Trinity Health Grand Haven</c:v>
                </c:pt>
                <c:pt idx="16">
                  <c:v>Munson Medical Center - Traverse City</c:v>
                </c:pt>
                <c:pt idx="17">
                  <c:v>MyMichigan Health - West Branch</c:v>
                </c:pt>
                <c:pt idx="18">
                  <c:v>Henry Ford - Jackson</c:v>
                </c:pt>
                <c:pt idx="19">
                  <c:v>Corewell Health Lakeland St. Joseph &amp; Niles</c:v>
                </c:pt>
                <c:pt idx="20">
                  <c:v>Munson Health Cadillac</c:v>
                </c:pt>
                <c:pt idx="21">
                  <c:v>Michigan Institute for Advanced Surgery</c:v>
                </c:pt>
                <c:pt idx="22">
                  <c:v>Bronson Lakeview Hospital</c:v>
                </c:pt>
                <c:pt idx="23">
                  <c:v>McLaren Central Michigan</c:v>
                </c:pt>
                <c:pt idx="24">
                  <c:v>McLaren Macomb</c:v>
                </c:pt>
                <c:pt idx="25">
                  <c:v>Alliance Surgery Center</c:v>
                </c:pt>
                <c:pt idx="26">
                  <c:v>Holland Hospital</c:v>
                </c:pt>
                <c:pt idx="27">
                  <c:v>Corewell Health Farmington Hills Hospital</c:v>
                </c:pt>
                <c:pt idx="28">
                  <c:v>Hurley Medical Center</c:v>
                </c:pt>
                <c:pt idx="29">
                  <c:v>Trinity Health St. Mary Mercy Livonia</c:v>
                </c:pt>
                <c:pt idx="30">
                  <c:v>Bronson Methodist Hospital</c:v>
                </c:pt>
                <c:pt idx="31">
                  <c:v>Trinity Health Oakland</c:v>
                </c:pt>
                <c:pt idx="32">
                  <c:v>Red Cedar Surgery Center</c:v>
                </c:pt>
                <c:pt idx="33">
                  <c:v>Trinity Health Grand Rapids</c:v>
                </c:pt>
                <c:pt idx="34">
                  <c:v>University of Michigan Health - West</c:v>
                </c:pt>
                <c:pt idx="35">
                  <c:v>Upper Peninsula Surgery Center</c:v>
                </c:pt>
                <c:pt idx="36">
                  <c:v>Ascension Providence Rochester Hospital</c:v>
                </c:pt>
                <c:pt idx="37">
                  <c:v>McLaren Bay Region</c:v>
                </c:pt>
                <c:pt idx="38">
                  <c:v>Henry Ford - Macomb</c:v>
                </c:pt>
                <c:pt idx="39">
                  <c:v>Muskegon Surgery Center</c:v>
                </c:pt>
                <c:pt idx="40">
                  <c:v>McLaren Lapeer Region</c:v>
                </c:pt>
                <c:pt idx="41">
                  <c:v>Munson Health Grayling</c:v>
                </c:pt>
                <c:pt idx="42">
                  <c:v>Memorial Healthcare (Owosso)</c:v>
                </c:pt>
                <c:pt idx="43">
                  <c:v>Corewell Health GR Blodgett &amp; Lake Drive &amp; Grand Haven</c:v>
                </c:pt>
                <c:pt idx="44">
                  <c:v>Corewell Health Watervliet Hospital</c:v>
                </c:pt>
                <c:pt idx="45">
                  <c:v>McLaren Greater Lansing</c:v>
                </c:pt>
                <c:pt idx="46">
                  <c:v>Henry Ford - Detroit &amp; Cottage</c:v>
                </c:pt>
                <c:pt idx="47">
                  <c:v>OAM Surgery Center</c:v>
                </c:pt>
                <c:pt idx="48">
                  <c:v>McLaren Oakland</c:v>
                </c:pt>
                <c:pt idx="49">
                  <c:v>Upper Peninsula Health Marquette</c:v>
                </c:pt>
                <c:pt idx="50">
                  <c:v>St.J Mercy - Livingston &amp; Brighton Surgery Center</c:v>
                </c:pt>
                <c:pt idx="51">
                  <c:v>Ascension Macomb-Oakland Hospital (Warren)</c:v>
                </c:pt>
                <c:pt idx="52">
                  <c:v>Corewell Health Taylor Hospital</c:v>
                </c:pt>
                <c:pt idx="53">
                  <c:v>MyMichigan Health - Alpena</c:v>
                </c:pt>
                <c:pt idx="54">
                  <c:v>CorewellHealthWilliamBeaumontUniversityHospital</c:v>
                </c:pt>
                <c:pt idx="55">
                  <c:v>Trinity Health Chelsea Hospital</c:v>
                </c:pt>
                <c:pt idx="56">
                  <c:v>Corewell Health Dearborn Hospital</c:v>
                </c:pt>
                <c:pt idx="57">
                  <c:v>Henry Ford - West Bloomfield &amp; Royal Oak</c:v>
                </c:pt>
                <c:pt idx="58">
                  <c:v>Henry Ford - Wyandotte</c:v>
                </c:pt>
                <c:pt idx="59">
                  <c:v>UnaSource Surgery Center</c:v>
                </c:pt>
                <c:pt idx="60">
                  <c:v>Bronson Battle Creek</c:v>
                </c:pt>
                <c:pt idx="61">
                  <c:v>Garden City Hospital</c:v>
                </c:pt>
                <c:pt idx="62">
                  <c:v>Ascension St. Mary's Hospital</c:v>
                </c:pt>
                <c:pt idx="63">
                  <c:v>Trinity Health Ann Arbor</c:v>
                </c:pt>
                <c:pt idx="64">
                  <c:v>MyMichigan Health - Midland</c:v>
                </c:pt>
                <c:pt idx="65">
                  <c:v>Corewell Health Beaumont Grosse Pointe Hospital</c:v>
                </c:pt>
                <c:pt idx="66">
                  <c:v>Corewell Health Beaumont Troy Hospital</c:v>
                </c:pt>
                <c:pt idx="67">
                  <c:v>Ascension Borgess Medical Center</c:v>
                </c:pt>
                <c:pt idx="68">
                  <c:v>Ascension Providence Hospital (Southfield &amp; Novi)</c:v>
                </c:pt>
                <c:pt idx="69">
                  <c:v>MyMichigan Health - Clare</c:v>
                </c:pt>
                <c:pt idx="70">
                  <c:v>MyMichigan Health - Gratiot</c:v>
                </c:pt>
                <c:pt idx="71">
                  <c:v>U of M &amp; Brighton Center for Specialty Care</c:v>
                </c:pt>
                <c:pt idx="72">
                  <c:v>Covenant Medical Center</c:v>
                </c:pt>
                <c:pt idx="73">
                  <c:v>McLaren Port Huron</c:v>
                </c:pt>
                <c:pt idx="74">
                  <c:v>Lakes Surgery Center</c:v>
                </c:pt>
                <c:pt idx="75">
                  <c:v>Southwest Surgical Center</c:v>
                </c:pt>
              </c:strCache>
            </c:strRef>
          </c:cat>
          <c:val>
            <c:numRef>
              <c:f>PRE_P4P_FY2025!$D$2:$D$77</c:f>
              <c:numCache>
                <c:formatCode>0%</c:formatCode>
                <c:ptCount val="76"/>
                <c:pt idx="0">
                  <c:v>0</c:v>
                </c:pt>
                <c:pt idx="1">
                  <c:v>0.27230046948356806</c:v>
                </c:pt>
                <c:pt idx="2">
                  <c:v>0.27350427350427348</c:v>
                </c:pt>
                <c:pt idx="3">
                  <c:v>0.37894736842105259</c:v>
                </c:pt>
                <c:pt idx="4">
                  <c:v>0.37962962962962959</c:v>
                </c:pt>
                <c:pt idx="5">
                  <c:v>0.38144329896907214</c:v>
                </c:pt>
                <c:pt idx="6">
                  <c:v>0.43055555555555558</c:v>
                </c:pt>
                <c:pt idx="7">
                  <c:v>0.49346405228758172</c:v>
                </c:pt>
                <c:pt idx="8">
                  <c:v>0.64220183486238525</c:v>
                </c:pt>
                <c:pt idx="9">
                  <c:v>0.64406779661016955</c:v>
                </c:pt>
                <c:pt idx="10">
                  <c:v>0.65909090909090906</c:v>
                </c:pt>
                <c:pt idx="11">
                  <c:v>0.66666666666666674</c:v>
                </c:pt>
                <c:pt idx="12">
                  <c:v>0.69942196531791911</c:v>
                </c:pt>
                <c:pt idx="13">
                  <c:v>0.7013232514177693</c:v>
                </c:pt>
                <c:pt idx="14">
                  <c:v>0.71631205673758869</c:v>
                </c:pt>
                <c:pt idx="15">
                  <c:v>0.73576309794988615</c:v>
                </c:pt>
                <c:pt idx="16">
                  <c:v>0.74117647058823533</c:v>
                </c:pt>
                <c:pt idx="17">
                  <c:v>0.74742268041237114</c:v>
                </c:pt>
                <c:pt idx="18">
                  <c:v>0.75</c:v>
                </c:pt>
                <c:pt idx="19">
                  <c:v>0.79074074074074074</c:v>
                </c:pt>
                <c:pt idx="20">
                  <c:v>0.79142857142857137</c:v>
                </c:pt>
                <c:pt idx="21">
                  <c:v>0.79836065573770498</c:v>
                </c:pt>
                <c:pt idx="22">
                  <c:v>0.80710659898477166</c:v>
                </c:pt>
                <c:pt idx="23">
                  <c:v>0.81292517006802723</c:v>
                </c:pt>
                <c:pt idx="24">
                  <c:v>0.82045929018789143</c:v>
                </c:pt>
                <c:pt idx="25">
                  <c:v>0.82574377656344866</c:v>
                </c:pt>
                <c:pt idx="26">
                  <c:v>0.82802075611564119</c:v>
                </c:pt>
                <c:pt idx="27">
                  <c:v>0.83502538071065979</c:v>
                </c:pt>
                <c:pt idx="28">
                  <c:v>0.83720930232558144</c:v>
                </c:pt>
                <c:pt idx="29">
                  <c:v>0.83763837638376382</c:v>
                </c:pt>
                <c:pt idx="30">
                  <c:v>0.83774834437086099</c:v>
                </c:pt>
                <c:pt idx="31">
                  <c:v>0.83815648445873525</c:v>
                </c:pt>
                <c:pt idx="32">
                  <c:v>0.83848797250859108</c:v>
                </c:pt>
                <c:pt idx="33">
                  <c:v>0.843585237258348</c:v>
                </c:pt>
                <c:pt idx="34">
                  <c:v>0.84713855421686746</c:v>
                </c:pt>
                <c:pt idx="35">
                  <c:v>0.85053380782918153</c:v>
                </c:pt>
                <c:pt idx="36">
                  <c:v>0.85130890052356023</c:v>
                </c:pt>
                <c:pt idx="37">
                  <c:v>0.85878489326765195</c:v>
                </c:pt>
                <c:pt idx="38">
                  <c:v>0.8590057049714751</c:v>
                </c:pt>
                <c:pt idx="39">
                  <c:v>0.86053882725832009</c:v>
                </c:pt>
                <c:pt idx="40">
                  <c:v>0.86111111111111116</c:v>
                </c:pt>
                <c:pt idx="41">
                  <c:v>0.8666666666666667</c:v>
                </c:pt>
                <c:pt idx="42">
                  <c:v>0.86683417085427139</c:v>
                </c:pt>
                <c:pt idx="43">
                  <c:v>0.87230769230769223</c:v>
                </c:pt>
                <c:pt idx="44">
                  <c:v>0.87804878048780499</c:v>
                </c:pt>
                <c:pt idx="45">
                  <c:v>0.89450956199876619</c:v>
                </c:pt>
              </c:numCache>
            </c:numRef>
          </c:val>
          <c:extLst>
            <c:ext xmlns:c16="http://schemas.microsoft.com/office/drawing/2014/chart" uri="{C3380CC4-5D6E-409C-BE32-E72D297353CC}">
              <c16:uniqueId val="{00000000-22C9-4C10-8B8D-3BDE88961A5B}"/>
            </c:ext>
          </c:extLst>
        </c:ser>
        <c:ser>
          <c:idx val="1"/>
          <c:order val="1"/>
          <c:spPr>
            <a:solidFill>
              <a:schemeClr val="accent3"/>
            </a:solidFill>
            <a:ln>
              <a:solidFill>
                <a:schemeClr val="accent3"/>
              </a:solidFill>
            </a:ln>
          </c:spPr>
          <c:invertIfNegative val="0"/>
          <c:cat>
            <c:strRef>
              <c:f>PRE_P4P_FY2025!$B$2:$B$77</c:f>
              <c:strCache>
                <c:ptCount val="76"/>
                <c:pt idx="0">
                  <c:v>Munson Healthcare Manistee Hospital</c:v>
                </c:pt>
                <c:pt idx="1">
                  <c:v>Grand Rapids Surgical Suites</c:v>
                </c:pt>
                <c:pt idx="2">
                  <c:v>McLaren Northern Michigan</c:v>
                </c:pt>
                <c:pt idx="3">
                  <c:v>Straith Hospital for Special Surgery</c:v>
                </c:pt>
                <c:pt idx="4">
                  <c:v>DMC Huron Valley Sinai Hospital</c:v>
                </c:pt>
                <c:pt idx="5">
                  <c:v>DMC Harper University Hospital</c:v>
                </c:pt>
                <c:pt idx="6">
                  <c:v>DMC Sinai-Grace Hospital</c:v>
                </c:pt>
                <c:pt idx="7">
                  <c:v>Ascension St. John Hospital (Detroit)</c:v>
                </c:pt>
                <c:pt idx="8">
                  <c:v>McLaren Flint</c:v>
                </c:pt>
                <c:pt idx="9">
                  <c:v>Lake Huron Medical Center</c:v>
                </c:pt>
                <c:pt idx="10">
                  <c:v>Sparrow Ionia Hospital</c:v>
                </c:pt>
                <c:pt idx="11">
                  <c:v>Ascension Genesys Regional Medical Center</c:v>
                </c:pt>
                <c:pt idx="12">
                  <c:v>Trinity Health Muskegon</c:v>
                </c:pt>
                <c:pt idx="13">
                  <c:v>Precision Surgery Center</c:v>
                </c:pt>
                <c:pt idx="14">
                  <c:v>University of Michigan Health - Sparrow Lansing</c:v>
                </c:pt>
                <c:pt idx="15">
                  <c:v>Trinity Health Grand Haven</c:v>
                </c:pt>
                <c:pt idx="16">
                  <c:v>Munson Medical Center - Traverse City</c:v>
                </c:pt>
                <c:pt idx="17">
                  <c:v>MyMichigan Health - West Branch</c:v>
                </c:pt>
                <c:pt idx="18">
                  <c:v>Henry Ford - Jackson</c:v>
                </c:pt>
                <c:pt idx="19">
                  <c:v>Corewell Health Lakeland St. Joseph &amp; Niles</c:v>
                </c:pt>
                <c:pt idx="20">
                  <c:v>Munson Health Cadillac</c:v>
                </c:pt>
                <c:pt idx="21">
                  <c:v>Michigan Institute for Advanced Surgery</c:v>
                </c:pt>
                <c:pt idx="22">
                  <c:v>Bronson Lakeview Hospital</c:v>
                </c:pt>
                <c:pt idx="23">
                  <c:v>McLaren Central Michigan</c:v>
                </c:pt>
                <c:pt idx="24">
                  <c:v>McLaren Macomb</c:v>
                </c:pt>
                <c:pt idx="25">
                  <c:v>Alliance Surgery Center</c:v>
                </c:pt>
                <c:pt idx="26">
                  <c:v>Holland Hospital</c:v>
                </c:pt>
                <c:pt idx="27">
                  <c:v>Corewell Health Farmington Hills Hospital</c:v>
                </c:pt>
                <c:pt idx="28">
                  <c:v>Hurley Medical Center</c:v>
                </c:pt>
                <c:pt idx="29">
                  <c:v>Trinity Health St. Mary Mercy Livonia</c:v>
                </c:pt>
                <c:pt idx="30">
                  <c:v>Bronson Methodist Hospital</c:v>
                </c:pt>
                <c:pt idx="31">
                  <c:v>Trinity Health Oakland</c:v>
                </c:pt>
                <c:pt idx="32">
                  <c:v>Red Cedar Surgery Center</c:v>
                </c:pt>
                <c:pt idx="33">
                  <c:v>Trinity Health Grand Rapids</c:v>
                </c:pt>
                <c:pt idx="34">
                  <c:v>University of Michigan Health - West</c:v>
                </c:pt>
                <c:pt idx="35">
                  <c:v>Upper Peninsula Surgery Center</c:v>
                </c:pt>
                <c:pt idx="36">
                  <c:v>Ascension Providence Rochester Hospital</c:v>
                </c:pt>
                <c:pt idx="37">
                  <c:v>McLaren Bay Region</c:v>
                </c:pt>
                <c:pt idx="38">
                  <c:v>Henry Ford - Macomb</c:v>
                </c:pt>
                <c:pt idx="39">
                  <c:v>Muskegon Surgery Center</c:v>
                </c:pt>
                <c:pt idx="40">
                  <c:v>McLaren Lapeer Region</c:v>
                </c:pt>
                <c:pt idx="41">
                  <c:v>Munson Health Grayling</c:v>
                </c:pt>
                <c:pt idx="42">
                  <c:v>Memorial Healthcare (Owosso)</c:v>
                </c:pt>
                <c:pt idx="43">
                  <c:v>Corewell Health GR Blodgett &amp; Lake Drive &amp; Grand Haven</c:v>
                </c:pt>
                <c:pt idx="44">
                  <c:v>Corewell Health Watervliet Hospital</c:v>
                </c:pt>
                <c:pt idx="45">
                  <c:v>McLaren Greater Lansing</c:v>
                </c:pt>
                <c:pt idx="46">
                  <c:v>Henry Ford - Detroit &amp; Cottage</c:v>
                </c:pt>
                <c:pt idx="47">
                  <c:v>OAM Surgery Center</c:v>
                </c:pt>
                <c:pt idx="48">
                  <c:v>McLaren Oakland</c:v>
                </c:pt>
                <c:pt idx="49">
                  <c:v>Upper Peninsula Health Marquette</c:v>
                </c:pt>
                <c:pt idx="50">
                  <c:v>St.J Mercy - Livingston &amp; Brighton Surgery Center</c:v>
                </c:pt>
                <c:pt idx="51">
                  <c:v>Ascension Macomb-Oakland Hospital (Warren)</c:v>
                </c:pt>
                <c:pt idx="52">
                  <c:v>Corewell Health Taylor Hospital</c:v>
                </c:pt>
                <c:pt idx="53">
                  <c:v>MyMichigan Health - Alpena</c:v>
                </c:pt>
                <c:pt idx="54">
                  <c:v>CorewellHealthWilliamBeaumontUniversityHospital</c:v>
                </c:pt>
                <c:pt idx="55">
                  <c:v>Trinity Health Chelsea Hospital</c:v>
                </c:pt>
                <c:pt idx="56">
                  <c:v>Corewell Health Dearborn Hospital</c:v>
                </c:pt>
                <c:pt idx="57">
                  <c:v>Henry Ford - West Bloomfield &amp; Royal Oak</c:v>
                </c:pt>
                <c:pt idx="58">
                  <c:v>Henry Ford - Wyandotte</c:v>
                </c:pt>
                <c:pt idx="59">
                  <c:v>UnaSource Surgery Center</c:v>
                </c:pt>
                <c:pt idx="60">
                  <c:v>Bronson Battle Creek</c:v>
                </c:pt>
                <c:pt idx="61">
                  <c:v>Garden City Hospital</c:v>
                </c:pt>
                <c:pt idx="62">
                  <c:v>Ascension St. Mary's Hospital</c:v>
                </c:pt>
                <c:pt idx="63">
                  <c:v>Trinity Health Ann Arbor</c:v>
                </c:pt>
                <c:pt idx="64">
                  <c:v>MyMichigan Health - Midland</c:v>
                </c:pt>
                <c:pt idx="65">
                  <c:v>Corewell Health Beaumont Grosse Pointe Hospital</c:v>
                </c:pt>
                <c:pt idx="66">
                  <c:v>Corewell Health Beaumont Troy Hospital</c:v>
                </c:pt>
                <c:pt idx="67">
                  <c:v>Ascension Borgess Medical Center</c:v>
                </c:pt>
                <c:pt idx="68">
                  <c:v>Ascension Providence Hospital (Southfield &amp; Novi)</c:v>
                </c:pt>
                <c:pt idx="69">
                  <c:v>MyMichigan Health - Clare</c:v>
                </c:pt>
                <c:pt idx="70">
                  <c:v>MyMichigan Health - Gratiot</c:v>
                </c:pt>
                <c:pt idx="71">
                  <c:v>U of M &amp; Brighton Center for Specialty Care</c:v>
                </c:pt>
                <c:pt idx="72">
                  <c:v>Covenant Medical Center</c:v>
                </c:pt>
                <c:pt idx="73">
                  <c:v>McLaren Port Huron</c:v>
                </c:pt>
                <c:pt idx="74">
                  <c:v>Lakes Surgery Center</c:v>
                </c:pt>
                <c:pt idx="75">
                  <c:v>Southwest Surgical Center</c:v>
                </c:pt>
              </c:strCache>
            </c:strRef>
          </c:cat>
          <c:val>
            <c:numRef>
              <c:f>PRE_P4P_FY2025!$E$2:$E$77</c:f>
              <c:numCache>
                <c:formatCode>General</c:formatCode>
                <c:ptCount val="76"/>
                <c:pt idx="46" formatCode="0%">
                  <c:v>0.89823609226594303</c:v>
                </c:pt>
                <c:pt idx="47" formatCode="0%">
                  <c:v>0.90425531914893609</c:v>
                </c:pt>
                <c:pt idx="48" formatCode="0%">
                  <c:v>0.90810810810810805</c:v>
                </c:pt>
                <c:pt idx="49" formatCode="0%">
                  <c:v>0.90875912408759119</c:v>
                </c:pt>
                <c:pt idx="50" formatCode="0%">
                  <c:v>0.91248391248391247</c:v>
                </c:pt>
                <c:pt idx="51" formatCode="0%">
                  <c:v>0.91379310344827591</c:v>
                </c:pt>
                <c:pt idx="52" formatCode="0%">
                  <c:v>0.91497584541062804</c:v>
                </c:pt>
                <c:pt idx="53" formatCode="0%">
                  <c:v>0.91689750692520777</c:v>
                </c:pt>
                <c:pt idx="54" formatCode="0%">
                  <c:v>0.91863153028201561</c:v>
                </c:pt>
                <c:pt idx="55" formatCode="0%">
                  <c:v>0.9220389805097452</c:v>
                </c:pt>
                <c:pt idx="56" formatCode="0%">
                  <c:v>0.92227204783258598</c:v>
                </c:pt>
                <c:pt idx="57" formatCode="0%">
                  <c:v>0.92281219272369708</c:v>
                </c:pt>
                <c:pt idx="58" formatCode="0%">
                  <c:v>0.9232613908872902</c:v>
                </c:pt>
                <c:pt idx="59" formatCode="0%">
                  <c:v>0.92328767123287681</c:v>
                </c:pt>
                <c:pt idx="60" formatCode="0%">
                  <c:v>0.92400690846286704</c:v>
                </c:pt>
                <c:pt idx="61" formatCode="0%">
                  <c:v>0.92715231788079466</c:v>
                </c:pt>
                <c:pt idx="62" formatCode="0%">
                  <c:v>0.92717086834733886</c:v>
                </c:pt>
                <c:pt idx="63" formatCode="0%">
                  <c:v>0.92777085927770853</c:v>
                </c:pt>
                <c:pt idx="64" formatCode="0%">
                  <c:v>0.93029490616621979</c:v>
                </c:pt>
                <c:pt idx="65" formatCode="0%">
                  <c:v>0.94066317626527052</c:v>
                </c:pt>
                <c:pt idx="66" formatCode="0%">
                  <c:v>0.94165170556552968</c:v>
                </c:pt>
                <c:pt idx="67" formatCode="0%">
                  <c:v>0.94184720638540487</c:v>
                </c:pt>
                <c:pt idx="68" formatCode="0%">
                  <c:v>0.94573643410852715</c:v>
                </c:pt>
                <c:pt idx="69" formatCode="0%">
                  <c:v>0.95121951219512202</c:v>
                </c:pt>
                <c:pt idx="70" formatCode="0%">
                  <c:v>0.95431472081218272</c:v>
                </c:pt>
                <c:pt idx="71" formatCode="0%">
                  <c:v>0.96386630532971995</c:v>
                </c:pt>
                <c:pt idx="72" formatCode="0%">
                  <c:v>0.97041420118343202</c:v>
                </c:pt>
                <c:pt idx="73" formatCode="0%">
                  <c:v>0.98230088495575218</c:v>
                </c:pt>
                <c:pt idx="74" formatCode="0%">
                  <c:v>0.99090909090909096</c:v>
                </c:pt>
                <c:pt idx="75" formatCode="0%">
                  <c:v>1</c:v>
                </c:pt>
              </c:numCache>
            </c:numRef>
          </c:val>
          <c:extLst>
            <c:ext xmlns:c16="http://schemas.microsoft.com/office/drawing/2014/chart" uri="{C3380CC4-5D6E-409C-BE32-E72D297353CC}">
              <c16:uniqueId val="{00000001-22C9-4C10-8B8D-3BDE88961A5B}"/>
            </c:ext>
          </c:extLst>
        </c:ser>
        <c:dLbls>
          <c:showLegendKey val="0"/>
          <c:showVal val="0"/>
          <c:showCatName val="0"/>
          <c:showSerName val="0"/>
          <c:showPercent val="0"/>
          <c:showBubbleSize val="0"/>
        </c:dLbls>
        <c:gapWidth val="182"/>
        <c:axId val="462843456"/>
        <c:axId val="462835136"/>
        <c:extLst/>
      </c:barChart>
      <c:catAx>
        <c:axId val="462843456"/>
        <c:scaling>
          <c:orientation val="minMax"/>
        </c:scaling>
        <c:delete val="1"/>
        <c:axPos val="l"/>
        <c:numFmt formatCode="General" sourceLinked="1"/>
        <c:majorTickMark val="none"/>
        <c:minorTickMark val="none"/>
        <c:tickLblPos val="nextTo"/>
        <c:crossAx val="462835136"/>
        <c:crosses val="autoZero"/>
        <c:auto val="1"/>
        <c:lblAlgn val="ctr"/>
        <c:lblOffset val="100"/>
        <c:tickLblSkip val="1"/>
        <c:noMultiLvlLbl val="0"/>
      </c:catAx>
      <c:valAx>
        <c:axId val="462835136"/>
        <c:scaling>
          <c:orientation val="minMax"/>
          <c:max val="1"/>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462843456"/>
        <c:crossesAt val="1"/>
        <c:crossBetween val="between"/>
        <c:majorUnit val="0.2"/>
      </c:valAx>
      <c:spPr>
        <a:noFill/>
        <a:ln w="25400">
          <a:noFill/>
        </a:ln>
      </c:spPr>
    </c:plotArea>
    <c:plotVisOnly val="1"/>
    <c:dispBlanksAs val="gap"/>
    <c:showDLblsOverMax val="0"/>
  </c:chart>
  <c:txPr>
    <a:bodyPr/>
    <a:lstStyle/>
    <a:p>
      <a:pPr>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778576115485564"/>
          <c:y val="8.487022455526393E-3"/>
          <c:w val="0.76751115485564303"/>
          <c:h val="0.94350699912510938"/>
        </c:manualLayout>
      </c:layout>
      <c:barChart>
        <c:barDir val="bar"/>
        <c:grouping val="clustered"/>
        <c:varyColors val="0"/>
        <c:ser>
          <c:idx val="0"/>
          <c:order val="0"/>
          <c:spPr>
            <a:solidFill>
              <a:schemeClr val="accent1"/>
            </a:solidFill>
            <a:ln>
              <a:solidFill>
                <a:schemeClr val="accent1"/>
              </a:solidFill>
            </a:ln>
          </c:spPr>
          <c:invertIfNegative val="0"/>
          <c:cat>
            <c:strRef>
              <c:f>PROS_P4P_FY2025!$B$2:$B$77</c:f>
              <c:strCache>
                <c:ptCount val="76"/>
                <c:pt idx="0">
                  <c:v>Munson Healthcare Manistee Hospital</c:v>
                </c:pt>
                <c:pt idx="1">
                  <c:v>Alliance Surgery Center</c:v>
                </c:pt>
                <c:pt idx="2">
                  <c:v>DMC Harper University Hospital</c:v>
                </c:pt>
                <c:pt idx="3">
                  <c:v>Grand Rapids Surgical Suites</c:v>
                </c:pt>
                <c:pt idx="4">
                  <c:v>DMC Huron Valley Sinai Hospital</c:v>
                </c:pt>
                <c:pt idx="5">
                  <c:v>Precision Surgery Center</c:v>
                </c:pt>
                <c:pt idx="6">
                  <c:v>Straith Hospital for Special Surgery</c:v>
                </c:pt>
                <c:pt idx="7">
                  <c:v>McLaren Northern Michigan</c:v>
                </c:pt>
                <c:pt idx="8">
                  <c:v>DMC Sinai-Grace Hospital</c:v>
                </c:pt>
                <c:pt idx="9">
                  <c:v>Garden City Hospital</c:v>
                </c:pt>
                <c:pt idx="10">
                  <c:v>Ascension St. John Hospital (Detroit)</c:v>
                </c:pt>
                <c:pt idx="11">
                  <c:v>Memorial Healthcare (Owosso)</c:v>
                </c:pt>
                <c:pt idx="12">
                  <c:v>McLaren Oakland</c:v>
                </c:pt>
                <c:pt idx="13">
                  <c:v>Ascension Genesys Regional Medical Center</c:v>
                </c:pt>
                <c:pt idx="14">
                  <c:v>Trinity Health Muskegon</c:v>
                </c:pt>
                <c:pt idx="15">
                  <c:v>Michigan Institute for Advanced Surgery</c:v>
                </c:pt>
                <c:pt idx="16">
                  <c:v>McLaren Flint</c:v>
                </c:pt>
                <c:pt idx="17">
                  <c:v>Trinity Health Grand Haven</c:v>
                </c:pt>
                <c:pt idx="18">
                  <c:v>Lake Huron Medical Center</c:v>
                </c:pt>
                <c:pt idx="19">
                  <c:v>UnaSource Surgery Center</c:v>
                </c:pt>
                <c:pt idx="20">
                  <c:v>Corewell Health Taylor Hospital</c:v>
                </c:pt>
                <c:pt idx="21">
                  <c:v>Henry Ford - Jackson</c:v>
                </c:pt>
                <c:pt idx="22">
                  <c:v>Corewell Health Lakeland St. Joseph &amp; Niles</c:v>
                </c:pt>
                <c:pt idx="23">
                  <c:v>McLaren Macomb</c:v>
                </c:pt>
                <c:pt idx="24">
                  <c:v>McLaren Lapeer Region</c:v>
                </c:pt>
                <c:pt idx="25">
                  <c:v>Hurley Medical Center</c:v>
                </c:pt>
                <c:pt idx="26">
                  <c:v>Munson Medical Center - Traverse City</c:v>
                </c:pt>
                <c:pt idx="27">
                  <c:v>Muskegon Surgery Center</c:v>
                </c:pt>
                <c:pt idx="28">
                  <c:v>Henry Ford - Detroit &amp; Cottage</c:v>
                </c:pt>
                <c:pt idx="29">
                  <c:v>University of Michigan Health - Sparrow Lansing</c:v>
                </c:pt>
                <c:pt idx="30">
                  <c:v>Bronson Lakeview Hospital</c:v>
                </c:pt>
                <c:pt idx="31">
                  <c:v>Ascension Macomb-Oakland Hospital (Warren)</c:v>
                </c:pt>
                <c:pt idx="32">
                  <c:v>Sparrow Ionia Hospital</c:v>
                </c:pt>
                <c:pt idx="33">
                  <c:v>Ascension Providence Rochester Hospital</c:v>
                </c:pt>
                <c:pt idx="34">
                  <c:v>Trinity Health Oakland</c:v>
                </c:pt>
                <c:pt idx="35">
                  <c:v>Henry Ford - Macomb</c:v>
                </c:pt>
                <c:pt idx="36">
                  <c:v>Trinity Health Grand Rapids</c:v>
                </c:pt>
                <c:pt idx="37">
                  <c:v>Ascension Providence Hospital (Southfield &amp; Novi)</c:v>
                </c:pt>
                <c:pt idx="38">
                  <c:v>MyMichigan Health - West Branch</c:v>
                </c:pt>
                <c:pt idx="39">
                  <c:v>Trinity Health St. Mary Mercy Livonia</c:v>
                </c:pt>
                <c:pt idx="40">
                  <c:v>Munson Health Cadillac</c:v>
                </c:pt>
                <c:pt idx="41">
                  <c:v>University of Michigan Health - West</c:v>
                </c:pt>
                <c:pt idx="42">
                  <c:v>Trinity Health Ann Arbor</c:v>
                </c:pt>
                <c:pt idx="43">
                  <c:v>Bronson Methodist Hospital</c:v>
                </c:pt>
                <c:pt idx="44">
                  <c:v>Red Cedar Surgery Center</c:v>
                </c:pt>
                <c:pt idx="45">
                  <c:v>Lakes Surgery Center</c:v>
                </c:pt>
                <c:pt idx="46">
                  <c:v>Corewell Health Beaumont Troy Hospital</c:v>
                </c:pt>
                <c:pt idx="47">
                  <c:v>Corewell Health GR Blodgett &amp; Lake Drive &amp; Grand Haven</c:v>
                </c:pt>
                <c:pt idx="48">
                  <c:v>McLaren Bay Region</c:v>
                </c:pt>
                <c:pt idx="49">
                  <c:v>Holland Hospital</c:v>
                </c:pt>
                <c:pt idx="50">
                  <c:v>CorewellHealthWilliamBeaumontUniversityHospital</c:v>
                </c:pt>
                <c:pt idx="51">
                  <c:v>Corewell Health Dearborn Hospital</c:v>
                </c:pt>
                <c:pt idx="52">
                  <c:v>Corewell Health Farmington Hills Hospital</c:v>
                </c:pt>
                <c:pt idx="53">
                  <c:v>Henry Ford - West Bloomfield &amp; Royal Oak</c:v>
                </c:pt>
                <c:pt idx="54">
                  <c:v>Ascension Borgess Medical Center</c:v>
                </c:pt>
                <c:pt idx="55">
                  <c:v>McLaren Central Michigan</c:v>
                </c:pt>
                <c:pt idx="56">
                  <c:v>Trinity Health Chelsea Hospital</c:v>
                </c:pt>
                <c:pt idx="57">
                  <c:v>Covenant Medical Center</c:v>
                </c:pt>
                <c:pt idx="58">
                  <c:v>Upper Peninsula Surgery Center</c:v>
                </c:pt>
                <c:pt idx="59">
                  <c:v>MyMichigan Health - Alpena</c:v>
                </c:pt>
                <c:pt idx="60">
                  <c:v>Corewell Health Watervliet Hospital</c:v>
                </c:pt>
                <c:pt idx="61">
                  <c:v>Corewell Health Beaumont Grosse Pointe Hospital</c:v>
                </c:pt>
                <c:pt idx="62">
                  <c:v>Henry Ford - Wyandotte</c:v>
                </c:pt>
                <c:pt idx="63">
                  <c:v>OAM Surgery Center</c:v>
                </c:pt>
                <c:pt idx="64">
                  <c:v>St.J Mercy - Livingston &amp; Brighton Surgery Center</c:v>
                </c:pt>
                <c:pt idx="65">
                  <c:v>MyMichigan Health - Midland</c:v>
                </c:pt>
                <c:pt idx="66">
                  <c:v>Munson Health Grayling</c:v>
                </c:pt>
                <c:pt idx="67">
                  <c:v>McLaren Greater Lansing</c:v>
                </c:pt>
                <c:pt idx="68">
                  <c:v>Ascension St. Mary's Hospital</c:v>
                </c:pt>
                <c:pt idx="69">
                  <c:v>Upper Peninsula Health Marquette</c:v>
                </c:pt>
                <c:pt idx="70">
                  <c:v>Bronson Battle Creek</c:v>
                </c:pt>
                <c:pt idx="71">
                  <c:v>McLaren Port Huron</c:v>
                </c:pt>
                <c:pt idx="72">
                  <c:v>MyMichigan Health - Clare</c:v>
                </c:pt>
                <c:pt idx="73">
                  <c:v>U of M &amp; Brighton Center for Specialty Care</c:v>
                </c:pt>
                <c:pt idx="74">
                  <c:v>MyMichigan Health - Gratiot</c:v>
                </c:pt>
                <c:pt idx="75">
                  <c:v>Southwest Surgical Center</c:v>
                </c:pt>
              </c:strCache>
            </c:strRef>
          </c:cat>
          <c:val>
            <c:numRef>
              <c:f>PROS_P4P_FY2025!$D$2:$D$77</c:f>
              <c:numCache>
                <c:formatCode>0%</c:formatCode>
                <c:ptCount val="76"/>
                <c:pt idx="0">
                  <c:v>0</c:v>
                </c:pt>
                <c:pt idx="1">
                  <c:v>7.407407407407407E-2</c:v>
                </c:pt>
                <c:pt idx="2">
                  <c:v>8.2474226804123696E-2</c:v>
                </c:pt>
                <c:pt idx="3">
                  <c:v>9.3896713615023483E-2</c:v>
                </c:pt>
                <c:pt idx="4">
                  <c:v>0.12345679012345678</c:v>
                </c:pt>
                <c:pt idx="5">
                  <c:v>0.14366729678638943</c:v>
                </c:pt>
                <c:pt idx="6">
                  <c:v>0.15789473684210525</c:v>
                </c:pt>
                <c:pt idx="7">
                  <c:v>0.16666666666666669</c:v>
                </c:pt>
                <c:pt idx="8">
                  <c:v>0.18055555555555558</c:v>
                </c:pt>
                <c:pt idx="9">
                  <c:v>0.32450331125827814</c:v>
                </c:pt>
                <c:pt idx="10">
                  <c:v>0.38235294117647056</c:v>
                </c:pt>
                <c:pt idx="11">
                  <c:v>0.51005025125628145</c:v>
                </c:pt>
                <c:pt idx="12">
                  <c:v>0.5243243243243243</c:v>
                </c:pt>
                <c:pt idx="13">
                  <c:v>0.54858548585485856</c:v>
                </c:pt>
                <c:pt idx="14">
                  <c:v>0.55606936416184971</c:v>
                </c:pt>
                <c:pt idx="15">
                  <c:v>0.55901639344262288</c:v>
                </c:pt>
                <c:pt idx="16">
                  <c:v>0.56146788990825691</c:v>
                </c:pt>
                <c:pt idx="17">
                  <c:v>0.56947608200455579</c:v>
                </c:pt>
                <c:pt idx="18">
                  <c:v>0.57062146892655374</c:v>
                </c:pt>
                <c:pt idx="19">
                  <c:v>0.57990867579908678</c:v>
                </c:pt>
                <c:pt idx="20">
                  <c:v>0.58647342995169083</c:v>
                </c:pt>
                <c:pt idx="21">
                  <c:v>0.59948979591836737</c:v>
                </c:pt>
                <c:pt idx="22">
                  <c:v>0.61296296296296293</c:v>
                </c:pt>
                <c:pt idx="23">
                  <c:v>0.615866388308977</c:v>
                </c:pt>
                <c:pt idx="24">
                  <c:v>0.6166666666666667</c:v>
                </c:pt>
                <c:pt idx="25">
                  <c:v>0.61757105943152457</c:v>
                </c:pt>
                <c:pt idx="26">
                  <c:v>0.63850267379679149</c:v>
                </c:pt>
                <c:pt idx="27">
                  <c:v>0.6450079239302694</c:v>
                </c:pt>
                <c:pt idx="28">
                  <c:v>0.64586160108548174</c:v>
                </c:pt>
                <c:pt idx="29">
                  <c:v>0.64893617021276595</c:v>
                </c:pt>
                <c:pt idx="30">
                  <c:v>0.65482233502538068</c:v>
                </c:pt>
                <c:pt idx="31">
                  <c:v>0.65517241379310354</c:v>
                </c:pt>
                <c:pt idx="32">
                  <c:v>0.65909090909090906</c:v>
                </c:pt>
                <c:pt idx="33">
                  <c:v>0.67643979057591619</c:v>
                </c:pt>
                <c:pt idx="34">
                  <c:v>0.67952840300107187</c:v>
                </c:pt>
                <c:pt idx="35">
                  <c:v>0.6886715566422168</c:v>
                </c:pt>
              </c:numCache>
            </c:numRef>
          </c:val>
          <c:extLst>
            <c:ext xmlns:c16="http://schemas.microsoft.com/office/drawing/2014/chart" uri="{C3380CC4-5D6E-409C-BE32-E72D297353CC}">
              <c16:uniqueId val="{00000000-E112-438E-82F9-A3828238A4F4}"/>
            </c:ext>
          </c:extLst>
        </c:ser>
        <c:ser>
          <c:idx val="1"/>
          <c:order val="1"/>
          <c:spPr>
            <a:solidFill>
              <a:srgbClr val="92D050"/>
            </a:solidFill>
            <a:ln>
              <a:solidFill>
                <a:schemeClr val="accent3"/>
              </a:solidFill>
            </a:ln>
          </c:spPr>
          <c:invertIfNegative val="0"/>
          <c:cat>
            <c:strRef>
              <c:f>PROS_P4P_FY2025!$B$2:$B$77</c:f>
              <c:strCache>
                <c:ptCount val="76"/>
                <c:pt idx="0">
                  <c:v>Munson Healthcare Manistee Hospital</c:v>
                </c:pt>
                <c:pt idx="1">
                  <c:v>Alliance Surgery Center</c:v>
                </c:pt>
                <c:pt idx="2">
                  <c:v>DMC Harper University Hospital</c:v>
                </c:pt>
                <c:pt idx="3">
                  <c:v>Grand Rapids Surgical Suites</c:v>
                </c:pt>
                <c:pt idx="4">
                  <c:v>DMC Huron Valley Sinai Hospital</c:v>
                </c:pt>
                <c:pt idx="5">
                  <c:v>Precision Surgery Center</c:v>
                </c:pt>
                <c:pt idx="6">
                  <c:v>Straith Hospital for Special Surgery</c:v>
                </c:pt>
                <c:pt idx="7">
                  <c:v>McLaren Northern Michigan</c:v>
                </c:pt>
                <c:pt idx="8">
                  <c:v>DMC Sinai-Grace Hospital</c:v>
                </c:pt>
                <c:pt idx="9">
                  <c:v>Garden City Hospital</c:v>
                </c:pt>
                <c:pt idx="10">
                  <c:v>Ascension St. John Hospital (Detroit)</c:v>
                </c:pt>
                <c:pt idx="11">
                  <c:v>Memorial Healthcare (Owosso)</c:v>
                </c:pt>
                <c:pt idx="12">
                  <c:v>McLaren Oakland</c:v>
                </c:pt>
                <c:pt idx="13">
                  <c:v>Ascension Genesys Regional Medical Center</c:v>
                </c:pt>
                <c:pt idx="14">
                  <c:v>Trinity Health Muskegon</c:v>
                </c:pt>
                <c:pt idx="15">
                  <c:v>Michigan Institute for Advanced Surgery</c:v>
                </c:pt>
                <c:pt idx="16">
                  <c:v>McLaren Flint</c:v>
                </c:pt>
                <c:pt idx="17">
                  <c:v>Trinity Health Grand Haven</c:v>
                </c:pt>
                <c:pt idx="18">
                  <c:v>Lake Huron Medical Center</c:v>
                </c:pt>
                <c:pt idx="19">
                  <c:v>UnaSource Surgery Center</c:v>
                </c:pt>
                <c:pt idx="20">
                  <c:v>Corewell Health Taylor Hospital</c:v>
                </c:pt>
                <c:pt idx="21">
                  <c:v>Henry Ford - Jackson</c:v>
                </c:pt>
                <c:pt idx="22">
                  <c:v>Corewell Health Lakeland St. Joseph &amp; Niles</c:v>
                </c:pt>
                <c:pt idx="23">
                  <c:v>McLaren Macomb</c:v>
                </c:pt>
                <c:pt idx="24">
                  <c:v>McLaren Lapeer Region</c:v>
                </c:pt>
                <c:pt idx="25">
                  <c:v>Hurley Medical Center</c:v>
                </c:pt>
                <c:pt idx="26">
                  <c:v>Munson Medical Center - Traverse City</c:v>
                </c:pt>
                <c:pt idx="27">
                  <c:v>Muskegon Surgery Center</c:v>
                </c:pt>
                <c:pt idx="28">
                  <c:v>Henry Ford - Detroit &amp; Cottage</c:v>
                </c:pt>
                <c:pt idx="29">
                  <c:v>University of Michigan Health - Sparrow Lansing</c:v>
                </c:pt>
                <c:pt idx="30">
                  <c:v>Bronson Lakeview Hospital</c:v>
                </c:pt>
                <c:pt idx="31">
                  <c:v>Ascension Macomb-Oakland Hospital (Warren)</c:v>
                </c:pt>
                <c:pt idx="32">
                  <c:v>Sparrow Ionia Hospital</c:v>
                </c:pt>
                <c:pt idx="33">
                  <c:v>Ascension Providence Rochester Hospital</c:v>
                </c:pt>
                <c:pt idx="34">
                  <c:v>Trinity Health Oakland</c:v>
                </c:pt>
                <c:pt idx="35">
                  <c:v>Henry Ford - Macomb</c:v>
                </c:pt>
                <c:pt idx="36">
                  <c:v>Trinity Health Grand Rapids</c:v>
                </c:pt>
                <c:pt idx="37">
                  <c:v>Ascension Providence Hospital (Southfield &amp; Novi)</c:v>
                </c:pt>
                <c:pt idx="38">
                  <c:v>MyMichigan Health - West Branch</c:v>
                </c:pt>
                <c:pt idx="39">
                  <c:v>Trinity Health St. Mary Mercy Livonia</c:v>
                </c:pt>
                <c:pt idx="40">
                  <c:v>Munson Health Cadillac</c:v>
                </c:pt>
                <c:pt idx="41">
                  <c:v>University of Michigan Health - West</c:v>
                </c:pt>
                <c:pt idx="42">
                  <c:v>Trinity Health Ann Arbor</c:v>
                </c:pt>
                <c:pt idx="43">
                  <c:v>Bronson Methodist Hospital</c:v>
                </c:pt>
                <c:pt idx="44">
                  <c:v>Red Cedar Surgery Center</c:v>
                </c:pt>
                <c:pt idx="45">
                  <c:v>Lakes Surgery Center</c:v>
                </c:pt>
                <c:pt idx="46">
                  <c:v>Corewell Health Beaumont Troy Hospital</c:v>
                </c:pt>
                <c:pt idx="47">
                  <c:v>Corewell Health GR Blodgett &amp; Lake Drive &amp; Grand Haven</c:v>
                </c:pt>
                <c:pt idx="48">
                  <c:v>McLaren Bay Region</c:v>
                </c:pt>
                <c:pt idx="49">
                  <c:v>Holland Hospital</c:v>
                </c:pt>
                <c:pt idx="50">
                  <c:v>CorewellHealthWilliamBeaumontUniversityHospital</c:v>
                </c:pt>
                <c:pt idx="51">
                  <c:v>Corewell Health Dearborn Hospital</c:v>
                </c:pt>
                <c:pt idx="52">
                  <c:v>Corewell Health Farmington Hills Hospital</c:v>
                </c:pt>
                <c:pt idx="53">
                  <c:v>Henry Ford - West Bloomfield &amp; Royal Oak</c:v>
                </c:pt>
                <c:pt idx="54">
                  <c:v>Ascension Borgess Medical Center</c:v>
                </c:pt>
                <c:pt idx="55">
                  <c:v>McLaren Central Michigan</c:v>
                </c:pt>
                <c:pt idx="56">
                  <c:v>Trinity Health Chelsea Hospital</c:v>
                </c:pt>
                <c:pt idx="57">
                  <c:v>Covenant Medical Center</c:v>
                </c:pt>
                <c:pt idx="58">
                  <c:v>Upper Peninsula Surgery Center</c:v>
                </c:pt>
                <c:pt idx="59">
                  <c:v>MyMichigan Health - Alpena</c:v>
                </c:pt>
                <c:pt idx="60">
                  <c:v>Corewell Health Watervliet Hospital</c:v>
                </c:pt>
                <c:pt idx="61">
                  <c:v>Corewell Health Beaumont Grosse Pointe Hospital</c:v>
                </c:pt>
                <c:pt idx="62">
                  <c:v>Henry Ford - Wyandotte</c:v>
                </c:pt>
                <c:pt idx="63">
                  <c:v>OAM Surgery Center</c:v>
                </c:pt>
                <c:pt idx="64">
                  <c:v>St.J Mercy - Livingston &amp; Brighton Surgery Center</c:v>
                </c:pt>
                <c:pt idx="65">
                  <c:v>MyMichigan Health - Midland</c:v>
                </c:pt>
                <c:pt idx="66">
                  <c:v>Munson Health Grayling</c:v>
                </c:pt>
                <c:pt idx="67">
                  <c:v>McLaren Greater Lansing</c:v>
                </c:pt>
                <c:pt idx="68">
                  <c:v>Ascension St. Mary's Hospital</c:v>
                </c:pt>
                <c:pt idx="69">
                  <c:v>Upper Peninsula Health Marquette</c:v>
                </c:pt>
                <c:pt idx="70">
                  <c:v>Bronson Battle Creek</c:v>
                </c:pt>
                <c:pt idx="71">
                  <c:v>McLaren Port Huron</c:v>
                </c:pt>
                <c:pt idx="72">
                  <c:v>MyMichigan Health - Clare</c:v>
                </c:pt>
                <c:pt idx="73">
                  <c:v>U of M &amp; Brighton Center for Specialty Care</c:v>
                </c:pt>
                <c:pt idx="74">
                  <c:v>MyMichigan Health - Gratiot</c:v>
                </c:pt>
                <c:pt idx="75">
                  <c:v>Southwest Surgical Center</c:v>
                </c:pt>
              </c:strCache>
            </c:strRef>
          </c:cat>
          <c:val>
            <c:numRef>
              <c:f>PROS_P4P_FY2025!$E$2:$E$77</c:f>
              <c:numCache>
                <c:formatCode>General</c:formatCode>
                <c:ptCount val="76"/>
                <c:pt idx="36" formatCode="0%">
                  <c:v>0.69771528998242527</c:v>
                </c:pt>
                <c:pt idx="37" formatCode="0%">
                  <c:v>0.7041343669250647</c:v>
                </c:pt>
                <c:pt idx="38" formatCode="0%">
                  <c:v>0.70618556701030921</c:v>
                </c:pt>
                <c:pt idx="39" formatCode="0%">
                  <c:v>0.70848708487084877</c:v>
                </c:pt>
                <c:pt idx="40" formatCode="0%">
                  <c:v>0.71142857142857141</c:v>
                </c:pt>
                <c:pt idx="41" formatCode="0%">
                  <c:v>0.7131024096385542</c:v>
                </c:pt>
                <c:pt idx="42" formatCode="0%">
                  <c:v>0.71606475716064755</c:v>
                </c:pt>
                <c:pt idx="43" formatCode="0%">
                  <c:v>0.7177152317880795</c:v>
                </c:pt>
                <c:pt idx="44" formatCode="0%">
                  <c:v>0.71993127147766312</c:v>
                </c:pt>
                <c:pt idx="45" formatCode="0%">
                  <c:v>0.73636363636363644</c:v>
                </c:pt>
                <c:pt idx="46" formatCode="0%">
                  <c:v>0.74506283662477557</c:v>
                </c:pt>
                <c:pt idx="47" formatCode="0%">
                  <c:v>0.75384615384615383</c:v>
                </c:pt>
                <c:pt idx="48" formatCode="0%">
                  <c:v>0.75533661740558289</c:v>
                </c:pt>
                <c:pt idx="49" formatCode="0%">
                  <c:v>0.75611564121571528</c:v>
                </c:pt>
                <c:pt idx="50" formatCode="0%">
                  <c:v>0.75635691169671759</c:v>
                </c:pt>
                <c:pt idx="51" formatCode="0%">
                  <c:v>0.75784753363228707</c:v>
                </c:pt>
                <c:pt idx="52" formatCode="0%">
                  <c:v>0.76142131979695438</c:v>
                </c:pt>
                <c:pt idx="53" formatCode="0%">
                  <c:v>0.76155358898721726</c:v>
                </c:pt>
                <c:pt idx="54" formatCode="0%">
                  <c:v>0.76168757126567843</c:v>
                </c:pt>
                <c:pt idx="55" formatCode="0%">
                  <c:v>0.76530612244897955</c:v>
                </c:pt>
                <c:pt idx="56" formatCode="0%">
                  <c:v>0.76611694152923537</c:v>
                </c:pt>
                <c:pt idx="57" formatCode="0%">
                  <c:v>0.76669484361792062</c:v>
                </c:pt>
                <c:pt idx="58" formatCode="0%">
                  <c:v>0.76690391459074736</c:v>
                </c:pt>
                <c:pt idx="59" formatCode="0%">
                  <c:v>0.77839335180055402</c:v>
                </c:pt>
                <c:pt idx="60" formatCode="0%">
                  <c:v>0.78048780487804881</c:v>
                </c:pt>
                <c:pt idx="61" formatCode="0%">
                  <c:v>0.78883071553228623</c:v>
                </c:pt>
                <c:pt idx="62" formatCode="0%">
                  <c:v>0.79616306954436455</c:v>
                </c:pt>
                <c:pt idx="63" formatCode="0%">
                  <c:v>0.80585106382978722</c:v>
                </c:pt>
                <c:pt idx="64" formatCode="0%">
                  <c:v>0.81209781209781218</c:v>
                </c:pt>
                <c:pt idx="65" formatCode="0%">
                  <c:v>0.81501340482573725</c:v>
                </c:pt>
                <c:pt idx="66" formatCode="0%">
                  <c:v>0.81666666666666676</c:v>
                </c:pt>
                <c:pt idx="67" formatCode="0%">
                  <c:v>0.81924737816162863</c:v>
                </c:pt>
                <c:pt idx="68" formatCode="0%">
                  <c:v>0.85434173669467783</c:v>
                </c:pt>
                <c:pt idx="69" formatCode="0%">
                  <c:v>0.86861313868613133</c:v>
                </c:pt>
                <c:pt idx="70" formatCode="0%">
                  <c:v>0.88773747841105344</c:v>
                </c:pt>
                <c:pt idx="71" formatCode="0%">
                  <c:v>0.89380530973451333</c:v>
                </c:pt>
                <c:pt idx="72" formatCode="0%">
                  <c:v>0.90243902439024393</c:v>
                </c:pt>
                <c:pt idx="73" formatCode="0%">
                  <c:v>0.90785907859078596</c:v>
                </c:pt>
                <c:pt idx="74" formatCode="0%">
                  <c:v>0.93401015228426398</c:v>
                </c:pt>
                <c:pt idx="75" formatCode="0%">
                  <c:v>0.98666666666666669</c:v>
                </c:pt>
              </c:numCache>
            </c:numRef>
          </c:val>
          <c:extLst>
            <c:ext xmlns:c16="http://schemas.microsoft.com/office/drawing/2014/chart" uri="{C3380CC4-5D6E-409C-BE32-E72D297353CC}">
              <c16:uniqueId val="{00000001-E112-438E-82F9-A3828238A4F4}"/>
            </c:ext>
          </c:extLst>
        </c:ser>
        <c:dLbls>
          <c:showLegendKey val="0"/>
          <c:showVal val="0"/>
          <c:showCatName val="0"/>
          <c:showSerName val="0"/>
          <c:showPercent val="0"/>
          <c:showBubbleSize val="0"/>
        </c:dLbls>
        <c:gapWidth val="182"/>
        <c:axId val="462843456"/>
        <c:axId val="462835136"/>
        <c:extLst/>
      </c:barChart>
      <c:catAx>
        <c:axId val="462843456"/>
        <c:scaling>
          <c:orientation val="minMax"/>
        </c:scaling>
        <c:delete val="1"/>
        <c:axPos val="l"/>
        <c:numFmt formatCode="General" sourceLinked="1"/>
        <c:majorTickMark val="none"/>
        <c:minorTickMark val="none"/>
        <c:tickLblPos val="nextTo"/>
        <c:crossAx val="462835136"/>
        <c:crosses val="autoZero"/>
        <c:auto val="1"/>
        <c:lblAlgn val="ctr"/>
        <c:lblOffset val="100"/>
        <c:tickLblSkip val="1"/>
        <c:noMultiLvlLbl val="0"/>
      </c:catAx>
      <c:valAx>
        <c:axId val="462835136"/>
        <c:scaling>
          <c:orientation val="minMax"/>
          <c:max val="1"/>
        </c:scaling>
        <c:delete val="0"/>
        <c:axPos val="b"/>
        <c:numFmt formatCode="0%" sourceLinked="0"/>
        <c:majorTickMark val="none"/>
        <c:minorTickMark val="none"/>
        <c:tickLblPos val="nextTo"/>
        <c:spPr>
          <a:noFill/>
          <a:ln>
            <a:noFill/>
          </a:ln>
          <a:effectLst/>
        </c:spPr>
        <c:txPr>
          <a:bodyPr rot="-60000000" vert="horz"/>
          <a:lstStyle/>
          <a:p>
            <a:pPr>
              <a:defRPr sz="1400">
                <a:latin typeface="Franklin Gothic Medium" panose="020B0603020102020204" pitchFamily="34" charset="0"/>
              </a:defRPr>
            </a:pPr>
            <a:endParaRPr lang="en-US"/>
          </a:p>
        </c:txPr>
        <c:crossAx val="462843456"/>
        <c:crossesAt val="1"/>
        <c:crossBetween val="between"/>
        <c:majorUnit val="0.2"/>
      </c:valAx>
      <c:spPr>
        <a:noFill/>
        <a:ln w="25400">
          <a:noFill/>
        </a:ln>
      </c:spPr>
    </c:plotArea>
    <c:plotVisOnly val="1"/>
    <c:dispBlanksAs val="gap"/>
    <c:showDLblsOverMax val="0"/>
  </c:chart>
  <c:txPr>
    <a:bodyPr/>
    <a:lstStyle/>
    <a:p>
      <a:pPr>
        <a:defRPr sz="800">
          <a:latin typeface="+mn-lt"/>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647367125984253"/>
          <c:y val="1.0856226305045203E-2"/>
          <c:w val="0.76730257545931757"/>
          <c:h val="0.9434924176144649"/>
        </c:manualLayout>
      </c:layout>
      <c:barChart>
        <c:barDir val="bar"/>
        <c:grouping val="clustered"/>
        <c:varyColors val="0"/>
        <c:ser>
          <c:idx val="0"/>
          <c:order val="0"/>
          <c:spPr>
            <a:solidFill>
              <a:schemeClr val="accent1"/>
            </a:solidFill>
            <a:ln>
              <a:solidFill>
                <a:schemeClr val="accent1"/>
              </a:solidFill>
            </a:ln>
          </c:spPr>
          <c:invertIfNegative val="0"/>
          <c:cat>
            <c:strRef>
              <c:f>'1YEAR_P4P_FY2024_25'!$B$2:$B$77</c:f>
              <c:strCache>
                <c:ptCount val="76"/>
                <c:pt idx="0">
                  <c:v>Munson Healthcare Manistee Hospital</c:v>
                </c:pt>
                <c:pt idx="1">
                  <c:v>Grand Rapids Surgical Suites</c:v>
                </c:pt>
                <c:pt idx="2">
                  <c:v>Henry Ford - Detroit &amp; Cottage</c:v>
                </c:pt>
                <c:pt idx="3">
                  <c:v>Henry Ford - West Bloomfield &amp; Royal Oak</c:v>
                </c:pt>
                <c:pt idx="4">
                  <c:v>Henry Ford - Wyandotte</c:v>
                </c:pt>
                <c:pt idx="5">
                  <c:v>Red Cedar Surgery Center</c:v>
                </c:pt>
                <c:pt idx="6">
                  <c:v>MyMichigan Health - Midland</c:v>
                </c:pt>
                <c:pt idx="7">
                  <c:v>Henry Ford - Macomb</c:v>
                </c:pt>
                <c:pt idx="8">
                  <c:v>Precision Surgery Center</c:v>
                </c:pt>
                <c:pt idx="9">
                  <c:v>Garden City Hospital</c:v>
                </c:pt>
                <c:pt idx="10">
                  <c:v>Corewell Health Farmington Hills Hospital</c:v>
                </c:pt>
                <c:pt idx="11">
                  <c:v>Memorial Healthcare (Owosso)</c:v>
                </c:pt>
                <c:pt idx="12">
                  <c:v>McLaren Northern Michigan</c:v>
                </c:pt>
                <c:pt idx="13">
                  <c:v>Straith Hospital for Special Surgery</c:v>
                </c:pt>
                <c:pt idx="14">
                  <c:v>DMC Harper University Hospital</c:v>
                </c:pt>
                <c:pt idx="15">
                  <c:v>Lake Huron Medical Center</c:v>
                </c:pt>
                <c:pt idx="16">
                  <c:v>Trinity Health Grand Rapids</c:v>
                </c:pt>
                <c:pt idx="17">
                  <c:v>Hurley Medical Center</c:v>
                </c:pt>
                <c:pt idx="18">
                  <c:v>Trinity Health Muskegon</c:v>
                </c:pt>
                <c:pt idx="19">
                  <c:v>Upper Peninsula Surgery Center</c:v>
                </c:pt>
                <c:pt idx="20">
                  <c:v>DMC Sinai-Grace Hospital</c:v>
                </c:pt>
                <c:pt idx="21">
                  <c:v>DMC Huron Valley Sinai Hospital</c:v>
                </c:pt>
                <c:pt idx="22">
                  <c:v>Ascension Genesys Regional Medical Center</c:v>
                </c:pt>
                <c:pt idx="23">
                  <c:v>Southwest Surgical Center</c:v>
                </c:pt>
                <c:pt idx="24">
                  <c:v>Alliance Surgery Center</c:v>
                </c:pt>
                <c:pt idx="25">
                  <c:v>McLaren Oakland</c:v>
                </c:pt>
                <c:pt idx="26">
                  <c:v>McLaren Flint</c:v>
                </c:pt>
                <c:pt idx="27">
                  <c:v>Munson Health Cadillac</c:v>
                </c:pt>
                <c:pt idx="28">
                  <c:v>Ascension St. John Hospital (Detroit)</c:v>
                </c:pt>
                <c:pt idx="29">
                  <c:v>Corewell Health Dearborn Hospital</c:v>
                </c:pt>
                <c:pt idx="30">
                  <c:v>McLaren Lapeer Region</c:v>
                </c:pt>
                <c:pt idx="31">
                  <c:v>McLaren Macomb</c:v>
                </c:pt>
                <c:pt idx="32">
                  <c:v>MyMichigan Health - West Branch</c:v>
                </c:pt>
                <c:pt idx="33">
                  <c:v>Henry Ford - Jackson</c:v>
                </c:pt>
                <c:pt idx="34">
                  <c:v>Ascension Providence Hospital (Southfield &amp; Novi)</c:v>
                </c:pt>
                <c:pt idx="35">
                  <c:v>Corewell Health Taylor Hospital</c:v>
                </c:pt>
                <c:pt idx="36">
                  <c:v>Corewell Health Lakeland St. Joseph &amp; Niles</c:v>
                </c:pt>
                <c:pt idx="37">
                  <c:v>Ascension Providence Rochester Hospital</c:v>
                </c:pt>
                <c:pt idx="38">
                  <c:v>Munson Health Grayling</c:v>
                </c:pt>
                <c:pt idx="39">
                  <c:v>MyMichigan Health - Clare</c:v>
                </c:pt>
                <c:pt idx="40">
                  <c:v>Trinity Health St. Mary Mercy Livonia</c:v>
                </c:pt>
                <c:pt idx="41">
                  <c:v>Corewell Health Beaumont Grosse Pointe Hospital</c:v>
                </c:pt>
                <c:pt idx="42">
                  <c:v>Michigan Institute for Advanced Surgery</c:v>
                </c:pt>
                <c:pt idx="43">
                  <c:v>CorewellHealthWilliamBeaumontUniversityHospital</c:v>
                </c:pt>
                <c:pt idx="44">
                  <c:v>Upper Peninsula Health Marquette</c:v>
                </c:pt>
                <c:pt idx="45">
                  <c:v>MyMichigan Health - Gratiot</c:v>
                </c:pt>
                <c:pt idx="46">
                  <c:v>MyMichigan Health - Alpena</c:v>
                </c:pt>
                <c:pt idx="47">
                  <c:v>Ascension Macomb-Oakland Hospital (Warren)</c:v>
                </c:pt>
                <c:pt idx="48">
                  <c:v>University of Michigan Health - Sparrow Lansing</c:v>
                </c:pt>
                <c:pt idx="49">
                  <c:v>Corewell Health Beaumont Troy Hospital</c:v>
                </c:pt>
                <c:pt idx="50">
                  <c:v>Trinity Health Oakland</c:v>
                </c:pt>
                <c:pt idx="51">
                  <c:v>McLaren Central Michigan</c:v>
                </c:pt>
                <c:pt idx="52">
                  <c:v>St.J Mercy - Livingston &amp; Brighton Surgery Center</c:v>
                </c:pt>
                <c:pt idx="53">
                  <c:v>McLaren Port Huron</c:v>
                </c:pt>
                <c:pt idx="54">
                  <c:v>Trinity Health Chelsea Hospital</c:v>
                </c:pt>
                <c:pt idx="55">
                  <c:v>UnaSource Surgery Center</c:v>
                </c:pt>
                <c:pt idx="56">
                  <c:v>Bronson Lakeview Hospital</c:v>
                </c:pt>
                <c:pt idx="57">
                  <c:v>Lakes Surgery Center</c:v>
                </c:pt>
                <c:pt idx="58">
                  <c:v>Trinity Health Ann Arbor</c:v>
                </c:pt>
                <c:pt idx="59">
                  <c:v>Sparrow Ionia Hospital</c:v>
                </c:pt>
                <c:pt idx="60">
                  <c:v>McLaren Bay Region</c:v>
                </c:pt>
                <c:pt idx="61">
                  <c:v>Muskegon Surgery Center</c:v>
                </c:pt>
                <c:pt idx="62">
                  <c:v>Bronson Battle Creek</c:v>
                </c:pt>
                <c:pt idx="63">
                  <c:v>Munson Medical Center - Traverse City</c:v>
                </c:pt>
                <c:pt idx="64">
                  <c:v>Ascension Borgess Medical Center</c:v>
                </c:pt>
                <c:pt idx="65">
                  <c:v>Bronson Methodist Hospital</c:v>
                </c:pt>
                <c:pt idx="66">
                  <c:v>McLaren Greater Lansing</c:v>
                </c:pt>
                <c:pt idx="67">
                  <c:v>Holland Hospital</c:v>
                </c:pt>
                <c:pt idx="68">
                  <c:v>Ascension St. Mary's Hospital</c:v>
                </c:pt>
                <c:pt idx="69">
                  <c:v>U of M &amp; Brighton Center for Specialty Care</c:v>
                </c:pt>
                <c:pt idx="70">
                  <c:v>University of Michigan Health - West</c:v>
                </c:pt>
                <c:pt idx="71">
                  <c:v>Corewell Health Watervliet Hospital</c:v>
                </c:pt>
                <c:pt idx="72">
                  <c:v>Trinity Health Grand Haven</c:v>
                </c:pt>
                <c:pt idx="73">
                  <c:v>Corewell Health GR Blodgett &amp; Lake Drive &amp; Grand Haven</c:v>
                </c:pt>
                <c:pt idx="74">
                  <c:v>Covenant Medical Center</c:v>
                </c:pt>
                <c:pt idx="75">
                  <c:v>OAM Surgery Center</c:v>
                </c:pt>
              </c:strCache>
            </c:strRef>
          </c:cat>
          <c:val>
            <c:numRef>
              <c:f>'1YEAR_P4P_FY2024_25'!$D$2:$D$77</c:f>
              <c:numCache>
                <c:formatCode>0%</c:formatCode>
                <c:ptCount val="76"/>
                <c:pt idx="0">
                  <c:v>0</c:v>
                </c:pt>
                <c:pt idx="1">
                  <c:v>0</c:v>
                </c:pt>
                <c:pt idx="2">
                  <c:v>0</c:v>
                </c:pt>
                <c:pt idx="3">
                  <c:v>0</c:v>
                </c:pt>
                <c:pt idx="4">
                  <c:v>0</c:v>
                </c:pt>
                <c:pt idx="5">
                  <c:v>7.1813285457809697E-3</c:v>
                </c:pt>
                <c:pt idx="6">
                  <c:v>8.0645161290322578E-3</c:v>
                </c:pt>
                <c:pt idx="7">
                  <c:v>1.3617021276595745E-2</c:v>
                </c:pt>
                <c:pt idx="8">
                  <c:v>2.1857923497267763E-2</c:v>
                </c:pt>
                <c:pt idx="9">
                  <c:v>2.3121387283236997E-2</c:v>
                </c:pt>
                <c:pt idx="10">
                  <c:v>2.3195876288659795E-2</c:v>
                </c:pt>
                <c:pt idx="11">
                  <c:v>2.3684210526315787E-2</c:v>
                </c:pt>
                <c:pt idx="12">
                  <c:v>2.8112449799196786E-2</c:v>
                </c:pt>
                <c:pt idx="13">
                  <c:v>4.0404040404040407E-2</c:v>
                </c:pt>
                <c:pt idx="14">
                  <c:v>4.898828541001065E-2</c:v>
                </c:pt>
                <c:pt idx="15">
                  <c:v>4.9450549450549455E-2</c:v>
                </c:pt>
                <c:pt idx="16">
                  <c:v>6.6934404283801874E-2</c:v>
                </c:pt>
                <c:pt idx="17">
                  <c:v>7.6388888888888895E-2</c:v>
                </c:pt>
                <c:pt idx="18">
                  <c:v>9.261744966442953E-2</c:v>
                </c:pt>
                <c:pt idx="19">
                  <c:v>0.10815939278937382</c:v>
                </c:pt>
                <c:pt idx="20">
                  <c:v>0.12037037037037036</c:v>
                </c:pt>
                <c:pt idx="21">
                  <c:v>0.13422818791946309</c:v>
                </c:pt>
                <c:pt idx="22">
                  <c:v>0.13466334164588528</c:v>
                </c:pt>
                <c:pt idx="23">
                  <c:v>0.14285714285714288</c:v>
                </c:pt>
                <c:pt idx="24">
                  <c:v>0.14405684754521964</c:v>
                </c:pt>
                <c:pt idx="25">
                  <c:v>0.14534883720930231</c:v>
                </c:pt>
                <c:pt idx="26">
                  <c:v>0.15206611570247935</c:v>
                </c:pt>
                <c:pt idx="27">
                  <c:v>0.15439429928741094</c:v>
                </c:pt>
                <c:pt idx="28">
                  <c:v>0.15721649484536082</c:v>
                </c:pt>
                <c:pt idx="29">
                  <c:v>0.15832205683355885</c:v>
                </c:pt>
                <c:pt idx="30">
                  <c:v>0.16022099447513813</c:v>
                </c:pt>
                <c:pt idx="31">
                  <c:v>0.16778523489932887</c:v>
                </c:pt>
                <c:pt idx="32">
                  <c:v>0.18385650224215247</c:v>
                </c:pt>
                <c:pt idx="33">
                  <c:v>0.20297029702970296</c:v>
                </c:pt>
                <c:pt idx="34">
                  <c:v>0.21109770808202655</c:v>
                </c:pt>
                <c:pt idx="35">
                  <c:v>0.21378621378621379</c:v>
                </c:pt>
                <c:pt idx="36">
                  <c:v>0.21514629948364888</c:v>
                </c:pt>
                <c:pt idx="37">
                  <c:v>0.22004357298474947</c:v>
                </c:pt>
                <c:pt idx="38">
                  <c:v>0.22131147540983606</c:v>
                </c:pt>
                <c:pt idx="39">
                  <c:v>0.22857142857142856</c:v>
                </c:pt>
                <c:pt idx="40">
                  <c:v>0.234375</c:v>
                </c:pt>
                <c:pt idx="41">
                  <c:v>0.24767225325884543</c:v>
                </c:pt>
                <c:pt idx="42">
                  <c:v>0.24886877828054299</c:v>
                </c:pt>
                <c:pt idx="43">
                  <c:v>0.25321507760532147</c:v>
                </c:pt>
                <c:pt idx="44">
                  <c:v>0.2608695652173913</c:v>
                </c:pt>
                <c:pt idx="45">
                  <c:v>0.27631578947368424</c:v>
                </c:pt>
                <c:pt idx="46">
                  <c:v>0.2768361581920904</c:v>
                </c:pt>
                <c:pt idx="47">
                  <c:v>0.2793522267206478</c:v>
                </c:pt>
                <c:pt idx="48">
                  <c:v>0.30710172744721687</c:v>
                </c:pt>
                <c:pt idx="49">
                  <c:v>0.30930656934306566</c:v>
                </c:pt>
                <c:pt idx="50">
                  <c:v>0.31633714880332986</c:v>
                </c:pt>
                <c:pt idx="51">
                  <c:v>0.31674208144796379</c:v>
                </c:pt>
                <c:pt idx="52">
                  <c:v>0.33121827411167515</c:v>
                </c:pt>
                <c:pt idx="53">
                  <c:v>0.33827893175074181</c:v>
                </c:pt>
                <c:pt idx="54">
                  <c:v>0.3411764705882353</c:v>
                </c:pt>
                <c:pt idx="55">
                  <c:v>0.34267912772585668</c:v>
                </c:pt>
                <c:pt idx="56">
                  <c:v>0.36585365853658536</c:v>
                </c:pt>
                <c:pt idx="57">
                  <c:v>0.36619718309859151</c:v>
                </c:pt>
                <c:pt idx="58">
                  <c:v>0.38440111420612816</c:v>
                </c:pt>
                <c:pt idx="59">
                  <c:v>0.40476190476190477</c:v>
                </c:pt>
                <c:pt idx="60">
                  <c:v>0.40732758620689657</c:v>
                </c:pt>
                <c:pt idx="61">
                  <c:v>0.41823899371069184</c:v>
                </c:pt>
                <c:pt idx="62">
                  <c:v>0.43551797040169132</c:v>
                </c:pt>
                <c:pt idx="63">
                  <c:v>0.45778229908443541</c:v>
                </c:pt>
                <c:pt idx="64">
                  <c:v>0.46251319957761355</c:v>
                </c:pt>
                <c:pt idx="65">
                  <c:v>0.46327212020033387</c:v>
                </c:pt>
              </c:numCache>
            </c:numRef>
          </c:val>
          <c:extLst>
            <c:ext xmlns:c16="http://schemas.microsoft.com/office/drawing/2014/chart" uri="{C3380CC4-5D6E-409C-BE32-E72D297353CC}">
              <c16:uniqueId val="{00000000-35DD-4284-AFDD-EF88367B226F}"/>
            </c:ext>
          </c:extLst>
        </c:ser>
        <c:ser>
          <c:idx val="1"/>
          <c:order val="1"/>
          <c:spPr>
            <a:solidFill>
              <a:srgbClr val="92D050"/>
            </a:solidFill>
            <a:ln>
              <a:solidFill>
                <a:schemeClr val="accent3"/>
              </a:solidFill>
            </a:ln>
          </c:spPr>
          <c:invertIfNegative val="0"/>
          <c:cat>
            <c:strRef>
              <c:f>'1YEAR_P4P_FY2024_25'!$B$2:$B$77</c:f>
              <c:strCache>
                <c:ptCount val="76"/>
                <c:pt idx="0">
                  <c:v>Munson Healthcare Manistee Hospital</c:v>
                </c:pt>
                <c:pt idx="1">
                  <c:v>Grand Rapids Surgical Suites</c:v>
                </c:pt>
                <c:pt idx="2">
                  <c:v>Henry Ford - Detroit &amp; Cottage</c:v>
                </c:pt>
                <c:pt idx="3">
                  <c:v>Henry Ford - West Bloomfield &amp; Royal Oak</c:v>
                </c:pt>
                <c:pt idx="4">
                  <c:v>Henry Ford - Wyandotte</c:v>
                </c:pt>
                <c:pt idx="5">
                  <c:v>Red Cedar Surgery Center</c:v>
                </c:pt>
                <c:pt idx="6">
                  <c:v>MyMichigan Health - Midland</c:v>
                </c:pt>
                <c:pt idx="7">
                  <c:v>Henry Ford - Macomb</c:v>
                </c:pt>
                <c:pt idx="8">
                  <c:v>Precision Surgery Center</c:v>
                </c:pt>
                <c:pt idx="9">
                  <c:v>Garden City Hospital</c:v>
                </c:pt>
                <c:pt idx="10">
                  <c:v>Corewell Health Farmington Hills Hospital</c:v>
                </c:pt>
                <c:pt idx="11">
                  <c:v>Memorial Healthcare (Owosso)</c:v>
                </c:pt>
                <c:pt idx="12">
                  <c:v>McLaren Northern Michigan</c:v>
                </c:pt>
                <c:pt idx="13">
                  <c:v>Straith Hospital for Special Surgery</c:v>
                </c:pt>
                <c:pt idx="14">
                  <c:v>DMC Harper University Hospital</c:v>
                </c:pt>
                <c:pt idx="15">
                  <c:v>Lake Huron Medical Center</c:v>
                </c:pt>
                <c:pt idx="16">
                  <c:v>Trinity Health Grand Rapids</c:v>
                </c:pt>
                <c:pt idx="17">
                  <c:v>Hurley Medical Center</c:v>
                </c:pt>
                <c:pt idx="18">
                  <c:v>Trinity Health Muskegon</c:v>
                </c:pt>
                <c:pt idx="19">
                  <c:v>Upper Peninsula Surgery Center</c:v>
                </c:pt>
                <c:pt idx="20">
                  <c:v>DMC Sinai-Grace Hospital</c:v>
                </c:pt>
                <c:pt idx="21">
                  <c:v>DMC Huron Valley Sinai Hospital</c:v>
                </c:pt>
                <c:pt idx="22">
                  <c:v>Ascension Genesys Regional Medical Center</c:v>
                </c:pt>
                <c:pt idx="23">
                  <c:v>Southwest Surgical Center</c:v>
                </c:pt>
                <c:pt idx="24">
                  <c:v>Alliance Surgery Center</c:v>
                </c:pt>
                <c:pt idx="25">
                  <c:v>McLaren Oakland</c:v>
                </c:pt>
                <c:pt idx="26">
                  <c:v>McLaren Flint</c:v>
                </c:pt>
                <c:pt idx="27">
                  <c:v>Munson Health Cadillac</c:v>
                </c:pt>
                <c:pt idx="28">
                  <c:v>Ascension St. John Hospital (Detroit)</c:v>
                </c:pt>
                <c:pt idx="29">
                  <c:v>Corewell Health Dearborn Hospital</c:v>
                </c:pt>
                <c:pt idx="30">
                  <c:v>McLaren Lapeer Region</c:v>
                </c:pt>
                <c:pt idx="31">
                  <c:v>McLaren Macomb</c:v>
                </c:pt>
                <c:pt idx="32">
                  <c:v>MyMichigan Health - West Branch</c:v>
                </c:pt>
                <c:pt idx="33">
                  <c:v>Henry Ford - Jackson</c:v>
                </c:pt>
                <c:pt idx="34">
                  <c:v>Ascension Providence Hospital (Southfield &amp; Novi)</c:v>
                </c:pt>
                <c:pt idx="35">
                  <c:v>Corewell Health Taylor Hospital</c:v>
                </c:pt>
                <c:pt idx="36">
                  <c:v>Corewell Health Lakeland St. Joseph &amp; Niles</c:v>
                </c:pt>
                <c:pt idx="37">
                  <c:v>Ascension Providence Rochester Hospital</c:v>
                </c:pt>
                <c:pt idx="38">
                  <c:v>Munson Health Grayling</c:v>
                </c:pt>
                <c:pt idx="39">
                  <c:v>MyMichigan Health - Clare</c:v>
                </c:pt>
                <c:pt idx="40">
                  <c:v>Trinity Health St. Mary Mercy Livonia</c:v>
                </c:pt>
                <c:pt idx="41">
                  <c:v>Corewell Health Beaumont Grosse Pointe Hospital</c:v>
                </c:pt>
                <c:pt idx="42">
                  <c:v>Michigan Institute for Advanced Surgery</c:v>
                </c:pt>
                <c:pt idx="43">
                  <c:v>CorewellHealthWilliamBeaumontUniversityHospital</c:v>
                </c:pt>
                <c:pt idx="44">
                  <c:v>Upper Peninsula Health Marquette</c:v>
                </c:pt>
                <c:pt idx="45">
                  <c:v>MyMichigan Health - Gratiot</c:v>
                </c:pt>
                <c:pt idx="46">
                  <c:v>MyMichigan Health - Alpena</c:v>
                </c:pt>
                <c:pt idx="47">
                  <c:v>Ascension Macomb-Oakland Hospital (Warren)</c:v>
                </c:pt>
                <c:pt idx="48">
                  <c:v>University of Michigan Health - Sparrow Lansing</c:v>
                </c:pt>
                <c:pt idx="49">
                  <c:v>Corewell Health Beaumont Troy Hospital</c:v>
                </c:pt>
                <c:pt idx="50">
                  <c:v>Trinity Health Oakland</c:v>
                </c:pt>
                <c:pt idx="51">
                  <c:v>McLaren Central Michigan</c:v>
                </c:pt>
                <c:pt idx="52">
                  <c:v>St.J Mercy - Livingston &amp; Brighton Surgery Center</c:v>
                </c:pt>
                <c:pt idx="53">
                  <c:v>McLaren Port Huron</c:v>
                </c:pt>
                <c:pt idx="54">
                  <c:v>Trinity Health Chelsea Hospital</c:v>
                </c:pt>
                <c:pt idx="55">
                  <c:v>UnaSource Surgery Center</c:v>
                </c:pt>
                <c:pt idx="56">
                  <c:v>Bronson Lakeview Hospital</c:v>
                </c:pt>
                <c:pt idx="57">
                  <c:v>Lakes Surgery Center</c:v>
                </c:pt>
                <c:pt idx="58">
                  <c:v>Trinity Health Ann Arbor</c:v>
                </c:pt>
                <c:pt idx="59">
                  <c:v>Sparrow Ionia Hospital</c:v>
                </c:pt>
                <c:pt idx="60">
                  <c:v>McLaren Bay Region</c:v>
                </c:pt>
                <c:pt idx="61">
                  <c:v>Muskegon Surgery Center</c:v>
                </c:pt>
                <c:pt idx="62">
                  <c:v>Bronson Battle Creek</c:v>
                </c:pt>
                <c:pt idx="63">
                  <c:v>Munson Medical Center - Traverse City</c:v>
                </c:pt>
                <c:pt idx="64">
                  <c:v>Ascension Borgess Medical Center</c:v>
                </c:pt>
                <c:pt idx="65">
                  <c:v>Bronson Methodist Hospital</c:v>
                </c:pt>
                <c:pt idx="66">
                  <c:v>McLaren Greater Lansing</c:v>
                </c:pt>
                <c:pt idx="67">
                  <c:v>Holland Hospital</c:v>
                </c:pt>
                <c:pt idx="68">
                  <c:v>Ascension St. Mary's Hospital</c:v>
                </c:pt>
                <c:pt idx="69">
                  <c:v>U of M &amp; Brighton Center for Specialty Care</c:v>
                </c:pt>
                <c:pt idx="70">
                  <c:v>University of Michigan Health - West</c:v>
                </c:pt>
                <c:pt idx="71">
                  <c:v>Corewell Health Watervliet Hospital</c:v>
                </c:pt>
                <c:pt idx="72">
                  <c:v>Trinity Health Grand Haven</c:v>
                </c:pt>
                <c:pt idx="73">
                  <c:v>Corewell Health GR Blodgett &amp; Lake Drive &amp; Grand Haven</c:v>
                </c:pt>
                <c:pt idx="74">
                  <c:v>Covenant Medical Center</c:v>
                </c:pt>
                <c:pt idx="75">
                  <c:v>OAM Surgery Center</c:v>
                </c:pt>
              </c:strCache>
            </c:strRef>
          </c:cat>
          <c:val>
            <c:numRef>
              <c:f>'1YEAR_P4P_FY2024_25'!$E$2:$E$77</c:f>
              <c:numCache>
                <c:formatCode>General</c:formatCode>
                <c:ptCount val="76"/>
                <c:pt idx="66" formatCode="0%">
                  <c:v>0.51552795031055898</c:v>
                </c:pt>
                <c:pt idx="67" formatCode="0%">
                  <c:v>0.54744525547445255</c:v>
                </c:pt>
                <c:pt idx="68" formatCode="0%">
                  <c:v>0.55000000000000004</c:v>
                </c:pt>
                <c:pt idx="69" formatCode="0%">
                  <c:v>0.57452574525745259</c:v>
                </c:pt>
                <c:pt idx="70" formatCode="0%">
                  <c:v>0.59151193633952248</c:v>
                </c:pt>
                <c:pt idx="71" formatCode="0%">
                  <c:v>0.60416666666666663</c:v>
                </c:pt>
                <c:pt idx="72" formatCode="0%">
                  <c:v>0.60666666666666669</c:v>
                </c:pt>
                <c:pt idx="73" formatCode="0%">
                  <c:v>0.637042569081404</c:v>
                </c:pt>
                <c:pt idx="74" formatCode="0%">
                  <c:v>0.65187713310580209</c:v>
                </c:pt>
                <c:pt idx="75" formatCode="0%">
                  <c:v>0.67811158798283255</c:v>
                </c:pt>
              </c:numCache>
            </c:numRef>
          </c:val>
          <c:extLst>
            <c:ext xmlns:c16="http://schemas.microsoft.com/office/drawing/2014/chart" uri="{C3380CC4-5D6E-409C-BE32-E72D297353CC}">
              <c16:uniqueId val="{00000001-35DD-4284-AFDD-EF88367B226F}"/>
            </c:ext>
          </c:extLst>
        </c:ser>
        <c:dLbls>
          <c:showLegendKey val="0"/>
          <c:showVal val="0"/>
          <c:showCatName val="0"/>
          <c:showSerName val="0"/>
          <c:showPercent val="0"/>
          <c:showBubbleSize val="0"/>
        </c:dLbls>
        <c:gapWidth val="182"/>
        <c:axId val="462843456"/>
        <c:axId val="462835136"/>
        <c:extLst/>
      </c:barChart>
      <c:catAx>
        <c:axId val="462843456"/>
        <c:scaling>
          <c:orientation val="minMax"/>
        </c:scaling>
        <c:delete val="1"/>
        <c:axPos val="l"/>
        <c:numFmt formatCode="General" sourceLinked="1"/>
        <c:majorTickMark val="none"/>
        <c:minorTickMark val="none"/>
        <c:tickLblPos val="nextTo"/>
        <c:crossAx val="462835136"/>
        <c:crosses val="autoZero"/>
        <c:auto val="1"/>
        <c:lblAlgn val="ctr"/>
        <c:lblOffset val="100"/>
        <c:tickLblSkip val="1"/>
        <c:noMultiLvlLbl val="0"/>
      </c:catAx>
      <c:valAx>
        <c:axId val="462835136"/>
        <c:scaling>
          <c:orientation val="minMax"/>
          <c:max val="1"/>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462843456"/>
        <c:crossesAt val="1"/>
        <c:crossBetween val="between"/>
        <c:majorUnit val="0.2"/>
      </c:valAx>
      <c:spPr>
        <a:noFill/>
        <a:ln w="25400">
          <a:noFill/>
        </a:ln>
      </c:spPr>
    </c:plotArea>
    <c:plotVisOnly val="1"/>
    <c:dispBlanksAs val="gap"/>
    <c:showDLblsOverMax val="0"/>
  </c:chart>
  <c:txPr>
    <a:bodyPr/>
    <a:lstStyle/>
    <a:p>
      <a:pPr>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636181154542418"/>
          <c:y val="8.5475410701248734E-3"/>
          <c:w val="0.72425276609684763"/>
          <c:h val="0.94111908943508971"/>
        </c:manualLayout>
      </c:layout>
      <c:barChart>
        <c:barDir val="bar"/>
        <c:grouping val="clustered"/>
        <c:varyColors val="0"/>
        <c:ser>
          <c:idx val="0"/>
          <c:order val="0"/>
          <c:spPr>
            <a:ln>
              <a:solidFill>
                <a:schemeClr val="accent1"/>
              </a:solidFill>
            </a:ln>
          </c:spPr>
          <c:invertIfNegative val="0"/>
          <c:cat>
            <c:strRef>
              <c:f>OME_P4P_knee_FY2024!$B$2:$B$77</c:f>
              <c:strCache>
                <c:ptCount val="76"/>
                <c:pt idx="0">
                  <c:v>Grand Rapids Surgical Suites</c:v>
                </c:pt>
                <c:pt idx="1">
                  <c:v>UnaSource Surgery Center</c:v>
                </c:pt>
                <c:pt idx="2">
                  <c:v>Covenant Medical Center</c:v>
                </c:pt>
                <c:pt idx="3">
                  <c:v>Munson Healthcare Manistee Hospital</c:v>
                </c:pt>
                <c:pt idx="4">
                  <c:v>McLaren Northern Michigan</c:v>
                </c:pt>
                <c:pt idx="5">
                  <c:v>DMC Huron Valley Sinai Hospital</c:v>
                </c:pt>
                <c:pt idx="6">
                  <c:v>DMC Sinai-Grace Hospital</c:v>
                </c:pt>
                <c:pt idx="7">
                  <c:v>DMC Harper University Hospital</c:v>
                </c:pt>
                <c:pt idx="8">
                  <c:v>Straith Hospital for Special Surgery</c:v>
                </c:pt>
                <c:pt idx="9">
                  <c:v>Alliance Surgery Center</c:v>
                </c:pt>
                <c:pt idx="10">
                  <c:v>Michigan Institute for Advanced Surgery</c:v>
                </c:pt>
                <c:pt idx="11">
                  <c:v>Memorial Healthcare (Owosso)</c:v>
                </c:pt>
                <c:pt idx="12">
                  <c:v>Munson Medical Center - Traverse City</c:v>
                </c:pt>
                <c:pt idx="13">
                  <c:v>Corewell Health Taylor Hospital</c:v>
                </c:pt>
                <c:pt idx="14">
                  <c:v>Ascension Providence Rochester Hospital</c:v>
                </c:pt>
                <c:pt idx="15">
                  <c:v>Precision Surgery Center</c:v>
                </c:pt>
                <c:pt idx="16">
                  <c:v>McLaren Lapeer Region</c:v>
                </c:pt>
                <c:pt idx="17">
                  <c:v>CorewellHealthWilliamBeaumontUniversityHospital</c:v>
                </c:pt>
                <c:pt idx="18">
                  <c:v>Ascension Macomb-Oakland Hospital (Warren)</c:v>
                </c:pt>
                <c:pt idx="19">
                  <c:v>McLaren Macomb</c:v>
                </c:pt>
                <c:pt idx="20">
                  <c:v>Trinity Health Oakland</c:v>
                </c:pt>
                <c:pt idx="21">
                  <c:v>Corewell Health Dearborn Hospital</c:v>
                </c:pt>
                <c:pt idx="22">
                  <c:v>Henry Ford - Wyandotte</c:v>
                </c:pt>
                <c:pt idx="23">
                  <c:v>McLaren Oakland</c:v>
                </c:pt>
                <c:pt idx="24">
                  <c:v>Hurley Medical Center</c:v>
                </c:pt>
                <c:pt idx="25">
                  <c:v>Garden City Hospital</c:v>
                </c:pt>
                <c:pt idx="26">
                  <c:v>Bronson Lakeview Hospital</c:v>
                </c:pt>
                <c:pt idx="27">
                  <c:v>MyMichigan Health - West Branch</c:v>
                </c:pt>
                <c:pt idx="28">
                  <c:v>Corewell Health GR Blodgett &amp; Lake Drive &amp; Grand Haven</c:v>
                </c:pt>
                <c:pt idx="29">
                  <c:v>McLaren Bay Region</c:v>
                </c:pt>
                <c:pt idx="30">
                  <c:v>University of Michigan Health - West</c:v>
                </c:pt>
                <c:pt idx="31">
                  <c:v>Corewell Health Beaumont Grosse Pointe Hospital</c:v>
                </c:pt>
                <c:pt idx="32">
                  <c:v>Ascension Providence Hospital (Southfield &amp; Novi)</c:v>
                </c:pt>
                <c:pt idx="33">
                  <c:v>Muskegon Surgery Center</c:v>
                </c:pt>
                <c:pt idx="34">
                  <c:v>McLaren Flint</c:v>
                </c:pt>
                <c:pt idx="35">
                  <c:v>Ascension St. Mary's Hospital</c:v>
                </c:pt>
                <c:pt idx="36">
                  <c:v>Ascension Borgess Medical Center</c:v>
                </c:pt>
                <c:pt idx="37">
                  <c:v>Henry Ford - Detroit &amp; Cottage</c:v>
                </c:pt>
                <c:pt idx="38">
                  <c:v>OAM Surgery Center</c:v>
                </c:pt>
                <c:pt idx="39">
                  <c:v>Upper Peninsula Health Marquette</c:v>
                </c:pt>
                <c:pt idx="40">
                  <c:v>MyMichigan Health - Midland</c:v>
                </c:pt>
                <c:pt idx="41">
                  <c:v>Corewell Health Beaumont Troy Hospital</c:v>
                </c:pt>
                <c:pt idx="42">
                  <c:v>McLaren Greater Lansing</c:v>
                </c:pt>
                <c:pt idx="43">
                  <c:v>Corewell Health Lakeland St. Joseph &amp; Niles</c:v>
                </c:pt>
                <c:pt idx="44">
                  <c:v>Henry Ford - Macomb</c:v>
                </c:pt>
                <c:pt idx="45">
                  <c:v>McLaren Port Huron</c:v>
                </c:pt>
                <c:pt idx="46">
                  <c:v>Lakes Surgery Center</c:v>
                </c:pt>
                <c:pt idx="47">
                  <c:v>University of Michigan Health - Sparrow Lansing</c:v>
                </c:pt>
                <c:pt idx="48">
                  <c:v>Ascension Genesys Regional Medical Center</c:v>
                </c:pt>
                <c:pt idx="49">
                  <c:v>MyMichigan Health - Gratiot</c:v>
                </c:pt>
                <c:pt idx="50">
                  <c:v>MyMichigan Health - Alpena</c:v>
                </c:pt>
                <c:pt idx="51">
                  <c:v>Henry Ford - Jackson</c:v>
                </c:pt>
                <c:pt idx="52">
                  <c:v>Henry Ford - West Bloomfield &amp; Royal Oak</c:v>
                </c:pt>
                <c:pt idx="53">
                  <c:v>Red Cedar Surgery Center</c:v>
                </c:pt>
                <c:pt idx="54">
                  <c:v>Trinity Health St. Mary Mercy Livonia</c:v>
                </c:pt>
                <c:pt idx="55">
                  <c:v>Trinity Health Ann Arbor</c:v>
                </c:pt>
                <c:pt idx="56">
                  <c:v>Bronson Battle Creek</c:v>
                </c:pt>
                <c:pt idx="57">
                  <c:v>Sparrow Ionia Hospital</c:v>
                </c:pt>
                <c:pt idx="58">
                  <c:v>Trinity Health Grand Rapids</c:v>
                </c:pt>
                <c:pt idx="59">
                  <c:v>U of M &amp; Brighton Center for Specialty Care</c:v>
                </c:pt>
                <c:pt idx="60">
                  <c:v>Trinity Health Muskegon</c:v>
                </c:pt>
                <c:pt idx="61">
                  <c:v>Ascension St. John Hospital (Detroit)</c:v>
                </c:pt>
                <c:pt idx="62">
                  <c:v>Trinity Health Chelsea Hospital</c:v>
                </c:pt>
                <c:pt idx="63">
                  <c:v>Upper Peninsula Surgery Center</c:v>
                </c:pt>
                <c:pt idx="64">
                  <c:v>Trinity Health Grand Haven</c:v>
                </c:pt>
                <c:pt idx="65">
                  <c:v>McLaren Central Michigan</c:v>
                </c:pt>
                <c:pt idx="66">
                  <c:v>St.J Mercy - Livingston &amp; Brighton Surgery Center</c:v>
                </c:pt>
                <c:pt idx="67">
                  <c:v>Corewell Health Farmington Hills Hospital</c:v>
                </c:pt>
                <c:pt idx="68">
                  <c:v>Munson Health Cadillac</c:v>
                </c:pt>
                <c:pt idx="69">
                  <c:v>Holland Hospital</c:v>
                </c:pt>
                <c:pt idx="70">
                  <c:v>Bronson Methodist Hospital</c:v>
                </c:pt>
                <c:pt idx="71">
                  <c:v>Southwest Surgical Center</c:v>
                </c:pt>
                <c:pt idx="72">
                  <c:v>Lake Huron Medical Center</c:v>
                </c:pt>
                <c:pt idx="73">
                  <c:v>Munson Health Grayling</c:v>
                </c:pt>
                <c:pt idx="74">
                  <c:v>Corewell Health Watervliet Hospital</c:v>
                </c:pt>
                <c:pt idx="75">
                  <c:v>MyMichigan Health - Clare</c:v>
                </c:pt>
              </c:strCache>
            </c:strRef>
          </c:cat>
          <c:val>
            <c:numRef>
              <c:f>OME_P4P_knee_FY2024!$D$2:$D$77</c:f>
              <c:numCache>
                <c:formatCode>0%</c:formatCode>
                <c:ptCount val="76"/>
                <c:pt idx="0">
                  <c:v>0.3048780487804878</c:v>
                </c:pt>
                <c:pt idx="1">
                  <c:v>0.60460992907801414</c:v>
                </c:pt>
                <c:pt idx="2">
                  <c:v>0.66721311475409839</c:v>
                </c:pt>
                <c:pt idx="3">
                  <c:v>0.73076923076923084</c:v>
                </c:pt>
                <c:pt idx="4">
                  <c:v>0.7678571428571429</c:v>
                </c:pt>
                <c:pt idx="5">
                  <c:v>0.805111821086262</c:v>
                </c:pt>
                <c:pt idx="6">
                  <c:v>0.80645161290322576</c:v>
                </c:pt>
                <c:pt idx="7">
                  <c:v>0.84839650145772594</c:v>
                </c:pt>
                <c:pt idx="8">
                  <c:v>0.85</c:v>
                </c:pt>
                <c:pt idx="9">
                  <c:v>0.85168018539976831</c:v>
                </c:pt>
                <c:pt idx="10">
                  <c:v>0.85253456221198165</c:v>
                </c:pt>
                <c:pt idx="11">
                  <c:v>0.85326086956521729</c:v>
                </c:pt>
                <c:pt idx="12">
                  <c:v>0.86848072562358281</c:v>
                </c:pt>
                <c:pt idx="13">
                  <c:v>0.87706422018348618</c:v>
                </c:pt>
                <c:pt idx="14">
                  <c:v>0.8775100401606426</c:v>
                </c:pt>
                <c:pt idx="15">
                  <c:v>0.88692579505300362</c:v>
                </c:pt>
                <c:pt idx="16">
                  <c:v>0.8902439024390244</c:v>
                </c:pt>
              </c:numCache>
            </c:numRef>
          </c:val>
          <c:extLst>
            <c:ext xmlns:c16="http://schemas.microsoft.com/office/drawing/2014/chart" uri="{C3380CC4-5D6E-409C-BE32-E72D297353CC}">
              <c16:uniqueId val="{00000000-ABED-4BDF-8747-2D6342C36677}"/>
            </c:ext>
          </c:extLst>
        </c:ser>
        <c:ser>
          <c:idx val="1"/>
          <c:order val="1"/>
          <c:spPr>
            <a:solidFill>
              <a:schemeClr val="accent3"/>
            </a:solidFill>
            <a:ln>
              <a:solidFill>
                <a:schemeClr val="accent3"/>
              </a:solidFill>
            </a:ln>
          </c:spPr>
          <c:invertIfNegative val="0"/>
          <c:cat>
            <c:strRef>
              <c:f>OME_P4P_knee_FY2024!$B$2:$B$77</c:f>
              <c:strCache>
                <c:ptCount val="76"/>
                <c:pt idx="0">
                  <c:v>Grand Rapids Surgical Suites</c:v>
                </c:pt>
                <c:pt idx="1">
                  <c:v>UnaSource Surgery Center</c:v>
                </c:pt>
                <c:pt idx="2">
                  <c:v>Covenant Medical Center</c:v>
                </c:pt>
                <c:pt idx="3">
                  <c:v>Munson Healthcare Manistee Hospital</c:v>
                </c:pt>
                <c:pt idx="4">
                  <c:v>McLaren Northern Michigan</c:v>
                </c:pt>
                <c:pt idx="5">
                  <c:v>DMC Huron Valley Sinai Hospital</c:v>
                </c:pt>
                <c:pt idx="6">
                  <c:v>DMC Sinai-Grace Hospital</c:v>
                </c:pt>
                <c:pt idx="7">
                  <c:v>DMC Harper University Hospital</c:v>
                </c:pt>
                <c:pt idx="8">
                  <c:v>Straith Hospital for Special Surgery</c:v>
                </c:pt>
                <c:pt idx="9">
                  <c:v>Alliance Surgery Center</c:v>
                </c:pt>
                <c:pt idx="10">
                  <c:v>Michigan Institute for Advanced Surgery</c:v>
                </c:pt>
                <c:pt idx="11">
                  <c:v>Memorial Healthcare (Owosso)</c:v>
                </c:pt>
                <c:pt idx="12">
                  <c:v>Munson Medical Center - Traverse City</c:v>
                </c:pt>
                <c:pt idx="13">
                  <c:v>Corewell Health Taylor Hospital</c:v>
                </c:pt>
                <c:pt idx="14">
                  <c:v>Ascension Providence Rochester Hospital</c:v>
                </c:pt>
                <c:pt idx="15">
                  <c:v>Precision Surgery Center</c:v>
                </c:pt>
                <c:pt idx="16">
                  <c:v>McLaren Lapeer Region</c:v>
                </c:pt>
                <c:pt idx="17">
                  <c:v>CorewellHealthWilliamBeaumontUniversityHospital</c:v>
                </c:pt>
                <c:pt idx="18">
                  <c:v>Ascension Macomb-Oakland Hospital (Warren)</c:v>
                </c:pt>
                <c:pt idx="19">
                  <c:v>McLaren Macomb</c:v>
                </c:pt>
                <c:pt idx="20">
                  <c:v>Trinity Health Oakland</c:v>
                </c:pt>
                <c:pt idx="21">
                  <c:v>Corewell Health Dearborn Hospital</c:v>
                </c:pt>
                <c:pt idx="22">
                  <c:v>Henry Ford - Wyandotte</c:v>
                </c:pt>
                <c:pt idx="23">
                  <c:v>McLaren Oakland</c:v>
                </c:pt>
                <c:pt idx="24">
                  <c:v>Hurley Medical Center</c:v>
                </c:pt>
                <c:pt idx="25">
                  <c:v>Garden City Hospital</c:v>
                </c:pt>
                <c:pt idx="26">
                  <c:v>Bronson Lakeview Hospital</c:v>
                </c:pt>
                <c:pt idx="27">
                  <c:v>MyMichigan Health - West Branch</c:v>
                </c:pt>
                <c:pt idx="28">
                  <c:v>Corewell Health GR Blodgett &amp; Lake Drive &amp; Grand Haven</c:v>
                </c:pt>
                <c:pt idx="29">
                  <c:v>McLaren Bay Region</c:v>
                </c:pt>
                <c:pt idx="30">
                  <c:v>University of Michigan Health - West</c:v>
                </c:pt>
                <c:pt idx="31">
                  <c:v>Corewell Health Beaumont Grosse Pointe Hospital</c:v>
                </c:pt>
                <c:pt idx="32">
                  <c:v>Ascension Providence Hospital (Southfield &amp; Novi)</c:v>
                </c:pt>
                <c:pt idx="33">
                  <c:v>Muskegon Surgery Center</c:v>
                </c:pt>
                <c:pt idx="34">
                  <c:v>McLaren Flint</c:v>
                </c:pt>
                <c:pt idx="35">
                  <c:v>Ascension St. Mary's Hospital</c:v>
                </c:pt>
                <c:pt idx="36">
                  <c:v>Ascension Borgess Medical Center</c:v>
                </c:pt>
                <c:pt idx="37">
                  <c:v>Henry Ford - Detroit &amp; Cottage</c:v>
                </c:pt>
                <c:pt idx="38">
                  <c:v>OAM Surgery Center</c:v>
                </c:pt>
                <c:pt idx="39">
                  <c:v>Upper Peninsula Health Marquette</c:v>
                </c:pt>
                <c:pt idx="40">
                  <c:v>MyMichigan Health - Midland</c:v>
                </c:pt>
                <c:pt idx="41">
                  <c:v>Corewell Health Beaumont Troy Hospital</c:v>
                </c:pt>
                <c:pt idx="42">
                  <c:v>McLaren Greater Lansing</c:v>
                </c:pt>
                <c:pt idx="43">
                  <c:v>Corewell Health Lakeland St. Joseph &amp; Niles</c:v>
                </c:pt>
                <c:pt idx="44">
                  <c:v>Henry Ford - Macomb</c:v>
                </c:pt>
                <c:pt idx="45">
                  <c:v>McLaren Port Huron</c:v>
                </c:pt>
                <c:pt idx="46">
                  <c:v>Lakes Surgery Center</c:v>
                </c:pt>
                <c:pt idx="47">
                  <c:v>University of Michigan Health - Sparrow Lansing</c:v>
                </c:pt>
                <c:pt idx="48">
                  <c:v>Ascension Genesys Regional Medical Center</c:v>
                </c:pt>
                <c:pt idx="49">
                  <c:v>MyMichigan Health - Gratiot</c:v>
                </c:pt>
                <c:pt idx="50">
                  <c:v>MyMichigan Health - Alpena</c:v>
                </c:pt>
                <c:pt idx="51">
                  <c:v>Henry Ford - Jackson</c:v>
                </c:pt>
                <c:pt idx="52">
                  <c:v>Henry Ford - West Bloomfield &amp; Royal Oak</c:v>
                </c:pt>
                <c:pt idx="53">
                  <c:v>Red Cedar Surgery Center</c:v>
                </c:pt>
                <c:pt idx="54">
                  <c:v>Trinity Health St. Mary Mercy Livonia</c:v>
                </c:pt>
                <c:pt idx="55">
                  <c:v>Trinity Health Ann Arbor</c:v>
                </c:pt>
                <c:pt idx="56">
                  <c:v>Bronson Battle Creek</c:v>
                </c:pt>
                <c:pt idx="57">
                  <c:v>Sparrow Ionia Hospital</c:v>
                </c:pt>
                <c:pt idx="58">
                  <c:v>Trinity Health Grand Rapids</c:v>
                </c:pt>
                <c:pt idx="59">
                  <c:v>U of M &amp; Brighton Center for Specialty Care</c:v>
                </c:pt>
                <c:pt idx="60">
                  <c:v>Trinity Health Muskegon</c:v>
                </c:pt>
                <c:pt idx="61">
                  <c:v>Ascension St. John Hospital (Detroit)</c:v>
                </c:pt>
                <c:pt idx="62">
                  <c:v>Trinity Health Chelsea Hospital</c:v>
                </c:pt>
                <c:pt idx="63">
                  <c:v>Upper Peninsula Surgery Center</c:v>
                </c:pt>
                <c:pt idx="64">
                  <c:v>Trinity Health Grand Haven</c:v>
                </c:pt>
                <c:pt idx="65">
                  <c:v>McLaren Central Michigan</c:v>
                </c:pt>
                <c:pt idx="66">
                  <c:v>St.J Mercy - Livingston &amp; Brighton Surgery Center</c:v>
                </c:pt>
                <c:pt idx="67">
                  <c:v>Corewell Health Farmington Hills Hospital</c:v>
                </c:pt>
                <c:pt idx="68">
                  <c:v>Munson Health Cadillac</c:v>
                </c:pt>
                <c:pt idx="69">
                  <c:v>Holland Hospital</c:v>
                </c:pt>
                <c:pt idx="70">
                  <c:v>Bronson Methodist Hospital</c:v>
                </c:pt>
                <c:pt idx="71">
                  <c:v>Southwest Surgical Center</c:v>
                </c:pt>
                <c:pt idx="72">
                  <c:v>Lake Huron Medical Center</c:v>
                </c:pt>
                <c:pt idx="73">
                  <c:v>Munson Health Grayling</c:v>
                </c:pt>
                <c:pt idx="74">
                  <c:v>Corewell Health Watervliet Hospital</c:v>
                </c:pt>
                <c:pt idx="75">
                  <c:v>MyMichigan Health - Clare</c:v>
                </c:pt>
              </c:strCache>
            </c:strRef>
          </c:cat>
          <c:val>
            <c:numRef>
              <c:f>OME_P4P_knee_FY2024!$E$2:$E$77</c:f>
              <c:numCache>
                <c:formatCode>General</c:formatCode>
                <c:ptCount val="76"/>
                <c:pt idx="17" formatCode="0%">
                  <c:v>0.89556650246305425</c:v>
                </c:pt>
                <c:pt idx="18" formatCode="0%">
                  <c:v>0.89915966386554613</c:v>
                </c:pt>
                <c:pt idx="19" formatCode="0%">
                  <c:v>0.90322580645161299</c:v>
                </c:pt>
                <c:pt idx="20" formatCode="0%">
                  <c:v>0.90410958904109595</c:v>
                </c:pt>
                <c:pt idx="21" formatCode="0%">
                  <c:v>0.90697674418604646</c:v>
                </c:pt>
                <c:pt idx="22" formatCode="0%">
                  <c:v>0.91031390134529144</c:v>
                </c:pt>
                <c:pt idx="23" formatCode="0%">
                  <c:v>0.91666666666666674</c:v>
                </c:pt>
                <c:pt idx="24" formatCode="0%">
                  <c:v>0.91935483870967749</c:v>
                </c:pt>
                <c:pt idx="25" formatCode="0%">
                  <c:v>0.92500000000000004</c:v>
                </c:pt>
                <c:pt idx="26" formatCode="0%">
                  <c:v>0.93548387096774188</c:v>
                </c:pt>
                <c:pt idx="27" formatCode="0%">
                  <c:v>0.93599999999999994</c:v>
                </c:pt>
                <c:pt idx="28" formatCode="0%">
                  <c:v>0.93685872138910808</c:v>
                </c:pt>
                <c:pt idx="29" formatCode="0%">
                  <c:v>0.93968253968253956</c:v>
                </c:pt>
                <c:pt idx="30" formatCode="0%">
                  <c:v>0.94117647058823539</c:v>
                </c:pt>
                <c:pt idx="31" formatCode="0%">
                  <c:v>0.94117647058823539</c:v>
                </c:pt>
                <c:pt idx="32" formatCode="0%">
                  <c:v>0.9427480916030534</c:v>
                </c:pt>
                <c:pt idx="33" formatCode="0%">
                  <c:v>0.94318181818181812</c:v>
                </c:pt>
                <c:pt idx="34" formatCode="0%">
                  <c:v>0.94323144104803491</c:v>
                </c:pt>
                <c:pt idx="35" formatCode="0%">
                  <c:v>0.94771241830065367</c:v>
                </c:pt>
                <c:pt idx="36" formatCode="0%">
                  <c:v>0.9511627906976744</c:v>
                </c:pt>
                <c:pt idx="37" formatCode="0%">
                  <c:v>0.95342465753424666</c:v>
                </c:pt>
                <c:pt idx="38" formatCode="0%">
                  <c:v>0.9553264604810997</c:v>
                </c:pt>
                <c:pt idx="39" formatCode="0%">
                  <c:v>0.9555555555555556</c:v>
                </c:pt>
                <c:pt idx="40" formatCode="0%">
                  <c:v>0.95696202531645569</c:v>
                </c:pt>
                <c:pt idx="41" formatCode="0%">
                  <c:v>0.95696721311475419</c:v>
                </c:pt>
                <c:pt idx="42" formatCode="0%">
                  <c:v>0.95789473684210524</c:v>
                </c:pt>
                <c:pt idx="43" formatCode="0%">
                  <c:v>0.9580152671755725</c:v>
                </c:pt>
                <c:pt idx="44" formatCode="0%">
                  <c:v>0.9619326500732065</c:v>
                </c:pt>
                <c:pt idx="45" formatCode="0%">
                  <c:v>0.96245733788395915</c:v>
                </c:pt>
                <c:pt idx="46" formatCode="0%">
                  <c:v>0.9659863945578232</c:v>
                </c:pt>
                <c:pt idx="47" formatCode="0%">
                  <c:v>0.96850393700787407</c:v>
                </c:pt>
                <c:pt idx="48" formatCode="0%">
                  <c:v>0.96875</c:v>
                </c:pt>
                <c:pt idx="49" formatCode="0%">
                  <c:v>0.97142857142857142</c:v>
                </c:pt>
                <c:pt idx="50" formatCode="0%">
                  <c:v>0.97235023041474644</c:v>
                </c:pt>
                <c:pt idx="51" formatCode="0%">
                  <c:v>0.97241379310344822</c:v>
                </c:pt>
                <c:pt idx="52" formatCode="0%">
                  <c:v>0.97509225092250928</c:v>
                </c:pt>
                <c:pt idx="53" formatCode="0%">
                  <c:v>0.97560975609756095</c:v>
                </c:pt>
                <c:pt idx="54" formatCode="0%">
                  <c:v>0.97580645161290325</c:v>
                </c:pt>
                <c:pt idx="55" formatCode="0%">
                  <c:v>0.97817189631650747</c:v>
                </c:pt>
                <c:pt idx="56" formatCode="0%">
                  <c:v>0.97959183673469385</c:v>
                </c:pt>
                <c:pt idx="57" formatCode="0%">
                  <c:v>0.97959183673469385</c:v>
                </c:pt>
                <c:pt idx="58" formatCode="0%">
                  <c:v>0.97966101694915253</c:v>
                </c:pt>
                <c:pt idx="59" formatCode="0%">
                  <c:v>0.98136645962732916</c:v>
                </c:pt>
                <c:pt idx="60" formatCode="0%">
                  <c:v>0.98356807511737088</c:v>
                </c:pt>
                <c:pt idx="61" formatCode="0%">
                  <c:v>0.98449612403100772</c:v>
                </c:pt>
                <c:pt idx="62" formatCode="0%">
                  <c:v>0.98466257668711665</c:v>
                </c:pt>
                <c:pt idx="63" formatCode="0%">
                  <c:v>0.98567335243553</c:v>
                </c:pt>
                <c:pt idx="64" formatCode="0%">
                  <c:v>0.98571428571428565</c:v>
                </c:pt>
                <c:pt idx="65" formatCode="0%">
                  <c:v>0.98581560283687952</c:v>
                </c:pt>
                <c:pt idx="66" formatCode="0%">
                  <c:v>0.98753117206982532</c:v>
                </c:pt>
                <c:pt idx="67" formatCode="0%">
                  <c:v>0.98780487804878048</c:v>
                </c:pt>
                <c:pt idx="68" formatCode="0%">
                  <c:v>0.98994974874371866</c:v>
                </c:pt>
                <c:pt idx="69" formatCode="0%">
                  <c:v>0.9947299077733861</c:v>
                </c:pt>
                <c:pt idx="70" formatCode="0%">
                  <c:v>0.9982905982905983</c:v>
                </c:pt>
                <c:pt idx="71" formatCode="0%">
                  <c:v>1</c:v>
                </c:pt>
                <c:pt idx="72" formatCode="0%">
                  <c:v>1</c:v>
                </c:pt>
                <c:pt idx="73" formatCode="0%">
                  <c:v>1</c:v>
                </c:pt>
                <c:pt idx="74" formatCode="0%">
                  <c:v>1</c:v>
                </c:pt>
                <c:pt idx="75" formatCode="0%">
                  <c:v>1</c:v>
                </c:pt>
              </c:numCache>
            </c:numRef>
          </c:val>
          <c:extLst>
            <c:ext xmlns:c16="http://schemas.microsoft.com/office/drawing/2014/chart" uri="{C3380CC4-5D6E-409C-BE32-E72D297353CC}">
              <c16:uniqueId val="{00000001-ABED-4BDF-8747-2D6342C36677}"/>
            </c:ext>
          </c:extLst>
        </c:ser>
        <c:dLbls>
          <c:showLegendKey val="0"/>
          <c:showVal val="0"/>
          <c:showCatName val="0"/>
          <c:showSerName val="0"/>
          <c:showPercent val="0"/>
          <c:showBubbleSize val="0"/>
        </c:dLbls>
        <c:gapWidth val="182"/>
        <c:axId val="462843456"/>
        <c:axId val="462835136"/>
      </c:barChart>
      <c:catAx>
        <c:axId val="462843456"/>
        <c:scaling>
          <c:orientation val="minMax"/>
        </c:scaling>
        <c:delete val="1"/>
        <c:axPos val="l"/>
        <c:numFmt formatCode="General" sourceLinked="1"/>
        <c:majorTickMark val="none"/>
        <c:minorTickMark val="none"/>
        <c:tickLblPos val="nextTo"/>
        <c:crossAx val="462835136"/>
        <c:crosses val="autoZero"/>
        <c:auto val="1"/>
        <c:lblAlgn val="ctr"/>
        <c:lblOffset val="100"/>
        <c:tickLblSkip val="1"/>
        <c:noMultiLvlLbl val="0"/>
      </c:catAx>
      <c:valAx>
        <c:axId val="462835136"/>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462843456"/>
        <c:crosses val="autoZero"/>
        <c:crossBetween val="between"/>
        <c:majorUnit val="0.2"/>
      </c:valAx>
      <c:spPr>
        <a:noFill/>
        <a:ln w="25400">
          <a:noFill/>
        </a:ln>
      </c:spPr>
    </c:plotArea>
    <c:plotVisOnly val="1"/>
    <c:dispBlanksAs val="gap"/>
    <c:showDLblsOverMax val="0"/>
  </c:chart>
  <c:txPr>
    <a:bodyPr/>
    <a:lstStyle/>
    <a:p>
      <a:pPr>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729412729658797"/>
          <c:y val="8.517789442986293E-3"/>
          <c:w val="0.72425278871391074"/>
          <c:h val="0.94298891805191021"/>
        </c:manualLayout>
      </c:layout>
      <c:barChart>
        <c:barDir val="bar"/>
        <c:grouping val="clustered"/>
        <c:varyColors val="0"/>
        <c:ser>
          <c:idx val="0"/>
          <c:order val="0"/>
          <c:spPr>
            <a:ln>
              <a:solidFill>
                <a:schemeClr val="accent1"/>
              </a:solidFill>
            </a:ln>
          </c:spPr>
          <c:invertIfNegative val="0"/>
          <c:cat>
            <c:strRef>
              <c:f>OME_P4P_HIP_FY2024!$B$2:$B$77</c:f>
              <c:strCache>
                <c:ptCount val="76"/>
                <c:pt idx="0">
                  <c:v>UnaSource Surgery Center</c:v>
                </c:pt>
                <c:pt idx="1">
                  <c:v>Grand Rapids Surgical Suites</c:v>
                </c:pt>
                <c:pt idx="2">
                  <c:v>Straith Hospital for Special Surgery</c:v>
                </c:pt>
                <c:pt idx="3">
                  <c:v>DMC Sinai-Grace Hospital</c:v>
                </c:pt>
                <c:pt idx="4">
                  <c:v>Premier Surgical Center of Michigan</c:v>
                </c:pt>
                <c:pt idx="5">
                  <c:v>DMC Harper University Hospital</c:v>
                </c:pt>
                <c:pt idx="6">
                  <c:v>DMC Huron Valley Sinai Hospital</c:v>
                </c:pt>
                <c:pt idx="7">
                  <c:v>Lakes Surgery Center</c:v>
                </c:pt>
                <c:pt idx="8">
                  <c:v>Red Cedar Surgery Center</c:v>
                </c:pt>
                <c:pt idx="9">
                  <c:v>McLaren Northern Michigan</c:v>
                </c:pt>
                <c:pt idx="10">
                  <c:v>Covenant Medical Center</c:v>
                </c:pt>
                <c:pt idx="11">
                  <c:v>Corewell Health Dearborn Hospital</c:v>
                </c:pt>
                <c:pt idx="12">
                  <c:v>Michigan Institute for Advanced Surgery</c:v>
                </c:pt>
                <c:pt idx="13">
                  <c:v>Trinity Health Oakland</c:v>
                </c:pt>
                <c:pt idx="14">
                  <c:v>Munson Healthcare Manistee Hospital</c:v>
                </c:pt>
                <c:pt idx="15">
                  <c:v>Alliance Surgery Center</c:v>
                </c:pt>
                <c:pt idx="16">
                  <c:v>Munson Medical Center - Traverse City</c:v>
                </c:pt>
                <c:pt idx="17">
                  <c:v>Henry Ford - Wyandotte</c:v>
                </c:pt>
                <c:pt idx="18">
                  <c:v>Ascension Borgess Medical Center</c:v>
                </c:pt>
                <c:pt idx="19">
                  <c:v>Corewell Health Farmington Hills Hospital</c:v>
                </c:pt>
                <c:pt idx="20">
                  <c:v>CorewellHealthWilliamBeaumontUniversityHospital</c:v>
                </c:pt>
                <c:pt idx="21">
                  <c:v>McLaren Macomb</c:v>
                </c:pt>
                <c:pt idx="22">
                  <c:v>McLaren Lapeer Region</c:v>
                </c:pt>
                <c:pt idx="23">
                  <c:v>Memorial Healthcare (Owosso)</c:v>
                </c:pt>
                <c:pt idx="24">
                  <c:v>Corewell Health Taylor Hospital</c:v>
                </c:pt>
                <c:pt idx="25">
                  <c:v>Ascension Macomb-Oakland Hospital (Warren)</c:v>
                </c:pt>
                <c:pt idx="26">
                  <c:v>McLaren Bay Region</c:v>
                </c:pt>
                <c:pt idx="27">
                  <c:v>Garden City Hospital</c:v>
                </c:pt>
                <c:pt idx="28">
                  <c:v>Ascension Providence Hospital (Southfield &amp; Novi)</c:v>
                </c:pt>
                <c:pt idx="29">
                  <c:v>McLaren Port Huron</c:v>
                </c:pt>
                <c:pt idx="30">
                  <c:v>Ascension Providence Rochester Hospital</c:v>
                </c:pt>
                <c:pt idx="31">
                  <c:v>McLaren Greater Lansing</c:v>
                </c:pt>
                <c:pt idx="32">
                  <c:v>Holland Hospital</c:v>
                </c:pt>
                <c:pt idx="33">
                  <c:v>Trinity Health St. Mary Mercy Livonia</c:v>
                </c:pt>
                <c:pt idx="34">
                  <c:v>Ascension Genesys Regional Medical Center</c:v>
                </c:pt>
                <c:pt idx="35">
                  <c:v>MyMichigan Health - West Branch</c:v>
                </c:pt>
                <c:pt idx="36">
                  <c:v>Henry Ford - Detroit &amp; Cottage</c:v>
                </c:pt>
                <c:pt idx="37">
                  <c:v>Corewell Health Beaumont Grosse Pointe Hospital</c:v>
                </c:pt>
                <c:pt idx="38">
                  <c:v>University of Michigan Health - West</c:v>
                </c:pt>
                <c:pt idx="39">
                  <c:v>McLaren Flint</c:v>
                </c:pt>
                <c:pt idx="40">
                  <c:v>MyMichigan Health - Alpena</c:v>
                </c:pt>
                <c:pt idx="41">
                  <c:v>Corewell Health Beaumont Troy Hospital</c:v>
                </c:pt>
                <c:pt idx="42">
                  <c:v>Trinity Health Grand Rapids</c:v>
                </c:pt>
                <c:pt idx="43">
                  <c:v>Upper Peninsula Health Marquette</c:v>
                </c:pt>
                <c:pt idx="44">
                  <c:v>Ascension St. John Hospital (Detroit)</c:v>
                </c:pt>
                <c:pt idx="45">
                  <c:v>Precision Surgery Center</c:v>
                </c:pt>
                <c:pt idx="46">
                  <c:v>Ascension St. Mary's Hospital</c:v>
                </c:pt>
                <c:pt idx="47">
                  <c:v>MyMichigan Health - Midland</c:v>
                </c:pt>
                <c:pt idx="48">
                  <c:v>Corewell Health Lakeland St. Joseph &amp; Niles</c:v>
                </c:pt>
                <c:pt idx="49">
                  <c:v>Hurley Medical Center</c:v>
                </c:pt>
                <c:pt idx="50">
                  <c:v>Bronson Battle Creek</c:v>
                </c:pt>
                <c:pt idx="51">
                  <c:v>Munson Health Cadillac</c:v>
                </c:pt>
                <c:pt idx="52">
                  <c:v>Corewell Health GR Blodgett &amp; Lake Drive &amp; Grand Haven</c:v>
                </c:pt>
                <c:pt idx="53">
                  <c:v>Muskegon Surgery Center</c:v>
                </c:pt>
                <c:pt idx="54">
                  <c:v>Trinity Health Ann Arbor</c:v>
                </c:pt>
                <c:pt idx="55">
                  <c:v>Henry Ford - Macomb</c:v>
                </c:pt>
                <c:pt idx="56">
                  <c:v>Henry Ford - West Bloomfield &amp; Royal Oak</c:v>
                </c:pt>
                <c:pt idx="57">
                  <c:v>Henry Ford - Jackson</c:v>
                </c:pt>
                <c:pt idx="58">
                  <c:v>U of M &amp; Brighton Center for Specialty Care</c:v>
                </c:pt>
                <c:pt idx="59">
                  <c:v>Upper Peninsula Surgery Center</c:v>
                </c:pt>
                <c:pt idx="60">
                  <c:v>Trinity Health Grand Haven</c:v>
                </c:pt>
                <c:pt idx="61">
                  <c:v>McLaren Oakland</c:v>
                </c:pt>
                <c:pt idx="62">
                  <c:v>McLaren Central Michigan</c:v>
                </c:pt>
                <c:pt idx="63">
                  <c:v>Trinity Health Muskegon</c:v>
                </c:pt>
                <c:pt idx="64">
                  <c:v>St.J Mercy - Livingston &amp; Brighton Surgery Center</c:v>
                </c:pt>
                <c:pt idx="65">
                  <c:v>Bronson Methodist Hospital</c:v>
                </c:pt>
                <c:pt idx="66">
                  <c:v>University of Michigan Health - Sparrow Lansing</c:v>
                </c:pt>
                <c:pt idx="67">
                  <c:v>Trinity Health Chelsea Hospital</c:v>
                </c:pt>
                <c:pt idx="68">
                  <c:v>Lake Huron Medical Center</c:v>
                </c:pt>
                <c:pt idx="69">
                  <c:v>OAM Surgery Center</c:v>
                </c:pt>
                <c:pt idx="70">
                  <c:v>Bronson Lakeview Hospital</c:v>
                </c:pt>
                <c:pt idx="71">
                  <c:v>Sparrow Ionia Hospital</c:v>
                </c:pt>
                <c:pt idx="72">
                  <c:v>Munson Health Grayling</c:v>
                </c:pt>
                <c:pt idx="73">
                  <c:v>Corewell Health Watervliet Hospital</c:v>
                </c:pt>
                <c:pt idx="74">
                  <c:v>MyMichigan Health - Clare</c:v>
                </c:pt>
                <c:pt idx="75">
                  <c:v>MyMichigan Health - Gratiot</c:v>
                </c:pt>
              </c:strCache>
            </c:strRef>
          </c:cat>
          <c:val>
            <c:numRef>
              <c:f>OME_P4P_HIP_FY2024!$D$2:$D$77</c:f>
              <c:numCache>
                <c:formatCode>0%</c:formatCode>
                <c:ptCount val="76"/>
                <c:pt idx="0">
                  <c:v>0.21938775510204081</c:v>
                </c:pt>
                <c:pt idx="1">
                  <c:v>0.25454545454545452</c:v>
                </c:pt>
                <c:pt idx="2">
                  <c:v>0.33333333333333337</c:v>
                </c:pt>
                <c:pt idx="3">
                  <c:v>0.47826086956521741</c:v>
                </c:pt>
                <c:pt idx="4">
                  <c:v>0.48958333333333337</c:v>
                </c:pt>
                <c:pt idx="5">
                  <c:v>0.52331606217616577</c:v>
                </c:pt>
                <c:pt idx="6">
                  <c:v>0.5669642857142857</c:v>
                </c:pt>
                <c:pt idx="7">
                  <c:v>0.59183673469387754</c:v>
                </c:pt>
                <c:pt idx="8">
                  <c:v>0.6</c:v>
                </c:pt>
                <c:pt idx="9">
                  <c:v>0.62337662337662336</c:v>
                </c:pt>
                <c:pt idx="10">
                  <c:v>0.66487935656836461</c:v>
                </c:pt>
                <c:pt idx="11">
                  <c:v>0.71523178807947019</c:v>
                </c:pt>
                <c:pt idx="12">
                  <c:v>0.73873873873873874</c:v>
                </c:pt>
                <c:pt idx="13">
                  <c:v>0.74590163934426235</c:v>
                </c:pt>
                <c:pt idx="14">
                  <c:v>0.76190476190476186</c:v>
                </c:pt>
                <c:pt idx="15">
                  <c:v>0.81720430107526876</c:v>
                </c:pt>
                <c:pt idx="16">
                  <c:v>0.8202247191011236</c:v>
                </c:pt>
                <c:pt idx="17">
                  <c:v>0.8202247191011236</c:v>
                </c:pt>
                <c:pt idx="18">
                  <c:v>0.82608695652173902</c:v>
                </c:pt>
                <c:pt idx="19">
                  <c:v>0.83200000000000007</c:v>
                </c:pt>
                <c:pt idx="20">
                  <c:v>0.83445945945945954</c:v>
                </c:pt>
              </c:numCache>
            </c:numRef>
          </c:val>
          <c:extLst>
            <c:ext xmlns:c16="http://schemas.microsoft.com/office/drawing/2014/chart" uri="{C3380CC4-5D6E-409C-BE32-E72D297353CC}">
              <c16:uniqueId val="{00000000-E712-4322-BB07-B89F2613C7F8}"/>
            </c:ext>
          </c:extLst>
        </c:ser>
        <c:ser>
          <c:idx val="1"/>
          <c:order val="1"/>
          <c:spPr>
            <a:solidFill>
              <a:schemeClr val="accent3"/>
            </a:solidFill>
            <a:ln>
              <a:solidFill>
                <a:schemeClr val="accent3"/>
              </a:solidFill>
            </a:ln>
          </c:spPr>
          <c:invertIfNegative val="0"/>
          <c:cat>
            <c:strRef>
              <c:f>OME_P4P_HIP_FY2024!$B$2:$B$77</c:f>
              <c:strCache>
                <c:ptCount val="76"/>
                <c:pt idx="0">
                  <c:v>UnaSource Surgery Center</c:v>
                </c:pt>
                <c:pt idx="1">
                  <c:v>Grand Rapids Surgical Suites</c:v>
                </c:pt>
                <c:pt idx="2">
                  <c:v>Straith Hospital for Special Surgery</c:v>
                </c:pt>
                <c:pt idx="3">
                  <c:v>DMC Sinai-Grace Hospital</c:v>
                </c:pt>
                <c:pt idx="4">
                  <c:v>Premier Surgical Center of Michigan</c:v>
                </c:pt>
                <c:pt idx="5">
                  <c:v>DMC Harper University Hospital</c:v>
                </c:pt>
                <c:pt idx="6">
                  <c:v>DMC Huron Valley Sinai Hospital</c:v>
                </c:pt>
                <c:pt idx="7">
                  <c:v>Lakes Surgery Center</c:v>
                </c:pt>
                <c:pt idx="8">
                  <c:v>Red Cedar Surgery Center</c:v>
                </c:pt>
                <c:pt idx="9">
                  <c:v>McLaren Northern Michigan</c:v>
                </c:pt>
                <c:pt idx="10">
                  <c:v>Covenant Medical Center</c:v>
                </c:pt>
                <c:pt idx="11">
                  <c:v>Corewell Health Dearborn Hospital</c:v>
                </c:pt>
                <c:pt idx="12">
                  <c:v>Michigan Institute for Advanced Surgery</c:v>
                </c:pt>
                <c:pt idx="13">
                  <c:v>Trinity Health Oakland</c:v>
                </c:pt>
                <c:pt idx="14">
                  <c:v>Munson Healthcare Manistee Hospital</c:v>
                </c:pt>
                <c:pt idx="15">
                  <c:v>Alliance Surgery Center</c:v>
                </c:pt>
                <c:pt idx="16">
                  <c:v>Munson Medical Center - Traverse City</c:v>
                </c:pt>
                <c:pt idx="17">
                  <c:v>Henry Ford - Wyandotte</c:v>
                </c:pt>
                <c:pt idx="18">
                  <c:v>Ascension Borgess Medical Center</c:v>
                </c:pt>
                <c:pt idx="19">
                  <c:v>Corewell Health Farmington Hills Hospital</c:v>
                </c:pt>
                <c:pt idx="20">
                  <c:v>CorewellHealthWilliamBeaumontUniversityHospital</c:v>
                </c:pt>
                <c:pt idx="21">
                  <c:v>McLaren Macomb</c:v>
                </c:pt>
                <c:pt idx="22">
                  <c:v>McLaren Lapeer Region</c:v>
                </c:pt>
                <c:pt idx="23">
                  <c:v>Memorial Healthcare (Owosso)</c:v>
                </c:pt>
                <c:pt idx="24">
                  <c:v>Corewell Health Taylor Hospital</c:v>
                </c:pt>
                <c:pt idx="25">
                  <c:v>Ascension Macomb-Oakland Hospital (Warren)</c:v>
                </c:pt>
                <c:pt idx="26">
                  <c:v>McLaren Bay Region</c:v>
                </c:pt>
                <c:pt idx="27">
                  <c:v>Garden City Hospital</c:v>
                </c:pt>
                <c:pt idx="28">
                  <c:v>Ascension Providence Hospital (Southfield &amp; Novi)</c:v>
                </c:pt>
                <c:pt idx="29">
                  <c:v>McLaren Port Huron</c:v>
                </c:pt>
                <c:pt idx="30">
                  <c:v>Ascension Providence Rochester Hospital</c:v>
                </c:pt>
                <c:pt idx="31">
                  <c:v>McLaren Greater Lansing</c:v>
                </c:pt>
                <c:pt idx="32">
                  <c:v>Holland Hospital</c:v>
                </c:pt>
                <c:pt idx="33">
                  <c:v>Trinity Health St. Mary Mercy Livonia</c:v>
                </c:pt>
                <c:pt idx="34">
                  <c:v>Ascension Genesys Regional Medical Center</c:v>
                </c:pt>
                <c:pt idx="35">
                  <c:v>MyMichigan Health - West Branch</c:v>
                </c:pt>
                <c:pt idx="36">
                  <c:v>Henry Ford - Detroit &amp; Cottage</c:v>
                </c:pt>
                <c:pt idx="37">
                  <c:v>Corewell Health Beaumont Grosse Pointe Hospital</c:v>
                </c:pt>
                <c:pt idx="38">
                  <c:v>University of Michigan Health - West</c:v>
                </c:pt>
                <c:pt idx="39">
                  <c:v>McLaren Flint</c:v>
                </c:pt>
                <c:pt idx="40">
                  <c:v>MyMichigan Health - Alpena</c:v>
                </c:pt>
                <c:pt idx="41">
                  <c:v>Corewell Health Beaumont Troy Hospital</c:v>
                </c:pt>
                <c:pt idx="42">
                  <c:v>Trinity Health Grand Rapids</c:v>
                </c:pt>
                <c:pt idx="43">
                  <c:v>Upper Peninsula Health Marquette</c:v>
                </c:pt>
                <c:pt idx="44">
                  <c:v>Ascension St. John Hospital (Detroit)</c:v>
                </c:pt>
                <c:pt idx="45">
                  <c:v>Precision Surgery Center</c:v>
                </c:pt>
                <c:pt idx="46">
                  <c:v>Ascension St. Mary's Hospital</c:v>
                </c:pt>
                <c:pt idx="47">
                  <c:v>MyMichigan Health - Midland</c:v>
                </c:pt>
                <c:pt idx="48">
                  <c:v>Corewell Health Lakeland St. Joseph &amp; Niles</c:v>
                </c:pt>
                <c:pt idx="49">
                  <c:v>Hurley Medical Center</c:v>
                </c:pt>
                <c:pt idx="50">
                  <c:v>Bronson Battle Creek</c:v>
                </c:pt>
                <c:pt idx="51">
                  <c:v>Munson Health Cadillac</c:v>
                </c:pt>
                <c:pt idx="52">
                  <c:v>Corewell Health GR Blodgett &amp; Lake Drive &amp; Grand Haven</c:v>
                </c:pt>
                <c:pt idx="53">
                  <c:v>Muskegon Surgery Center</c:v>
                </c:pt>
                <c:pt idx="54">
                  <c:v>Trinity Health Ann Arbor</c:v>
                </c:pt>
                <c:pt idx="55">
                  <c:v>Henry Ford - Macomb</c:v>
                </c:pt>
                <c:pt idx="56">
                  <c:v>Henry Ford - West Bloomfield &amp; Royal Oak</c:v>
                </c:pt>
                <c:pt idx="57">
                  <c:v>Henry Ford - Jackson</c:v>
                </c:pt>
                <c:pt idx="58">
                  <c:v>U of M &amp; Brighton Center for Specialty Care</c:v>
                </c:pt>
                <c:pt idx="59">
                  <c:v>Upper Peninsula Surgery Center</c:v>
                </c:pt>
                <c:pt idx="60">
                  <c:v>Trinity Health Grand Haven</c:v>
                </c:pt>
                <c:pt idx="61">
                  <c:v>McLaren Oakland</c:v>
                </c:pt>
                <c:pt idx="62">
                  <c:v>McLaren Central Michigan</c:v>
                </c:pt>
                <c:pt idx="63">
                  <c:v>Trinity Health Muskegon</c:v>
                </c:pt>
                <c:pt idx="64">
                  <c:v>St.J Mercy - Livingston &amp; Brighton Surgery Center</c:v>
                </c:pt>
                <c:pt idx="65">
                  <c:v>Bronson Methodist Hospital</c:v>
                </c:pt>
                <c:pt idx="66">
                  <c:v>University of Michigan Health - Sparrow Lansing</c:v>
                </c:pt>
                <c:pt idx="67">
                  <c:v>Trinity Health Chelsea Hospital</c:v>
                </c:pt>
                <c:pt idx="68">
                  <c:v>Lake Huron Medical Center</c:v>
                </c:pt>
                <c:pt idx="69">
                  <c:v>OAM Surgery Center</c:v>
                </c:pt>
                <c:pt idx="70">
                  <c:v>Bronson Lakeview Hospital</c:v>
                </c:pt>
                <c:pt idx="71">
                  <c:v>Sparrow Ionia Hospital</c:v>
                </c:pt>
                <c:pt idx="72">
                  <c:v>Munson Health Grayling</c:v>
                </c:pt>
                <c:pt idx="73">
                  <c:v>Corewell Health Watervliet Hospital</c:v>
                </c:pt>
                <c:pt idx="74">
                  <c:v>MyMichigan Health - Clare</c:v>
                </c:pt>
                <c:pt idx="75">
                  <c:v>MyMichigan Health - Gratiot</c:v>
                </c:pt>
              </c:strCache>
            </c:strRef>
          </c:cat>
          <c:val>
            <c:numRef>
              <c:f>OME_P4P_HIP_FY2024!$E$2:$E$77</c:f>
              <c:numCache>
                <c:formatCode>General</c:formatCode>
                <c:ptCount val="76"/>
                <c:pt idx="21" formatCode="0%">
                  <c:v>0.84955752212389379</c:v>
                </c:pt>
                <c:pt idx="22" formatCode="0%">
                  <c:v>0.86363636363636365</c:v>
                </c:pt>
                <c:pt idx="23" formatCode="0%">
                  <c:v>0.8640000000000001</c:v>
                </c:pt>
                <c:pt idx="24" formatCode="0%">
                  <c:v>0.86462882096069871</c:v>
                </c:pt>
                <c:pt idx="25" formatCode="0%">
                  <c:v>0.87234042553191482</c:v>
                </c:pt>
                <c:pt idx="26" formatCode="0%">
                  <c:v>0.88607594936708867</c:v>
                </c:pt>
                <c:pt idx="27" formatCode="0%">
                  <c:v>0.89130434782608703</c:v>
                </c:pt>
                <c:pt idx="28" formatCode="0%">
                  <c:v>0.89207048458149785</c:v>
                </c:pt>
                <c:pt idx="29" formatCode="0%">
                  <c:v>0.89814814814814814</c:v>
                </c:pt>
                <c:pt idx="30" formatCode="0%">
                  <c:v>0.89928057553956831</c:v>
                </c:pt>
                <c:pt idx="31" formatCode="0%">
                  <c:v>0.90370370370370368</c:v>
                </c:pt>
                <c:pt idx="32" formatCode="0%">
                  <c:v>0.90590809628008762</c:v>
                </c:pt>
                <c:pt idx="33" formatCode="0%">
                  <c:v>0.90740740740740744</c:v>
                </c:pt>
                <c:pt idx="34" formatCode="0%">
                  <c:v>0.90940766550522656</c:v>
                </c:pt>
                <c:pt idx="35" formatCode="0%">
                  <c:v>0.91176470588235292</c:v>
                </c:pt>
                <c:pt idx="36" formatCode="0%">
                  <c:v>0.91666666666666674</c:v>
                </c:pt>
                <c:pt idx="37" formatCode="0%">
                  <c:v>0.91772151898734178</c:v>
                </c:pt>
                <c:pt idx="38" formatCode="0%">
                  <c:v>0.91927083333333326</c:v>
                </c:pt>
                <c:pt idx="39" formatCode="0%">
                  <c:v>0.91959798994974873</c:v>
                </c:pt>
                <c:pt idx="40" formatCode="0%">
                  <c:v>0.9213483146067416</c:v>
                </c:pt>
                <c:pt idx="41" formatCode="0%">
                  <c:v>0.9228395061728395</c:v>
                </c:pt>
                <c:pt idx="42" formatCode="0%">
                  <c:v>0.93258426966292129</c:v>
                </c:pt>
                <c:pt idx="43" formatCode="0%">
                  <c:v>0.9358974358974359</c:v>
                </c:pt>
                <c:pt idx="44" formatCode="0%">
                  <c:v>0.93798449612403101</c:v>
                </c:pt>
                <c:pt idx="45" formatCode="0%">
                  <c:v>0.94174757281553401</c:v>
                </c:pt>
                <c:pt idx="46" formatCode="0%">
                  <c:v>0.94827586206896552</c:v>
                </c:pt>
                <c:pt idx="47" formatCode="0%">
                  <c:v>0.95041322314049581</c:v>
                </c:pt>
                <c:pt idx="48" formatCode="0%">
                  <c:v>0.95081967213114749</c:v>
                </c:pt>
                <c:pt idx="49" formatCode="0%">
                  <c:v>0.95192307692307698</c:v>
                </c:pt>
                <c:pt idx="50" formatCode="0%">
                  <c:v>0.95744680851063835</c:v>
                </c:pt>
                <c:pt idx="51" formatCode="0%">
                  <c:v>0.95744680851063835</c:v>
                </c:pt>
                <c:pt idx="52" formatCode="0%">
                  <c:v>0.96014492753623193</c:v>
                </c:pt>
                <c:pt idx="53" formatCode="0%">
                  <c:v>0.96195652173913049</c:v>
                </c:pt>
                <c:pt idx="54" formatCode="0%">
                  <c:v>0.96250000000000002</c:v>
                </c:pt>
                <c:pt idx="55" formatCode="0%">
                  <c:v>0.96296296296296291</c:v>
                </c:pt>
                <c:pt idx="56" formatCode="0%">
                  <c:v>0.96479999999999999</c:v>
                </c:pt>
                <c:pt idx="57" formatCode="0%">
                  <c:v>0.96621621621621623</c:v>
                </c:pt>
                <c:pt idx="58" formatCode="0%">
                  <c:v>0.9682875264270614</c:v>
                </c:pt>
                <c:pt idx="59" formatCode="0%">
                  <c:v>0.97282608695652173</c:v>
                </c:pt>
                <c:pt idx="60" formatCode="0%">
                  <c:v>0.9767441860465117</c:v>
                </c:pt>
                <c:pt idx="61" formatCode="0%">
                  <c:v>0.97826086956521729</c:v>
                </c:pt>
                <c:pt idx="62" formatCode="0%">
                  <c:v>0.9821428571428571</c:v>
                </c:pt>
                <c:pt idx="63" formatCode="0%">
                  <c:v>0.98412698412698418</c:v>
                </c:pt>
                <c:pt idx="64" formatCode="0%">
                  <c:v>0.98566308243727607</c:v>
                </c:pt>
                <c:pt idx="65" formatCode="0%">
                  <c:v>0.98765432098765427</c:v>
                </c:pt>
                <c:pt idx="66" formatCode="0%">
                  <c:v>0.98843930635838151</c:v>
                </c:pt>
                <c:pt idx="67" formatCode="0%">
                  <c:v>0.99004975124378103</c:v>
                </c:pt>
                <c:pt idx="68" formatCode="0%">
                  <c:v>1</c:v>
                </c:pt>
                <c:pt idx="69" formatCode="0%">
                  <c:v>1</c:v>
                </c:pt>
                <c:pt idx="70" formatCode="0%">
                  <c:v>1</c:v>
                </c:pt>
                <c:pt idx="71" formatCode="0%">
                  <c:v>1</c:v>
                </c:pt>
                <c:pt idx="72" formatCode="0%">
                  <c:v>1</c:v>
                </c:pt>
                <c:pt idx="73" formatCode="0%">
                  <c:v>1</c:v>
                </c:pt>
                <c:pt idx="74" formatCode="0%">
                  <c:v>1</c:v>
                </c:pt>
                <c:pt idx="75" formatCode="0%">
                  <c:v>1</c:v>
                </c:pt>
              </c:numCache>
            </c:numRef>
          </c:val>
          <c:extLst>
            <c:ext xmlns:c16="http://schemas.microsoft.com/office/drawing/2014/chart" uri="{C3380CC4-5D6E-409C-BE32-E72D297353CC}">
              <c16:uniqueId val="{00000001-E712-4322-BB07-B89F2613C7F8}"/>
            </c:ext>
          </c:extLst>
        </c:ser>
        <c:dLbls>
          <c:showLegendKey val="0"/>
          <c:showVal val="0"/>
          <c:showCatName val="0"/>
          <c:showSerName val="0"/>
          <c:showPercent val="0"/>
          <c:showBubbleSize val="0"/>
        </c:dLbls>
        <c:gapWidth val="182"/>
        <c:axId val="462843456"/>
        <c:axId val="462835136"/>
      </c:barChart>
      <c:catAx>
        <c:axId val="462843456"/>
        <c:scaling>
          <c:orientation val="minMax"/>
        </c:scaling>
        <c:delete val="1"/>
        <c:axPos val="l"/>
        <c:numFmt formatCode="General" sourceLinked="1"/>
        <c:majorTickMark val="none"/>
        <c:minorTickMark val="none"/>
        <c:tickLblPos val="nextTo"/>
        <c:crossAx val="462835136"/>
        <c:crosses val="autoZero"/>
        <c:auto val="1"/>
        <c:lblAlgn val="ctr"/>
        <c:lblOffset val="100"/>
        <c:tickLblSkip val="1"/>
        <c:noMultiLvlLbl val="0"/>
      </c:catAx>
      <c:valAx>
        <c:axId val="462835136"/>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462843456"/>
        <c:crosses val="autoZero"/>
        <c:crossBetween val="between"/>
        <c:majorUnit val="0.2"/>
      </c:valAx>
      <c:spPr>
        <a:noFill/>
        <a:ln w="25400">
          <a:noFill/>
        </a:ln>
      </c:spPr>
    </c:plotArea>
    <c:plotVisOnly val="1"/>
    <c:dispBlanksAs val="gap"/>
    <c:showDLblsOverMax val="0"/>
  </c:chart>
  <c:txPr>
    <a:bodyPr/>
    <a:lstStyle/>
    <a:p>
      <a:pPr>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731996391076116"/>
          <c:y val="7.688393117526976E-3"/>
          <c:w val="0.72346145013123364"/>
          <c:h val="0.94333333333333336"/>
        </c:manualLayout>
      </c:layout>
      <c:barChart>
        <c:barDir val="bar"/>
        <c:grouping val="clustered"/>
        <c:varyColors val="0"/>
        <c:ser>
          <c:idx val="0"/>
          <c:order val="0"/>
          <c:spPr>
            <a:solidFill>
              <a:srgbClr val="9BBB59"/>
            </a:solidFill>
            <a:ln>
              <a:solidFill>
                <a:srgbClr val="9BBB59"/>
              </a:solidFill>
            </a:ln>
          </c:spPr>
          <c:invertIfNegative val="0"/>
          <c:cat>
            <c:strRef>
              <c:f>'30 days ED Knee P4P FY25'!$B$2:$B$77</c:f>
              <c:strCache>
                <c:ptCount val="76"/>
                <c:pt idx="0">
                  <c:v>Corewell Health Watervliet Hospital</c:v>
                </c:pt>
                <c:pt idx="1">
                  <c:v>Henry Ford - Jackson</c:v>
                </c:pt>
                <c:pt idx="2">
                  <c:v>MyMichigan Health - West Branch</c:v>
                </c:pt>
                <c:pt idx="3">
                  <c:v>Munson Healthcare Manistee Hospital</c:v>
                </c:pt>
                <c:pt idx="4">
                  <c:v>DMC Sinai-Grace Hospital</c:v>
                </c:pt>
                <c:pt idx="5">
                  <c:v>McLaren Oakland</c:v>
                </c:pt>
                <c:pt idx="6">
                  <c:v>Garden City Hospital</c:v>
                </c:pt>
                <c:pt idx="7">
                  <c:v>Trinity Health Grand Rapids</c:v>
                </c:pt>
                <c:pt idx="8">
                  <c:v>Sparrow Ionia Hospital</c:v>
                </c:pt>
                <c:pt idx="9">
                  <c:v>McLaren Bay Region</c:v>
                </c:pt>
                <c:pt idx="10">
                  <c:v>Corewell Health Beaumont Troy Hospital</c:v>
                </c:pt>
                <c:pt idx="11">
                  <c:v>Trinity Health Grand Haven</c:v>
                </c:pt>
                <c:pt idx="12">
                  <c:v>Corewell Health Beaumont Grosse Pointe Hospital</c:v>
                </c:pt>
                <c:pt idx="13">
                  <c:v>Ascension St. Mary's Hospital</c:v>
                </c:pt>
                <c:pt idx="14">
                  <c:v>Trinity Health St. Mary Mercy Livonia</c:v>
                </c:pt>
                <c:pt idx="15">
                  <c:v>Corewell Health Taylor Hospital</c:v>
                </c:pt>
                <c:pt idx="16">
                  <c:v>Bronson Lakeview Hospital</c:v>
                </c:pt>
                <c:pt idx="17">
                  <c:v>Lake Huron Medical Center</c:v>
                </c:pt>
                <c:pt idx="18">
                  <c:v>Henry Ford - Wyandotte</c:v>
                </c:pt>
                <c:pt idx="19">
                  <c:v>McLaren Lapeer Region</c:v>
                </c:pt>
                <c:pt idx="20">
                  <c:v>Munson Health Grayling</c:v>
                </c:pt>
                <c:pt idx="21">
                  <c:v>MyMichigan Health - Gratiot</c:v>
                </c:pt>
                <c:pt idx="22">
                  <c:v>Munson Medical Center - Traverse City</c:v>
                </c:pt>
                <c:pt idx="23">
                  <c:v>Trinity Health Muskegon</c:v>
                </c:pt>
                <c:pt idx="24">
                  <c:v>Henry Ford - West Bloomfield &amp; Royal Oak</c:v>
                </c:pt>
                <c:pt idx="25">
                  <c:v>McLaren Macomb</c:v>
                </c:pt>
                <c:pt idx="26">
                  <c:v>University of Michigan Health - West</c:v>
                </c:pt>
                <c:pt idx="27">
                  <c:v>Bronson Battle Creek</c:v>
                </c:pt>
                <c:pt idx="28">
                  <c:v>McLaren Flint</c:v>
                </c:pt>
                <c:pt idx="29">
                  <c:v>University of Michigan Health - Sparrow Lansing</c:v>
                </c:pt>
                <c:pt idx="30">
                  <c:v>McLaren Northern Michigan</c:v>
                </c:pt>
                <c:pt idx="31">
                  <c:v>Bronson Methodist Hospital</c:v>
                </c:pt>
                <c:pt idx="32">
                  <c:v>Upper Peninsula Surgery Center</c:v>
                </c:pt>
                <c:pt idx="33">
                  <c:v>MyMichigan Health - Midland</c:v>
                </c:pt>
                <c:pt idx="34">
                  <c:v>Covenant Medical Center</c:v>
                </c:pt>
                <c:pt idx="35">
                  <c:v>Ascension Macomb-Oakland Hospital (Warren)</c:v>
                </c:pt>
                <c:pt idx="36">
                  <c:v>CorewellHealthWilliamBeaumontUniversityHospital</c:v>
                </c:pt>
                <c:pt idx="37">
                  <c:v>Trinity Health Ann Arbor</c:v>
                </c:pt>
                <c:pt idx="38">
                  <c:v>Henry Ford - Detroit &amp; Cottage</c:v>
                </c:pt>
                <c:pt idx="39">
                  <c:v>Ascension St. John Hospital (Detroit)</c:v>
                </c:pt>
                <c:pt idx="40">
                  <c:v>McLaren Greater Lansing</c:v>
                </c:pt>
                <c:pt idx="41">
                  <c:v>U of M &amp; Brighton Center for Specialty Care</c:v>
                </c:pt>
                <c:pt idx="42">
                  <c:v>Upper Peninsula Health Marquette</c:v>
                </c:pt>
                <c:pt idx="43">
                  <c:v>Corewell Health GR Blodgett &amp; Lake Drive &amp; Grand Haven</c:v>
                </c:pt>
                <c:pt idx="44">
                  <c:v>Hurley Medical Center</c:v>
                </c:pt>
                <c:pt idx="45">
                  <c:v>MyMichigan Health - Alpena</c:v>
                </c:pt>
                <c:pt idx="46">
                  <c:v>Ascension Providence Hospital (Southfield &amp; Novi)</c:v>
                </c:pt>
                <c:pt idx="47">
                  <c:v>Munson Health Cadillac</c:v>
                </c:pt>
                <c:pt idx="48">
                  <c:v>Henry Ford - Macomb</c:v>
                </c:pt>
                <c:pt idx="49">
                  <c:v>Corewell Health Dearborn Hospital</c:v>
                </c:pt>
                <c:pt idx="50">
                  <c:v>Ascension Borgess Medical Center</c:v>
                </c:pt>
                <c:pt idx="51">
                  <c:v>UnaSource Surgery Center</c:v>
                </c:pt>
                <c:pt idx="52">
                  <c:v>Corewell Health Lakeland St. Joseph &amp; Niles</c:v>
                </c:pt>
                <c:pt idx="53">
                  <c:v>Ascension Genesys Regional Medical Center</c:v>
                </c:pt>
                <c:pt idx="54">
                  <c:v>DMC Harper University Hospital</c:v>
                </c:pt>
                <c:pt idx="55">
                  <c:v>Corewell Health Farmington Hills Hospital</c:v>
                </c:pt>
                <c:pt idx="56">
                  <c:v>Muskegon Surgery Center</c:v>
                </c:pt>
                <c:pt idx="57">
                  <c:v>Ascension Providence Rochester Hospital</c:v>
                </c:pt>
                <c:pt idx="58">
                  <c:v>Memorial Healthcare (Owosso)</c:v>
                </c:pt>
                <c:pt idx="59">
                  <c:v>Trinity Health Chelsea Hospital</c:v>
                </c:pt>
                <c:pt idx="60">
                  <c:v>MyMichigan Health - Clare</c:v>
                </c:pt>
                <c:pt idx="61">
                  <c:v>Holland Hospital</c:v>
                </c:pt>
                <c:pt idx="62">
                  <c:v>DMC Huron Valley Sinai Hospital</c:v>
                </c:pt>
                <c:pt idx="63">
                  <c:v>Precision Surgery Center</c:v>
                </c:pt>
                <c:pt idx="64">
                  <c:v>Trinity Health Oakland</c:v>
                </c:pt>
                <c:pt idx="65">
                  <c:v>McLaren Central Michigan</c:v>
                </c:pt>
                <c:pt idx="66">
                  <c:v>McLaren Port Huron</c:v>
                </c:pt>
                <c:pt idx="67">
                  <c:v>OAM Surgery Center</c:v>
                </c:pt>
                <c:pt idx="68">
                  <c:v>Lakes Surgery Center</c:v>
                </c:pt>
                <c:pt idx="69">
                  <c:v>St.J Mercy - Livingston &amp; Brighton Surgery Center</c:v>
                </c:pt>
                <c:pt idx="70">
                  <c:v>Grand Rapids Surgical Suites</c:v>
                </c:pt>
                <c:pt idx="71">
                  <c:v>Alliance Surgery Center</c:v>
                </c:pt>
                <c:pt idx="72">
                  <c:v>Straith Hospital for Special Surgery</c:v>
                </c:pt>
                <c:pt idx="73">
                  <c:v>Red Cedar Surgery Center</c:v>
                </c:pt>
                <c:pt idx="74">
                  <c:v>Michigan Institute for Advanced Surgery</c:v>
                </c:pt>
                <c:pt idx="75">
                  <c:v>Southwest Surgical Center</c:v>
                </c:pt>
              </c:strCache>
            </c:strRef>
          </c:cat>
          <c:val>
            <c:numRef>
              <c:f>'30 days ED Knee P4P FY25'!$D$2:$D$77</c:f>
              <c:numCache>
                <c:formatCode>General</c:formatCode>
                <c:ptCount val="76"/>
                <c:pt idx="48" formatCode="0.00%">
                  <c:v>5.964467005076142E-2</c:v>
                </c:pt>
                <c:pt idx="49" formatCode="0.00%">
                  <c:v>5.9523809523809527E-2</c:v>
                </c:pt>
                <c:pt idx="50" formatCode="0.00%">
                  <c:v>5.9500959692898273E-2</c:v>
                </c:pt>
                <c:pt idx="51" formatCode="0.00%">
                  <c:v>5.7599999999999998E-2</c:v>
                </c:pt>
                <c:pt idx="52" formatCode="0.00%">
                  <c:v>5.6962025316455694E-2</c:v>
                </c:pt>
                <c:pt idx="53" formatCode="0.00%">
                  <c:v>5.39906103286385E-2</c:v>
                </c:pt>
                <c:pt idx="54" formatCode="0.00%">
                  <c:v>5.2427184466019419E-2</c:v>
                </c:pt>
                <c:pt idx="55" formatCode="0.00%">
                  <c:v>5.0458715596330278E-2</c:v>
                </c:pt>
                <c:pt idx="56" formatCode="0.00%">
                  <c:v>4.9382716049382713E-2</c:v>
                </c:pt>
                <c:pt idx="57" formatCode="0.00%">
                  <c:v>4.8903878583473864E-2</c:v>
                </c:pt>
                <c:pt idx="58" formatCode="0.00%">
                  <c:v>4.7393364928909956E-2</c:v>
                </c:pt>
                <c:pt idx="59" formatCode="0.00%">
                  <c:v>4.4554455445544559E-2</c:v>
                </c:pt>
                <c:pt idx="60" formatCode="0.00%">
                  <c:v>4.3478260869565216E-2</c:v>
                </c:pt>
                <c:pt idx="61" formatCode="0.00%">
                  <c:v>4.1716328963051247E-2</c:v>
                </c:pt>
                <c:pt idx="62" formatCode="0.00%">
                  <c:v>3.825136612021858E-2</c:v>
                </c:pt>
                <c:pt idx="63" formatCode="0.00%">
                  <c:v>3.6666666666666667E-2</c:v>
                </c:pt>
                <c:pt idx="64" formatCode="0.00%">
                  <c:v>3.3898305084745763E-2</c:v>
                </c:pt>
                <c:pt idx="65" formatCode="0.00%">
                  <c:v>3.2051282051282055E-2</c:v>
                </c:pt>
                <c:pt idx="66" formatCode="0.00%">
                  <c:v>3.0848329048843187E-2</c:v>
                </c:pt>
                <c:pt idx="67" formatCode="0.00%">
                  <c:v>2.5806451612903226E-2</c:v>
                </c:pt>
                <c:pt idx="68" formatCode="0.00%">
                  <c:v>2.4539877300613498E-2</c:v>
                </c:pt>
                <c:pt idx="69" formatCode="0.00%">
                  <c:v>2.4282560706401765E-2</c:v>
                </c:pt>
                <c:pt idx="70" formatCode="0.00%">
                  <c:v>2.2727272727272728E-2</c:v>
                </c:pt>
                <c:pt idx="71" formatCode="0.00%">
                  <c:v>2.1621621621621623E-2</c:v>
                </c:pt>
                <c:pt idx="72" formatCode="0.00%">
                  <c:v>2.0833333333333336E-2</c:v>
                </c:pt>
                <c:pt idx="73" formatCode="0.00%">
                  <c:v>1.0416666666666668E-2</c:v>
                </c:pt>
                <c:pt idx="74" formatCode="0.00%">
                  <c:v>0</c:v>
                </c:pt>
                <c:pt idx="75" formatCode="0.00%">
                  <c:v>0</c:v>
                </c:pt>
              </c:numCache>
            </c:numRef>
          </c:val>
          <c:extLst>
            <c:ext xmlns:c16="http://schemas.microsoft.com/office/drawing/2014/chart" uri="{C3380CC4-5D6E-409C-BE32-E72D297353CC}">
              <c16:uniqueId val="{00000000-85C9-43E5-A939-60CA3FA22DF2}"/>
            </c:ext>
          </c:extLst>
        </c:ser>
        <c:ser>
          <c:idx val="1"/>
          <c:order val="1"/>
          <c:spPr>
            <a:solidFill>
              <a:srgbClr val="4F81BD"/>
            </a:solidFill>
            <a:ln>
              <a:solidFill>
                <a:srgbClr val="4F81BD"/>
              </a:solidFill>
            </a:ln>
          </c:spPr>
          <c:invertIfNegative val="0"/>
          <c:cat>
            <c:strRef>
              <c:f>'30 days ED Knee P4P FY25'!$B$2:$B$77</c:f>
              <c:strCache>
                <c:ptCount val="76"/>
                <c:pt idx="0">
                  <c:v>Corewell Health Watervliet Hospital</c:v>
                </c:pt>
                <c:pt idx="1">
                  <c:v>Henry Ford - Jackson</c:v>
                </c:pt>
                <c:pt idx="2">
                  <c:v>MyMichigan Health - West Branch</c:v>
                </c:pt>
                <c:pt idx="3">
                  <c:v>Munson Healthcare Manistee Hospital</c:v>
                </c:pt>
                <c:pt idx="4">
                  <c:v>DMC Sinai-Grace Hospital</c:v>
                </c:pt>
                <c:pt idx="5">
                  <c:v>McLaren Oakland</c:v>
                </c:pt>
                <c:pt idx="6">
                  <c:v>Garden City Hospital</c:v>
                </c:pt>
                <c:pt idx="7">
                  <c:v>Trinity Health Grand Rapids</c:v>
                </c:pt>
                <c:pt idx="8">
                  <c:v>Sparrow Ionia Hospital</c:v>
                </c:pt>
                <c:pt idx="9">
                  <c:v>McLaren Bay Region</c:v>
                </c:pt>
                <c:pt idx="10">
                  <c:v>Corewell Health Beaumont Troy Hospital</c:v>
                </c:pt>
                <c:pt idx="11">
                  <c:v>Trinity Health Grand Haven</c:v>
                </c:pt>
                <c:pt idx="12">
                  <c:v>Corewell Health Beaumont Grosse Pointe Hospital</c:v>
                </c:pt>
                <c:pt idx="13">
                  <c:v>Ascension St. Mary's Hospital</c:v>
                </c:pt>
                <c:pt idx="14">
                  <c:v>Trinity Health St. Mary Mercy Livonia</c:v>
                </c:pt>
                <c:pt idx="15">
                  <c:v>Corewell Health Taylor Hospital</c:v>
                </c:pt>
                <c:pt idx="16">
                  <c:v>Bronson Lakeview Hospital</c:v>
                </c:pt>
                <c:pt idx="17">
                  <c:v>Lake Huron Medical Center</c:v>
                </c:pt>
                <c:pt idx="18">
                  <c:v>Henry Ford - Wyandotte</c:v>
                </c:pt>
                <c:pt idx="19">
                  <c:v>McLaren Lapeer Region</c:v>
                </c:pt>
                <c:pt idx="20">
                  <c:v>Munson Health Grayling</c:v>
                </c:pt>
                <c:pt idx="21">
                  <c:v>MyMichigan Health - Gratiot</c:v>
                </c:pt>
                <c:pt idx="22">
                  <c:v>Munson Medical Center - Traverse City</c:v>
                </c:pt>
                <c:pt idx="23">
                  <c:v>Trinity Health Muskegon</c:v>
                </c:pt>
                <c:pt idx="24">
                  <c:v>Henry Ford - West Bloomfield &amp; Royal Oak</c:v>
                </c:pt>
                <c:pt idx="25">
                  <c:v>McLaren Macomb</c:v>
                </c:pt>
                <c:pt idx="26">
                  <c:v>University of Michigan Health - West</c:v>
                </c:pt>
                <c:pt idx="27">
                  <c:v>Bronson Battle Creek</c:v>
                </c:pt>
                <c:pt idx="28">
                  <c:v>McLaren Flint</c:v>
                </c:pt>
                <c:pt idx="29">
                  <c:v>University of Michigan Health - Sparrow Lansing</c:v>
                </c:pt>
                <c:pt idx="30">
                  <c:v>McLaren Northern Michigan</c:v>
                </c:pt>
                <c:pt idx="31">
                  <c:v>Bronson Methodist Hospital</c:v>
                </c:pt>
                <c:pt idx="32">
                  <c:v>Upper Peninsula Surgery Center</c:v>
                </c:pt>
                <c:pt idx="33">
                  <c:v>MyMichigan Health - Midland</c:v>
                </c:pt>
                <c:pt idx="34">
                  <c:v>Covenant Medical Center</c:v>
                </c:pt>
                <c:pt idx="35">
                  <c:v>Ascension Macomb-Oakland Hospital (Warren)</c:v>
                </c:pt>
                <c:pt idx="36">
                  <c:v>CorewellHealthWilliamBeaumontUniversityHospital</c:v>
                </c:pt>
                <c:pt idx="37">
                  <c:v>Trinity Health Ann Arbor</c:v>
                </c:pt>
                <c:pt idx="38">
                  <c:v>Henry Ford - Detroit &amp; Cottage</c:v>
                </c:pt>
                <c:pt idx="39">
                  <c:v>Ascension St. John Hospital (Detroit)</c:v>
                </c:pt>
                <c:pt idx="40">
                  <c:v>McLaren Greater Lansing</c:v>
                </c:pt>
                <c:pt idx="41">
                  <c:v>U of M &amp; Brighton Center for Specialty Care</c:v>
                </c:pt>
                <c:pt idx="42">
                  <c:v>Upper Peninsula Health Marquette</c:v>
                </c:pt>
                <c:pt idx="43">
                  <c:v>Corewell Health GR Blodgett &amp; Lake Drive &amp; Grand Haven</c:v>
                </c:pt>
                <c:pt idx="44">
                  <c:v>Hurley Medical Center</c:v>
                </c:pt>
                <c:pt idx="45">
                  <c:v>MyMichigan Health - Alpena</c:v>
                </c:pt>
                <c:pt idx="46">
                  <c:v>Ascension Providence Hospital (Southfield &amp; Novi)</c:v>
                </c:pt>
                <c:pt idx="47">
                  <c:v>Munson Health Cadillac</c:v>
                </c:pt>
                <c:pt idx="48">
                  <c:v>Henry Ford - Macomb</c:v>
                </c:pt>
                <c:pt idx="49">
                  <c:v>Corewell Health Dearborn Hospital</c:v>
                </c:pt>
                <c:pt idx="50">
                  <c:v>Ascension Borgess Medical Center</c:v>
                </c:pt>
                <c:pt idx="51">
                  <c:v>UnaSource Surgery Center</c:v>
                </c:pt>
                <c:pt idx="52">
                  <c:v>Corewell Health Lakeland St. Joseph &amp; Niles</c:v>
                </c:pt>
                <c:pt idx="53">
                  <c:v>Ascension Genesys Regional Medical Center</c:v>
                </c:pt>
                <c:pt idx="54">
                  <c:v>DMC Harper University Hospital</c:v>
                </c:pt>
                <c:pt idx="55">
                  <c:v>Corewell Health Farmington Hills Hospital</c:v>
                </c:pt>
                <c:pt idx="56">
                  <c:v>Muskegon Surgery Center</c:v>
                </c:pt>
                <c:pt idx="57">
                  <c:v>Ascension Providence Rochester Hospital</c:v>
                </c:pt>
                <c:pt idx="58">
                  <c:v>Memorial Healthcare (Owosso)</c:v>
                </c:pt>
                <c:pt idx="59">
                  <c:v>Trinity Health Chelsea Hospital</c:v>
                </c:pt>
                <c:pt idx="60">
                  <c:v>MyMichigan Health - Clare</c:v>
                </c:pt>
                <c:pt idx="61">
                  <c:v>Holland Hospital</c:v>
                </c:pt>
                <c:pt idx="62">
                  <c:v>DMC Huron Valley Sinai Hospital</c:v>
                </c:pt>
                <c:pt idx="63">
                  <c:v>Precision Surgery Center</c:v>
                </c:pt>
                <c:pt idx="64">
                  <c:v>Trinity Health Oakland</c:v>
                </c:pt>
                <c:pt idx="65">
                  <c:v>McLaren Central Michigan</c:v>
                </c:pt>
                <c:pt idx="66">
                  <c:v>McLaren Port Huron</c:v>
                </c:pt>
                <c:pt idx="67">
                  <c:v>OAM Surgery Center</c:v>
                </c:pt>
                <c:pt idx="68">
                  <c:v>Lakes Surgery Center</c:v>
                </c:pt>
                <c:pt idx="69">
                  <c:v>St.J Mercy - Livingston &amp; Brighton Surgery Center</c:v>
                </c:pt>
                <c:pt idx="70">
                  <c:v>Grand Rapids Surgical Suites</c:v>
                </c:pt>
                <c:pt idx="71">
                  <c:v>Alliance Surgery Center</c:v>
                </c:pt>
                <c:pt idx="72">
                  <c:v>Straith Hospital for Special Surgery</c:v>
                </c:pt>
                <c:pt idx="73">
                  <c:v>Red Cedar Surgery Center</c:v>
                </c:pt>
                <c:pt idx="74">
                  <c:v>Michigan Institute for Advanced Surgery</c:v>
                </c:pt>
                <c:pt idx="75">
                  <c:v>Southwest Surgical Center</c:v>
                </c:pt>
              </c:strCache>
            </c:strRef>
          </c:cat>
          <c:val>
            <c:numRef>
              <c:f>'30 days ED Knee P4P FY25'!$E$2:$E$77</c:f>
              <c:numCache>
                <c:formatCode>0.00%</c:formatCode>
                <c:ptCount val="76"/>
                <c:pt idx="0">
                  <c:v>0.14545454545454545</c:v>
                </c:pt>
                <c:pt idx="1">
                  <c:v>0.13402061855670103</c:v>
                </c:pt>
                <c:pt idx="2">
                  <c:v>0.13071895424836602</c:v>
                </c:pt>
                <c:pt idx="3">
                  <c:v>0.12857142857142859</c:v>
                </c:pt>
                <c:pt idx="4">
                  <c:v>0.125</c:v>
                </c:pt>
                <c:pt idx="5">
                  <c:v>0.12389380530973451</c:v>
                </c:pt>
                <c:pt idx="6">
                  <c:v>0.12244897959183673</c:v>
                </c:pt>
                <c:pt idx="7">
                  <c:v>0.11918604651162791</c:v>
                </c:pt>
                <c:pt idx="8">
                  <c:v>0.10909090909090909</c:v>
                </c:pt>
                <c:pt idx="9">
                  <c:v>0.10416666666666666</c:v>
                </c:pt>
                <c:pt idx="10">
                  <c:v>0.10114192495921696</c:v>
                </c:pt>
                <c:pt idx="11">
                  <c:v>9.8859315589353611E-2</c:v>
                </c:pt>
                <c:pt idx="12">
                  <c:v>9.6317280453257798E-2</c:v>
                </c:pt>
                <c:pt idx="13">
                  <c:v>9.4736842105263147E-2</c:v>
                </c:pt>
                <c:pt idx="14">
                  <c:v>9.4202898550724626E-2</c:v>
                </c:pt>
                <c:pt idx="15">
                  <c:v>8.8983050847457626E-2</c:v>
                </c:pt>
                <c:pt idx="16">
                  <c:v>8.6092715231788089E-2</c:v>
                </c:pt>
                <c:pt idx="17">
                  <c:v>8.5271317829457349E-2</c:v>
                </c:pt>
                <c:pt idx="18">
                  <c:v>8.3623693379790948E-2</c:v>
                </c:pt>
                <c:pt idx="19">
                  <c:v>8.1632653061224497E-2</c:v>
                </c:pt>
                <c:pt idx="20">
                  <c:v>8.1081081081081086E-2</c:v>
                </c:pt>
                <c:pt idx="21">
                  <c:v>8.0357142857142863E-2</c:v>
                </c:pt>
                <c:pt idx="22">
                  <c:v>8.0071174377224191E-2</c:v>
                </c:pt>
                <c:pt idx="23">
                  <c:v>7.9766536964980539E-2</c:v>
                </c:pt>
                <c:pt idx="24">
                  <c:v>7.857142857142857E-2</c:v>
                </c:pt>
                <c:pt idx="25">
                  <c:v>7.6687116564417179E-2</c:v>
                </c:pt>
                <c:pt idx="26">
                  <c:v>7.5995174909529548E-2</c:v>
                </c:pt>
                <c:pt idx="27">
                  <c:v>7.5520833333333329E-2</c:v>
                </c:pt>
                <c:pt idx="28">
                  <c:v>7.3170731707317083E-2</c:v>
                </c:pt>
                <c:pt idx="29">
                  <c:v>7.3170731707317083E-2</c:v>
                </c:pt>
                <c:pt idx="30">
                  <c:v>7.2463768115942032E-2</c:v>
                </c:pt>
                <c:pt idx="31">
                  <c:v>7.1637426900584791E-2</c:v>
                </c:pt>
                <c:pt idx="32">
                  <c:v>7.1625344352617082E-2</c:v>
                </c:pt>
                <c:pt idx="33">
                  <c:v>7.1269487750556804E-2</c:v>
                </c:pt>
                <c:pt idx="34">
                  <c:v>7.1129707112970703E-2</c:v>
                </c:pt>
                <c:pt idx="35">
                  <c:v>7.0512820512820512E-2</c:v>
                </c:pt>
                <c:pt idx="36">
                  <c:v>7.0433436532507734E-2</c:v>
                </c:pt>
                <c:pt idx="37">
                  <c:v>6.86936936936937E-2</c:v>
                </c:pt>
                <c:pt idx="38">
                  <c:v>6.6513761467889912E-2</c:v>
                </c:pt>
                <c:pt idx="39">
                  <c:v>6.6225165562913912E-2</c:v>
                </c:pt>
                <c:pt idx="40">
                  <c:v>6.553911205073995E-2</c:v>
                </c:pt>
                <c:pt idx="41">
                  <c:v>6.4338235294117641E-2</c:v>
                </c:pt>
                <c:pt idx="42">
                  <c:v>6.4102564102564111E-2</c:v>
                </c:pt>
                <c:pt idx="43">
                  <c:v>6.2582345191040833E-2</c:v>
                </c:pt>
                <c:pt idx="44">
                  <c:v>6.25E-2</c:v>
                </c:pt>
                <c:pt idx="45">
                  <c:v>6.2015503875968998E-2</c:v>
                </c:pt>
                <c:pt idx="46">
                  <c:v>6.1983471074380167E-2</c:v>
                </c:pt>
                <c:pt idx="47">
                  <c:v>6.1403508771929828E-2</c:v>
                </c:pt>
              </c:numCache>
            </c:numRef>
          </c:val>
          <c:extLst>
            <c:ext xmlns:c16="http://schemas.microsoft.com/office/drawing/2014/chart" uri="{C3380CC4-5D6E-409C-BE32-E72D297353CC}">
              <c16:uniqueId val="{00000001-85C9-43E5-A939-60CA3FA22DF2}"/>
            </c:ext>
          </c:extLst>
        </c:ser>
        <c:dLbls>
          <c:showLegendKey val="0"/>
          <c:showVal val="0"/>
          <c:showCatName val="0"/>
          <c:showSerName val="0"/>
          <c:showPercent val="0"/>
          <c:showBubbleSize val="0"/>
        </c:dLbls>
        <c:gapWidth val="182"/>
        <c:axId val="462843456"/>
        <c:axId val="462835136"/>
      </c:barChart>
      <c:catAx>
        <c:axId val="462843456"/>
        <c:scaling>
          <c:orientation val="minMax"/>
        </c:scaling>
        <c:delete val="1"/>
        <c:axPos val="l"/>
        <c:numFmt formatCode="General" sourceLinked="1"/>
        <c:majorTickMark val="none"/>
        <c:minorTickMark val="none"/>
        <c:tickLblPos val="nextTo"/>
        <c:crossAx val="462835136"/>
        <c:crosses val="autoZero"/>
        <c:auto val="1"/>
        <c:lblAlgn val="ctr"/>
        <c:lblOffset val="100"/>
        <c:tickLblSkip val="1"/>
        <c:noMultiLvlLbl val="0"/>
      </c:catAx>
      <c:valAx>
        <c:axId val="462835136"/>
        <c:scaling>
          <c:orientation val="minMax"/>
          <c:max val="0.25"/>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462843456"/>
        <c:crosses val="autoZero"/>
        <c:crossBetween val="between"/>
        <c:majorUnit val="5.000000000000001E-2"/>
      </c:valAx>
      <c:spPr>
        <a:noFill/>
        <a:ln w="25400">
          <a:noFill/>
        </a:ln>
      </c:spPr>
    </c:plotArea>
    <c:plotVisOnly val="1"/>
    <c:dispBlanksAs val="gap"/>
    <c:showDLblsOverMax val="0"/>
  </c:chart>
  <c:txPr>
    <a:bodyPr/>
    <a:lstStyle/>
    <a:p>
      <a:pPr>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775213254593175"/>
          <c:y val="8.300962379702537E-3"/>
          <c:w val="0.72390411745406824"/>
          <c:h val="0.94300160396617094"/>
        </c:manualLayout>
      </c:layout>
      <c:barChart>
        <c:barDir val="bar"/>
        <c:grouping val="clustered"/>
        <c:varyColors val="0"/>
        <c:ser>
          <c:idx val="0"/>
          <c:order val="0"/>
          <c:spPr>
            <a:solidFill>
              <a:srgbClr val="9BBB59"/>
            </a:solidFill>
            <a:ln>
              <a:solidFill>
                <a:srgbClr val="9BBB59"/>
              </a:solidFill>
            </a:ln>
          </c:spPr>
          <c:invertIfNegative val="0"/>
          <c:cat>
            <c:strRef>
              <c:f>'30 days ED Hip P4P FY25'!$B$2:$B$76</c:f>
              <c:strCache>
                <c:ptCount val="75"/>
                <c:pt idx="0">
                  <c:v>Southwest Surgical Center</c:v>
                </c:pt>
                <c:pt idx="1">
                  <c:v>DMC Sinai-Grace Hospital</c:v>
                </c:pt>
                <c:pt idx="2">
                  <c:v>McLaren Oakland</c:v>
                </c:pt>
                <c:pt idx="3">
                  <c:v>Henry Ford - Jackson</c:v>
                </c:pt>
                <c:pt idx="4">
                  <c:v>Munson Healthcare Manistee Hospital</c:v>
                </c:pt>
                <c:pt idx="5">
                  <c:v>Trinity Health Grand Haven</c:v>
                </c:pt>
                <c:pt idx="6">
                  <c:v>MyMichigan Health - West Branch</c:v>
                </c:pt>
                <c:pt idx="7">
                  <c:v>Garden City Hospital</c:v>
                </c:pt>
                <c:pt idx="8">
                  <c:v>McLaren Bay Region</c:v>
                </c:pt>
                <c:pt idx="9">
                  <c:v>Corewell Health Dearborn Hospital</c:v>
                </c:pt>
                <c:pt idx="10">
                  <c:v>Henry Ford - West Bloomfield &amp; Royal Oak</c:v>
                </c:pt>
                <c:pt idx="11">
                  <c:v>Corewell Health Taylor Hospital</c:v>
                </c:pt>
                <c:pt idx="12">
                  <c:v>Lake Huron Medical Center</c:v>
                </c:pt>
                <c:pt idx="13">
                  <c:v>MyMichigan Health - Gratiot</c:v>
                </c:pt>
                <c:pt idx="14">
                  <c:v>MyMichigan Health - Midland</c:v>
                </c:pt>
                <c:pt idx="15">
                  <c:v>DMC Harper University Hospital</c:v>
                </c:pt>
                <c:pt idx="16">
                  <c:v>Trinity Health Ann Arbor</c:v>
                </c:pt>
                <c:pt idx="17">
                  <c:v>University of Michigan Health - West</c:v>
                </c:pt>
                <c:pt idx="18">
                  <c:v>Corewell Health Beaumont Grosse Pointe Hospital</c:v>
                </c:pt>
                <c:pt idx="19">
                  <c:v>Ascension St. Mary's Hospital</c:v>
                </c:pt>
                <c:pt idx="20">
                  <c:v>Trinity Health Grand Rapids</c:v>
                </c:pt>
                <c:pt idx="21">
                  <c:v>U of M &amp; Brighton Center for Specialty Care</c:v>
                </c:pt>
                <c:pt idx="22">
                  <c:v>Bronson Battle Creek</c:v>
                </c:pt>
                <c:pt idx="23">
                  <c:v>Henry Ford - Detroit &amp; Cottage</c:v>
                </c:pt>
                <c:pt idx="24">
                  <c:v>University of Michigan Health - Sparrow Lansing</c:v>
                </c:pt>
                <c:pt idx="25">
                  <c:v>Corewell Health Lakeland St. Joseph &amp; Niles</c:v>
                </c:pt>
                <c:pt idx="26">
                  <c:v>Munson Health Grayling</c:v>
                </c:pt>
                <c:pt idx="27">
                  <c:v>Corewell Health Farmington Hills Hospital</c:v>
                </c:pt>
                <c:pt idx="28">
                  <c:v>Ascension Macomb-Oakland Hospital (Warren)</c:v>
                </c:pt>
                <c:pt idx="29">
                  <c:v>Corewell Health GR Blodgett &amp; Lake Drive &amp; Grand Haven</c:v>
                </c:pt>
                <c:pt idx="30">
                  <c:v>Sparrow Ionia Hospital</c:v>
                </c:pt>
                <c:pt idx="31">
                  <c:v>McLaren Lapeer Region</c:v>
                </c:pt>
                <c:pt idx="32">
                  <c:v>Covenant Medical Center</c:v>
                </c:pt>
                <c:pt idx="33">
                  <c:v>Trinity Health Muskegon</c:v>
                </c:pt>
                <c:pt idx="34">
                  <c:v>Munson Health Cadillac</c:v>
                </c:pt>
                <c:pt idx="35">
                  <c:v>Corewell Health Beaumont Troy Hospital</c:v>
                </c:pt>
                <c:pt idx="36">
                  <c:v>Memorial Healthcare (Owosso)</c:v>
                </c:pt>
                <c:pt idx="37">
                  <c:v>Trinity Health Chelsea Hospital</c:v>
                </c:pt>
                <c:pt idx="38">
                  <c:v>Upper Peninsula Health Marquette</c:v>
                </c:pt>
                <c:pt idx="39">
                  <c:v>CorewellHealthWilliamBeaumontUniversityHospital</c:v>
                </c:pt>
                <c:pt idx="40">
                  <c:v>McLaren Flint</c:v>
                </c:pt>
                <c:pt idx="41">
                  <c:v>McLaren Northern Michigan</c:v>
                </c:pt>
                <c:pt idx="42">
                  <c:v>Ascension Genesys Regional Medical Center</c:v>
                </c:pt>
                <c:pt idx="43">
                  <c:v>Henry Ford - Macomb</c:v>
                </c:pt>
                <c:pt idx="44">
                  <c:v>Bronson Methodist Hospital</c:v>
                </c:pt>
                <c:pt idx="45">
                  <c:v>Precision Surgery Center</c:v>
                </c:pt>
                <c:pt idx="46">
                  <c:v>Munson Medical Center - Traverse City</c:v>
                </c:pt>
                <c:pt idx="47">
                  <c:v>Holland Hospital</c:v>
                </c:pt>
                <c:pt idx="48">
                  <c:v>UnaSource Surgery Center</c:v>
                </c:pt>
                <c:pt idx="49">
                  <c:v>Upper Peninsula Surgery Center</c:v>
                </c:pt>
                <c:pt idx="50">
                  <c:v>Trinity Health Oakland</c:v>
                </c:pt>
                <c:pt idx="51">
                  <c:v>Bronson Lakeview Hospital</c:v>
                </c:pt>
                <c:pt idx="52">
                  <c:v>Ascension Providence Hospital (Southfield &amp; Novi)</c:v>
                </c:pt>
                <c:pt idx="53">
                  <c:v>McLaren Greater Lansing</c:v>
                </c:pt>
                <c:pt idx="54">
                  <c:v>McLaren Macomb</c:v>
                </c:pt>
                <c:pt idx="55">
                  <c:v>MyMichigan Health - Alpena</c:v>
                </c:pt>
                <c:pt idx="56">
                  <c:v>Hurley Medical Center</c:v>
                </c:pt>
                <c:pt idx="57">
                  <c:v>Trinity Health St. Mary Mercy Livonia</c:v>
                </c:pt>
                <c:pt idx="58">
                  <c:v>McLaren Central Michigan</c:v>
                </c:pt>
                <c:pt idx="59">
                  <c:v>McLaren Port Huron</c:v>
                </c:pt>
                <c:pt idx="60">
                  <c:v>Ascension Borgess Medical Center</c:v>
                </c:pt>
                <c:pt idx="61">
                  <c:v>St.J Mercy - Livingston &amp; Brighton Surgery Center</c:v>
                </c:pt>
                <c:pt idx="62">
                  <c:v>Ascension St. John Hospital (Detroit)</c:v>
                </c:pt>
                <c:pt idx="63">
                  <c:v>Ascension Providence Rochester Hospital</c:v>
                </c:pt>
                <c:pt idx="64">
                  <c:v>Grand Rapids Surgical Suites</c:v>
                </c:pt>
                <c:pt idx="65">
                  <c:v>Muskegon Surgery Center</c:v>
                </c:pt>
                <c:pt idx="66">
                  <c:v>DMC Huron Valley Sinai Hospital</c:v>
                </c:pt>
                <c:pt idx="67">
                  <c:v>Alliance Surgery Center</c:v>
                </c:pt>
                <c:pt idx="68">
                  <c:v>Henry Ford - Wyandotte</c:v>
                </c:pt>
                <c:pt idx="69">
                  <c:v>Lakes Surgery Center</c:v>
                </c:pt>
                <c:pt idx="70">
                  <c:v>OAM Surgery Center</c:v>
                </c:pt>
                <c:pt idx="71">
                  <c:v>Michigan Institute for Advanced Surgery</c:v>
                </c:pt>
                <c:pt idx="72">
                  <c:v>Red Cedar Surgery Center</c:v>
                </c:pt>
                <c:pt idx="73">
                  <c:v>Straith Hospital for Special Surgery</c:v>
                </c:pt>
                <c:pt idx="74">
                  <c:v>Corewell Health Watervliet Hospital</c:v>
                </c:pt>
              </c:strCache>
            </c:strRef>
          </c:cat>
          <c:val>
            <c:numRef>
              <c:f>'30 days ED Hip P4P FY25'!$D$2:$D$76</c:f>
              <c:numCache>
                <c:formatCode>General</c:formatCode>
                <c:ptCount val="75"/>
                <c:pt idx="43" formatCode="0.00%">
                  <c:v>5.3140096618357481E-2</c:v>
                </c:pt>
                <c:pt idx="44" formatCode="0.00%">
                  <c:v>5.304518664047151E-2</c:v>
                </c:pt>
                <c:pt idx="45" formatCode="0.00%">
                  <c:v>5.2863436123348019E-2</c:v>
                </c:pt>
                <c:pt idx="46" formatCode="0.00%">
                  <c:v>5.027932960893855E-2</c:v>
                </c:pt>
                <c:pt idx="47" formatCode="0.00%">
                  <c:v>5.0100200400801605E-2</c:v>
                </c:pt>
                <c:pt idx="48" formatCode="0.00%">
                  <c:v>4.9568965517241381E-2</c:v>
                </c:pt>
                <c:pt idx="49" formatCode="0.00%">
                  <c:v>4.5226130653266326E-2</c:v>
                </c:pt>
                <c:pt idx="50" formatCode="0.00%">
                  <c:v>4.4642857142857144E-2</c:v>
                </c:pt>
                <c:pt idx="51" formatCode="0.00%">
                  <c:v>4.3478260869565216E-2</c:v>
                </c:pt>
                <c:pt idx="52" formatCode="0.00%">
                  <c:v>4.1071428571428564E-2</c:v>
                </c:pt>
                <c:pt idx="53" formatCode="0.00%">
                  <c:v>4.0723981900452483E-2</c:v>
                </c:pt>
                <c:pt idx="54" formatCode="0.00%">
                  <c:v>4.0540540540540543E-2</c:v>
                </c:pt>
                <c:pt idx="55" formatCode="0.00%">
                  <c:v>0.04</c:v>
                </c:pt>
                <c:pt idx="56" formatCode="0.00%">
                  <c:v>3.9772727272727272E-2</c:v>
                </c:pt>
                <c:pt idx="57" formatCode="0.00%">
                  <c:v>3.8461538461538464E-2</c:v>
                </c:pt>
                <c:pt idx="58" formatCode="0.00%">
                  <c:v>3.8461538461538464E-2</c:v>
                </c:pt>
                <c:pt idx="59" formatCode="0.00%">
                  <c:v>3.8194444444444448E-2</c:v>
                </c:pt>
                <c:pt idx="60" formatCode="0.00%">
                  <c:v>3.6585365853658541E-2</c:v>
                </c:pt>
                <c:pt idx="61" formatCode="0.00%">
                  <c:v>3.4920634920634921E-2</c:v>
                </c:pt>
                <c:pt idx="62" formatCode="0.00%">
                  <c:v>3.3783783783783786E-2</c:v>
                </c:pt>
                <c:pt idx="63" formatCode="0.00%">
                  <c:v>3.3519553072625698E-2</c:v>
                </c:pt>
                <c:pt idx="64" formatCode="0.00%">
                  <c:v>3.3057851239669422E-2</c:v>
                </c:pt>
                <c:pt idx="65" formatCode="0.00%">
                  <c:v>3.125E-2</c:v>
                </c:pt>
                <c:pt idx="66" formatCode="0.00%">
                  <c:v>2.6515151515151512E-2</c:v>
                </c:pt>
                <c:pt idx="67" formatCode="0.00%">
                  <c:v>2.3776223776223775E-2</c:v>
                </c:pt>
                <c:pt idx="68" formatCode="0.00%">
                  <c:v>2.3255813953488372E-2</c:v>
                </c:pt>
                <c:pt idx="69" formatCode="0.00%">
                  <c:v>1.7543859649122806E-2</c:v>
                </c:pt>
                <c:pt idx="70" formatCode="0.00%">
                  <c:v>1.5873015873015872E-2</c:v>
                </c:pt>
                <c:pt idx="71" formatCode="0.00%">
                  <c:v>8.1967213114754103E-3</c:v>
                </c:pt>
                <c:pt idx="72" formatCode="0.00%">
                  <c:v>5.076142131979695E-3</c:v>
                </c:pt>
                <c:pt idx="73" formatCode="0.00%">
                  <c:v>0</c:v>
                </c:pt>
                <c:pt idx="74" formatCode="0.00%">
                  <c:v>0</c:v>
                </c:pt>
              </c:numCache>
            </c:numRef>
          </c:val>
          <c:extLst>
            <c:ext xmlns:c16="http://schemas.microsoft.com/office/drawing/2014/chart" uri="{C3380CC4-5D6E-409C-BE32-E72D297353CC}">
              <c16:uniqueId val="{00000000-4C37-4E02-ACAB-10271B914549}"/>
            </c:ext>
          </c:extLst>
        </c:ser>
        <c:ser>
          <c:idx val="1"/>
          <c:order val="1"/>
          <c:spPr>
            <a:solidFill>
              <a:srgbClr val="4F81BD"/>
            </a:solidFill>
            <a:ln>
              <a:solidFill>
                <a:srgbClr val="4F81BD"/>
              </a:solidFill>
            </a:ln>
          </c:spPr>
          <c:invertIfNegative val="0"/>
          <c:cat>
            <c:strRef>
              <c:f>'30 days ED Hip P4P FY25'!$B$2:$B$76</c:f>
              <c:strCache>
                <c:ptCount val="75"/>
                <c:pt idx="0">
                  <c:v>Southwest Surgical Center</c:v>
                </c:pt>
                <c:pt idx="1">
                  <c:v>DMC Sinai-Grace Hospital</c:v>
                </c:pt>
                <c:pt idx="2">
                  <c:v>McLaren Oakland</c:v>
                </c:pt>
                <c:pt idx="3">
                  <c:v>Henry Ford - Jackson</c:v>
                </c:pt>
                <c:pt idx="4">
                  <c:v>Munson Healthcare Manistee Hospital</c:v>
                </c:pt>
                <c:pt idx="5">
                  <c:v>Trinity Health Grand Haven</c:v>
                </c:pt>
                <c:pt idx="6">
                  <c:v>MyMichigan Health - West Branch</c:v>
                </c:pt>
                <c:pt idx="7">
                  <c:v>Garden City Hospital</c:v>
                </c:pt>
                <c:pt idx="8">
                  <c:v>McLaren Bay Region</c:v>
                </c:pt>
                <c:pt idx="9">
                  <c:v>Corewell Health Dearborn Hospital</c:v>
                </c:pt>
                <c:pt idx="10">
                  <c:v>Henry Ford - West Bloomfield &amp; Royal Oak</c:v>
                </c:pt>
                <c:pt idx="11">
                  <c:v>Corewell Health Taylor Hospital</c:v>
                </c:pt>
                <c:pt idx="12">
                  <c:v>Lake Huron Medical Center</c:v>
                </c:pt>
                <c:pt idx="13">
                  <c:v>MyMichigan Health - Gratiot</c:v>
                </c:pt>
                <c:pt idx="14">
                  <c:v>MyMichigan Health - Midland</c:v>
                </c:pt>
                <c:pt idx="15">
                  <c:v>DMC Harper University Hospital</c:v>
                </c:pt>
                <c:pt idx="16">
                  <c:v>Trinity Health Ann Arbor</c:v>
                </c:pt>
                <c:pt idx="17">
                  <c:v>University of Michigan Health - West</c:v>
                </c:pt>
                <c:pt idx="18">
                  <c:v>Corewell Health Beaumont Grosse Pointe Hospital</c:v>
                </c:pt>
                <c:pt idx="19">
                  <c:v>Ascension St. Mary's Hospital</c:v>
                </c:pt>
                <c:pt idx="20">
                  <c:v>Trinity Health Grand Rapids</c:v>
                </c:pt>
                <c:pt idx="21">
                  <c:v>U of M &amp; Brighton Center for Specialty Care</c:v>
                </c:pt>
                <c:pt idx="22">
                  <c:v>Bronson Battle Creek</c:v>
                </c:pt>
                <c:pt idx="23">
                  <c:v>Henry Ford - Detroit &amp; Cottage</c:v>
                </c:pt>
                <c:pt idx="24">
                  <c:v>University of Michigan Health - Sparrow Lansing</c:v>
                </c:pt>
                <c:pt idx="25">
                  <c:v>Corewell Health Lakeland St. Joseph &amp; Niles</c:v>
                </c:pt>
                <c:pt idx="26">
                  <c:v>Munson Health Grayling</c:v>
                </c:pt>
                <c:pt idx="27">
                  <c:v>Corewell Health Farmington Hills Hospital</c:v>
                </c:pt>
                <c:pt idx="28">
                  <c:v>Ascension Macomb-Oakland Hospital (Warren)</c:v>
                </c:pt>
                <c:pt idx="29">
                  <c:v>Corewell Health GR Blodgett &amp; Lake Drive &amp; Grand Haven</c:v>
                </c:pt>
                <c:pt idx="30">
                  <c:v>Sparrow Ionia Hospital</c:v>
                </c:pt>
                <c:pt idx="31">
                  <c:v>McLaren Lapeer Region</c:v>
                </c:pt>
                <c:pt idx="32">
                  <c:v>Covenant Medical Center</c:v>
                </c:pt>
                <c:pt idx="33">
                  <c:v>Trinity Health Muskegon</c:v>
                </c:pt>
                <c:pt idx="34">
                  <c:v>Munson Health Cadillac</c:v>
                </c:pt>
                <c:pt idx="35">
                  <c:v>Corewell Health Beaumont Troy Hospital</c:v>
                </c:pt>
                <c:pt idx="36">
                  <c:v>Memorial Healthcare (Owosso)</c:v>
                </c:pt>
                <c:pt idx="37">
                  <c:v>Trinity Health Chelsea Hospital</c:v>
                </c:pt>
                <c:pt idx="38">
                  <c:v>Upper Peninsula Health Marquette</c:v>
                </c:pt>
                <c:pt idx="39">
                  <c:v>CorewellHealthWilliamBeaumontUniversityHospital</c:v>
                </c:pt>
                <c:pt idx="40">
                  <c:v>McLaren Flint</c:v>
                </c:pt>
                <c:pt idx="41">
                  <c:v>McLaren Northern Michigan</c:v>
                </c:pt>
                <c:pt idx="42">
                  <c:v>Ascension Genesys Regional Medical Center</c:v>
                </c:pt>
                <c:pt idx="43">
                  <c:v>Henry Ford - Macomb</c:v>
                </c:pt>
                <c:pt idx="44">
                  <c:v>Bronson Methodist Hospital</c:v>
                </c:pt>
                <c:pt idx="45">
                  <c:v>Precision Surgery Center</c:v>
                </c:pt>
                <c:pt idx="46">
                  <c:v>Munson Medical Center - Traverse City</c:v>
                </c:pt>
                <c:pt idx="47">
                  <c:v>Holland Hospital</c:v>
                </c:pt>
                <c:pt idx="48">
                  <c:v>UnaSource Surgery Center</c:v>
                </c:pt>
                <c:pt idx="49">
                  <c:v>Upper Peninsula Surgery Center</c:v>
                </c:pt>
                <c:pt idx="50">
                  <c:v>Trinity Health Oakland</c:v>
                </c:pt>
                <c:pt idx="51">
                  <c:v>Bronson Lakeview Hospital</c:v>
                </c:pt>
                <c:pt idx="52">
                  <c:v>Ascension Providence Hospital (Southfield &amp; Novi)</c:v>
                </c:pt>
                <c:pt idx="53">
                  <c:v>McLaren Greater Lansing</c:v>
                </c:pt>
                <c:pt idx="54">
                  <c:v>McLaren Macomb</c:v>
                </c:pt>
                <c:pt idx="55">
                  <c:v>MyMichigan Health - Alpena</c:v>
                </c:pt>
                <c:pt idx="56">
                  <c:v>Hurley Medical Center</c:v>
                </c:pt>
                <c:pt idx="57">
                  <c:v>Trinity Health St. Mary Mercy Livonia</c:v>
                </c:pt>
                <c:pt idx="58">
                  <c:v>McLaren Central Michigan</c:v>
                </c:pt>
                <c:pt idx="59">
                  <c:v>McLaren Port Huron</c:v>
                </c:pt>
                <c:pt idx="60">
                  <c:v>Ascension Borgess Medical Center</c:v>
                </c:pt>
                <c:pt idx="61">
                  <c:v>St.J Mercy - Livingston &amp; Brighton Surgery Center</c:v>
                </c:pt>
                <c:pt idx="62">
                  <c:v>Ascension St. John Hospital (Detroit)</c:v>
                </c:pt>
                <c:pt idx="63">
                  <c:v>Ascension Providence Rochester Hospital</c:v>
                </c:pt>
                <c:pt idx="64">
                  <c:v>Grand Rapids Surgical Suites</c:v>
                </c:pt>
                <c:pt idx="65">
                  <c:v>Muskegon Surgery Center</c:v>
                </c:pt>
                <c:pt idx="66">
                  <c:v>DMC Huron Valley Sinai Hospital</c:v>
                </c:pt>
                <c:pt idx="67">
                  <c:v>Alliance Surgery Center</c:v>
                </c:pt>
                <c:pt idx="68">
                  <c:v>Henry Ford - Wyandotte</c:v>
                </c:pt>
                <c:pt idx="69">
                  <c:v>Lakes Surgery Center</c:v>
                </c:pt>
                <c:pt idx="70">
                  <c:v>OAM Surgery Center</c:v>
                </c:pt>
                <c:pt idx="71">
                  <c:v>Michigan Institute for Advanced Surgery</c:v>
                </c:pt>
                <c:pt idx="72">
                  <c:v>Red Cedar Surgery Center</c:v>
                </c:pt>
                <c:pt idx="73">
                  <c:v>Straith Hospital for Special Surgery</c:v>
                </c:pt>
                <c:pt idx="74">
                  <c:v>Corewell Health Watervliet Hospital</c:v>
                </c:pt>
              </c:strCache>
            </c:strRef>
          </c:cat>
          <c:val>
            <c:numRef>
              <c:f>'30 days ED Hip P4P FY25'!$E$2:$E$76</c:f>
              <c:numCache>
                <c:formatCode>0.00%</c:formatCode>
                <c:ptCount val="75"/>
                <c:pt idx="1">
                  <c:v>0.20689655172413793</c:v>
                </c:pt>
                <c:pt idx="2">
                  <c:v>0.13043478260869565</c:v>
                </c:pt>
                <c:pt idx="3">
                  <c:v>0.10824742268041238</c:v>
                </c:pt>
                <c:pt idx="4">
                  <c:v>0.10714285714285714</c:v>
                </c:pt>
                <c:pt idx="5">
                  <c:v>0.10650887573964496</c:v>
                </c:pt>
                <c:pt idx="6">
                  <c:v>9.7560975609756101E-2</c:v>
                </c:pt>
                <c:pt idx="7">
                  <c:v>9.6153846153846145E-2</c:v>
                </c:pt>
                <c:pt idx="8">
                  <c:v>9.1743119266055051E-2</c:v>
                </c:pt>
                <c:pt idx="9">
                  <c:v>8.8235294117647065E-2</c:v>
                </c:pt>
                <c:pt idx="10">
                  <c:v>8.5106382978723402E-2</c:v>
                </c:pt>
                <c:pt idx="11">
                  <c:v>8.4112149532710276E-2</c:v>
                </c:pt>
                <c:pt idx="12">
                  <c:v>8.3333333333333343E-2</c:v>
                </c:pt>
                <c:pt idx="13">
                  <c:v>8.2352941176470573E-2</c:v>
                </c:pt>
                <c:pt idx="14">
                  <c:v>8.191126279863481E-2</c:v>
                </c:pt>
                <c:pt idx="15">
                  <c:v>8.0118694362017809E-2</c:v>
                </c:pt>
                <c:pt idx="16">
                  <c:v>7.5362318840579701E-2</c:v>
                </c:pt>
                <c:pt idx="17">
                  <c:v>7.4999999999999997E-2</c:v>
                </c:pt>
                <c:pt idx="18">
                  <c:v>7.407407407407407E-2</c:v>
                </c:pt>
                <c:pt idx="19">
                  <c:v>7.3825503355704689E-2</c:v>
                </c:pt>
                <c:pt idx="20">
                  <c:v>7.3059360730593603E-2</c:v>
                </c:pt>
                <c:pt idx="21">
                  <c:v>7.1428571428571438E-2</c:v>
                </c:pt>
                <c:pt idx="22">
                  <c:v>6.9518716577540107E-2</c:v>
                </c:pt>
                <c:pt idx="23">
                  <c:v>6.9444444444444448E-2</c:v>
                </c:pt>
                <c:pt idx="24">
                  <c:v>6.9444444444444448E-2</c:v>
                </c:pt>
                <c:pt idx="25">
                  <c:v>6.9124423963133633E-2</c:v>
                </c:pt>
                <c:pt idx="26">
                  <c:v>6.6666666666666666E-2</c:v>
                </c:pt>
                <c:pt idx="27">
                  <c:v>6.5868263473053898E-2</c:v>
                </c:pt>
                <c:pt idx="28">
                  <c:v>6.5789473684210523E-2</c:v>
                </c:pt>
                <c:pt idx="29">
                  <c:v>6.5750736015701666E-2</c:v>
                </c:pt>
                <c:pt idx="30">
                  <c:v>6.25E-2</c:v>
                </c:pt>
                <c:pt idx="31">
                  <c:v>6.097560975609756E-2</c:v>
                </c:pt>
                <c:pt idx="32">
                  <c:v>6.0869565217391307E-2</c:v>
                </c:pt>
                <c:pt idx="33">
                  <c:v>6.0790273556231005E-2</c:v>
                </c:pt>
                <c:pt idx="34">
                  <c:v>6.0344827586206892E-2</c:v>
                </c:pt>
                <c:pt idx="35">
                  <c:v>6.0215053763440857E-2</c:v>
                </c:pt>
                <c:pt idx="36">
                  <c:v>5.8823529411764712E-2</c:v>
                </c:pt>
                <c:pt idx="37">
                  <c:v>5.8365758754863807E-2</c:v>
                </c:pt>
                <c:pt idx="38">
                  <c:v>5.6603773584905655E-2</c:v>
                </c:pt>
                <c:pt idx="39">
                  <c:v>5.5893074119076555E-2</c:v>
                </c:pt>
                <c:pt idx="40">
                  <c:v>5.5118110236220472E-2</c:v>
                </c:pt>
                <c:pt idx="41">
                  <c:v>5.434782608695652E-2</c:v>
                </c:pt>
                <c:pt idx="42">
                  <c:v>5.3619302949061663E-2</c:v>
                </c:pt>
              </c:numCache>
            </c:numRef>
          </c:val>
          <c:extLst>
            <c:ext xmlns:c16="http://schemas.microsoft.com/office/drawing/2014/chart" uri="{C3380CC4-5D6E-409C-BE32-E72D297353CC}">
              <c16:uniqueId val="{00000001-4C37-4E02-ACAB-10271B914549}"/>
            </c:ext>
          </c:extLst>
        </c:ser>
        <c:dLbls>
          <c:showLegendKey val="0"/>
          <c:showVal val="0"/>
          <c:showCatName val="0"/>
          <c:showSerName val="0"/>
          <c:showPercent val="0"/>
          <c:showBubbleSize val="0"/>
        </c:dLbls>
        <c:gapWidth val="182"/>
        <c:axId val="462843456"/>
        <c:axId val="462835136"/>
      </c:barChart>
      <c:catAx>
        <c:axId val="462843456"/>
        <c:scaling>
          <c:orientation val="minMax"/>
        </c:scaling>
        <c:delete val="1"/>
        <c:axPos val="l"/>
        <c:numFmt formatCode="General" sourceLinked="1"/>
        <c:majorTickMark val="none"/>
        <c:minorTickMark val="none"/>
        <c:tickLblPos val="nextTo"/>
        <c:crossAx val="462835136"/>
        <c:crosses val="autoZero"/>
        <c:auto val="1"/>
        <c:lblAlgn val="ctr"/>
        <c:lblOffset val="100"/>
        <c:tickLblSkip val="1"/>
        <c:noMultiLvlLbl val="0"/>
      </c:catAx>
      <c:valAx>
        <c:axId val="462835136"/>
        <c:scaling>
          <c:orientation val="minMax"/>
          <c:max val="0.25"/>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462843456"/>
        <c:crosses val="autoZero"/>
        <c:crossBetween val="between"/>
        <c:majorUnit val="5.000000000000001E-2"/>
      </c:valAx>
      <c:spPr>
        <a:noFill/>
        <a:ln w="25400">
          <a:noFill/>
        </a:ln>
      </c:spPr>
    </c:plotArea>
    <c:plotVisOnly val="1"/>
    <c:dispBlanksAs val="gap"/>
    <c:showDLblsOverMax val="0"/>
  </c:chart>
  <c:txPr>
    <a:bodyPr/>
    <a:lstStyle/>
    <a:p>
      <a:pPr>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3403871391076"/>
          <c:y val="8.4889180519101774E-3"/>
          <c:w val="0.75631553477690294"/>
          <c:h val="0.94346675415573056"/>
        </c:manualLayout>
      </c:layout>
      <c:barChart>
        <c:barDir val="bar"/>
        <c:grouping val="clustered"/>
        <c:varyColors val="0"/>
        <c:ser>
          <c:idx val="0"/>
          <c:order val="0"/>
          <c:spPr>
            <a:solidFill>
              <a:schemeClr val="accent3"/>
            </a:solidFill>
            <a:ln>
              <a:solidFill>
                <a:schemeClr val="accent3"/>
              </a:solidFill>
            </a:ln>
          </c:spPr>
          <c:invertIfNegative val="0"/>
          <c:cat>
            <c:strRef>
              <c:f>'Hip P4P Fracture fy25'!$B$2:$B$74</c:f>
              <c:strCache>
                <c:ptCount val="73"/>
                <c:pt idx="0">
                  <c:v>Henry Ford - Wyandotte</c:v>
                </c:pt>
                <c:pt idx="1">
                  <c:v>DMC Sinai-Grace Hospital</c:v>
                </c:pt>
                <c:pt idx="2">
                  <c:v>Bronson Battle Creek</c:v>
                </c:pt>
                <c:pt idx="3">
                  <c:v>Sparrow Ionia Hospital</c:v>
                </c:pt>
                <c:pt idx="4">
                  <c:v>MyMichigan Health - Alpena</c:v>
                </c:pt>
                <c:pt idx="5">
                  <c:v>McLaren Oakland</c:v>
                </c:pt>
                <c:pt idx="6">
                  <c:v>Munson Health Grayling</c:v>
                </c:pt>
                <c:pt idx="7">
                  <c:v>Bronson Lakeview Hospital</c:v>
                </c:pt>
                <c:pt idx="8">
                  <c:v>Memorial Healthcare (Owosso)</c:v>
                </c:pt>
                <c:pt idx="9">
                  <c:v>Ascension Borgess Medical Center</c:v>
                </c:pt>
                <c:pt idx="10">
                  <c:v>Munson Health Cadillac</c:v>
                </c:pt>
                <c:pt idx="11">
                  <c:v>OAM Surgery Center</c:v>
                </c:pt>
                <c:pt idx="12">
                  <c:v>McLaren Flint</c:v>
                </c:pt>
                <c:pt idx="13">
                  <c:v>Corewell Health Taylor Hospital</c:v>
                </c:pt>
                <c:pt idx="14">
                  <c:v>DMC Huron Valley Sinai Hospital</c:v>
                </c:pt>
                <c:pt idx="15">
                  <c:v>Upper Peninsula Surgery Center</c:v>
                </c:pt>
                <c:pt idx="16">
                  <c:v>Holland Hospital</c:v>
                </c:pt>
                <c:pt idx="17">
                  <c:v>McLaren Macomb</c:v>
                </c:pt>
                <c:pt idx="18">
                  <c:v>Henry Ford - West Bloomfield &amp; Royal Oak</c:v>
                </c:pt>
                <c:pt idx="19">
                  <c:v>McLaren Lapeer Region</c:v>
                </c:pt>
                <c:pt idx="20">
                  <c:v>MyMichigan Health - Gratiot</c:v>
                </c:pt>
                <c:pt idx="21">
                  <c:v>Hurley Medical Center</c:v>
                </c:pt>
                <c:pt idx="22">
                  <c:v>U of M &amp; Brighton Center for Specialty Care</c:v>
                </c:pt>
                <c:pt idx="23">
                  <c:v>Trinity Health Ann Arbor</c:v>
                </c:pt>
                <c:pt idx="24">
                  <c:v>CorewellHealthWilliamBeaumontUniversityHospital</c:v>
                </c:pt>
                <c:pt idx="25">
                  <c:v>Corewell Health Beaumont Grosse Pointe Hospital</c:v>
                </c:pt>
                <c:pt idx="26">
                  <c:v>Corewell Health Lakeland St. Joseph &amp; Niles</c:v>
                </c:pt>
                <c:pt idx="27">
                  <c:v>Muskegon Surgery Center</c:v>
                </c:pt>
                <c:pt idx="28">
                  <c:v>DMC Harper University Hospital</c:v>
                </c:pt>
                <c:pt idx="29">
                  <c:v>Alliance Surgery Center</c:v>
                </c:pt>
                <c:pt idx="30">
                  <c:v>Ascension Providence Rochester Hospital</c:v>
                </c:pt>
                <c:pt idx="31">
                  <c:v>Grand Rapids Surgical Suites</c:v>
                </c:pt>
                <c:pt idx="32">
                  <c:v>Michigan Institute for Advanced Surgery</c:v>
                </c:pt>
                <c:pt idx="33">
                  <c:v>Trinity Health Chelsea Hospital</c:v>
                </c:pt>
                <c:pt idx="34">
                  <c:v>Ascension Providence Hospital (Southfield &amp; Novi)</c:v>
                </c:pt>
                <c:pt idx="35">
                  <c:v>Henry Ford - Detroit &amp; Cottage</c:v>
                </c:pt>
                <c:pt idx="36">
                  <c:v>McLaren Port Huron</c:v>
                </c:pt>
                <c:pt idx="37">
                  <c:v>Ascension St. Mary's Hospital</c:v>
                </c:pt>
                <c:pt idx="38">
                  <c:v>Covenant Medical Center</c:v>
                </c:pt>
                <c:pt idx="39">
                  <c:v>Corewell Health Beaumont Troy Hospital</c:v>
                </c:pt>
                <c:pt idx="40">
                  <c:v>St.J Mercy - Livingston &amp; Brighton Surgery Center</c:v>
                </c:pt>
                <c:pt idx="41">
                  <c:v>Trinity Health Oakland</c:v>
                </c:pt>
                <c:pt idx="42">
                  <c:v>Bronson Methodist Hospital</c:v>
                </c:pt>
                <c:pt idx="43">
                  <c:v>Corewell Health GR Blodgett &amp; Lake Drive &amp; Grand Haven</c:v>
                </c:pt>
                <c:pt idx="44">
                  <c:v>Munson Medical Center - Traverse City</c:v>
                </c:pt>
                <c:pt idx="45">
                  <c:v>Ascension Genesys Regional Medical Center</c:v>
                </c:pt>
                <c:pt idx="46">
                  <c:v>Henry Ford - Macomb</c:v>
                </c:pt>
                <c:pt idx="47">
                  <c:v>McLaren Bay Region</c:v>
                </c:pt>
                <c:pt idx="48">
                  <c:v>Trinity Health Grand Rapids</c:v>
                </c:pt>
                <c:pt idx="49">
                  <c:v>UnaSource Surgery Center</c:v>
                </c:pt>
                <c:pt idx="50">
                  <c:v>Corewell Health Dearborn Hospital</c:v>
                </c:pt>
                <c:pt idx="51">
                  <c:v>MyMichigan Health - Midland</c:v>
                </c:pt>
                <c:pt idx="52">
                  <c:v>Trinity Health Muskegon</c:v>
                </c:pt>
                <c:pt idx="53">
                  <c:v>McLaren Greater Lansing</c:v>
                </c:pt>
                <c:pt idx="54">
                  <c:v>University of Michigan Health - West</c:v>
                </c:pt>
                <c:pt idx="55">
                  <c:v>MyMichigan Health - Clare</c:v>
                </c:pt>
                <c:pt idx="56">
                  <c:v>University of Michigan Health - Sparrow Lansing</c:v>
                </c:pt>
                <c:pt idx="57">
                  <c:v>Upper Peninsula Health Marquette</c:v>
                </c:pt>
                <c:pt idx="58">
                  <c:v>McLaren Central Michigan</c:v>
                </c:pt>
                <c:pt idx="59">
                  <c:v>Henry Ford - Jackson</c:v>
                </c:pt>
                <c:pt idx="60">
                  <c:v>Munson Healthcare Manistee Hospital</c:v>
                </c:pt>
                <c:pt idx="61">
                  <c:v>Straith Hospital for Special Surgery</c:v>
                </c:pt>
                <c:pt idx="62">
                  <c:v>Precision Surgery Center</c:v>
                </c:pt>
                <c:pt idx="63">
                  <c:v>McLaren Northern Michigan</c:v>
                </c:pt>
                <c:pt idx="64">
                  <c:v>Ascension St. John Hospital (Detroit)</c:v>
                </c:pt>
                <c:pt idx="65">
                  <c:v>Garden City Hospital</c:v>
                </c:pt>
                <c:pt idx="66">
                  <c:v>Trinity Health Grand Haven</c:v>
                </c:pt>
                <c:pt idx="67">
                  <c:v>Lake Huron Medical Center</c:v>
                </c:pt>
                <c:pt idx="68">
                  <c:v>Red Cedar Surgery Center</c:v>
                </c:pt>
                <c:pt idx="69">
                  <c:v>Trinity Health St. Mary Mercy Livonia</c:v>
                </c:pt>
                <c:pt idx="70">
                  <c:v>MyMichigan Health - West Branch</c:v>
                </c:pt>
                <c:pt idx="71">
                  <c:v>Lakes Surgery Center</c:v>
                </c:pt>
                <c:pt idx="72">
                  <c:v>Ascension Macomb-Oakland Hospital (Warren)</c:v>
                </c:pt>
              </c:strCache>
            </c:strRef>
          </c:cat>
          <c:val>
            <c:numRef>
              <c:f>'Hip P4P Fracture fy25'!$E$2:$E$76</c:f>
              <c:numCache>
                <c:formatCode>General</c:formatCode>
                <c:ptCount val="75"/>
                <c:pt idx="23" formatCode="0.00%">
                  <c:v>1.0144927536231885E-2</c:v>
                </c:pt>
                <c:pt idx="24" formatCode="0.00%">
                  <c:v>9.7205346294046164E-3</c:v>
                </c:pt>
                <c:pt idx="25" formatCode="0.00%">
                  <c:v>9.2592592592592587E-3</c:v>
                </c:pt>
                <c:pt idx="26" formatCode="0.00%">
                  <c:v>9.2165898617511521E-3</c:v>
                </c:pt>
                <c:pt idx="27" formatCode="0.00%">
                  <c:v>8.9285714285714298E-3</c:v>
                </c:pt>
                <c:pt idx="28" formatCode="0.00%">
                  <c:v>8.9020771513353119E-3</c:v>
                </c:pt>
                <c:pt idx="29" formatCode="0.00%">
                  <c:v>8.3916083916083916E-3</c:v>
                </c:pt>
                <c:pt idx="30" formatCode="0.00%">
                  <c:v>8.3798882681564244E-3</c:v>
                </c:pt>
                <c:pt idx="31" formatCode="0.00%">
                  <c:v>8.2644628099173556E-3</c:v>
                </c:pt>
                <c:pt idx="32" formatCode="0.00%">
                  <c:v>8.1967213114754103E-3</c:v>
                </c:pt>
                <c:pt idx="33" formatCode="0.00%">
                  <c:v>7.7821011673151752E-3</c:v>
                </c:pt>
                <c:pt idx="34" formatCode="0.00%">
                  <c:v>7.1428571428571426E-3</c:v>
                </c:pt>
                <c:pt idx="35" formatCode="0.00%">
                  <c:v>6.9444444444444441E-3</c:v>
                </c:pt>
                <c:pt idx="36" formatCode="0.00%">
                  <c:v>6.9444444444444441E-3</c:v>
                </c:pt>
                <c:pt idx="37" formatCode="0.00%">
                  <c:v>6.7114093959731551E-3</c:v>
                </c:pt>
                <c:pt idx="38" formatCode="0.00%">
                  <c:v>6.5217391304347831E-3</c:v>
                </c:pt>
                <c:pt idx="39" formatCode="0.00%">
                  <c:v>6.4516129032258064E-3</c:v>
                </c:pt>
                <c:pt idx="40" formatCode="0.00%">
                  <c:v>6.3492063492063492E-3</c:v>
                </c:pt>
                <c:pt idx="41" formatCode="0.00%">
                  <c:v>5.9523809523809521E-3</c:v>
                </c:pt>
                <c:pt idx="42" formatCode="0.00%">
                  <c:v>5.893909626719057E-3</c:v>
                </c:pt>
                <c:pt idx="43" formatCode="0.00%">
                  <c:v>5.8881256133464181E-3</c:v>
                </c:pt>
                <c:pt idx="44" formatCode="0.00%">
                  <c:v>5.586592178770949E-3</c:v>
                </c:pt>
                <c:pt idx="45" formatCode="0.00%">
                  <c:v>5.3619302949061663E-3</c:v>
                </c:pt>
                <c:pt idx="46" formatCode="0.00%">
                  <c:v>4.830917874396135E-3</c:v>
                </c:pt>
                <c:pt idx="47" formatCode="0.00%">
                  <c:v>4.5871559633027525E-3</c:v>
                </c:pt>
                <c:pt idx="48" formatCode="0.00%">
                  <c:v>4.5662100456621002E-3</c:v>
                </c:pt>
                <c:pt idx="49" formatCode="0.00%">
                  <c:v>4.3103448275862068E-3</c:v>
                </c:pt>
                <c:pt idx="50" formatCode="0.00%">
                  <c:v>4.2016806722689074E-3</c:v>
                </c:pt>
                <c:pt idx="51" formatCode="0.00%">
                  <c:v>3.412969283276451E-3</c:v>
                </c:pt>
                <c:pt idx="52" formatCode="0.00%">
                  <c:v>3.0395136778115501E-3</c:v>
                </c:pt>
                <c:pt idx="53" formatCode="0.00%">
                  <c:v>3.0165912518853692E-3</c:v>
                </c:pt>
                <c:pt idx="54" formatCode="0.00%">
                  <c:v>2.0833333333333333E-3</c:v>
                </c:pt>
                <c:pt idx="55" formatCode="0.00%">
                  <c:v>0</c:v>
                </c:pt>
                <c:pt idx="56" formatCode="0.00%">
                  <c:v>0</c:v>
                </c:pt>
                <c:pt idx="57" formatCode="0.00%">
                  <c:v>0</c:v>
                </c:pt>
                <c:pt idx="58" formatCode="0.00%">
                  <c:v>0</c:v>
                </c:pt>
                <c:pt idx="59" formatCode="0.00%">
                  <c:v>0</c:v>
                </c:pt>
                <c:pt idx="60" formatCode="0.00%">
                  <c:v>0</c:v>
                </c:pt>
                <c:pt idx="61" formatCode="0.00%">
                  <c:v>0</c:v>
                </c:pt>
                <c:pt idx="62" formatCode="0.00%">
                  <c:v>0</c:v>
                </c:pt>
                <c:pt idx="63" formatCode="0.00%">
                  <c:v>0</c:v>
                </c:pt>
                <c:pt idx="64" formatCode="0.00%">
                  <c:v>0</c:v>
                </c:pt>
                <c:pt idx="65" formatCode="0.00%">
                  <c:v>0</c:v>
                </c:pt>
                <c:pt idx="66" formatCode="0.00%">
                  <c:v>0</c:v>
                </c:pt>
                <c:pt idx="67" formatCode="0.00%">
                  <c:v>0</c:v>
                </c:pt>
                <c:pt idx="68" formatCode="0.00%">
                  <c:v>0</c:v>
                </c:pt>
                <c:pt idx="69" formatCode="0.00%">
                  <c:v>0</c:v>
                </c:pt>
                <c:pt idx="70" formatCode="0.00%">
                  <c:v>0</c:v>
                </c:pt>
                <c:pt idx="71" formatCode="0.00%">
                  <c:v>0</c:v>
                </c:pt>
                <c:pt idx="72" formatCode="0.00%">
                  <c:v>0</c:v>
                </c:pt>
                <c:pt idx="73" formatCode="0.00%">
                  <c:v>0</c:v>
                </c:pt>
                <c:pt idx="74" formatCode="0.00%">
                  <c:v>0</c:v>
                </c:pt>
              </c:numCache>
            </c:numRef>
          </c:val>
          <c:extLst>
            <c:ext xmlns:c16="http://schemas.microsoft.com/office/drawing/2014/chart" uri="{C3380CC4-5D6E-409C-BE32-E72D297353CC}">
              <c16:uniqueId val="{00000000-1811-410E-9AE3-11E94DA28400}"/>
            </c:ext>
          </c:extLst>
        </c:ser>
        <c:ser>
          <c:idx val="1"/>
          <c:order val="1"/>
          <c:spPr>
            <a:solidFill>
              <a:schemeClr val="accent1"/>
            </a:solidFill>
            <a:ln>
              <a:solidFill>
                <a:schemeClr val="accent1"/>
              </a:solidFill>
            </a:ln>
          </c:spPr>
          <c:invertIfNegative val="0"/>
          <c:cat>
            <c:strRef>
              <c:f>'Hip P4P Fracture fy25'!$B$2:$B$74</c:f>
              <c:strCache>
                <c:ptCount val="73"/>
                <c:pt idx="0">
                  <c:v>Henry Ford - Wyandotte</c:v>
                </c:pt>
                <c:pt idx="1">
                  <c:v>DMC Sinai-Grace Hospital</c:v>
                </c:pt>
                <c:pt idx="2">
                  <c:v>Bronson Battle Creek</c:v>
                </c:pt>
                <c:pt idx="3">
                  <c:v>Sparrow Ionia Hospital</c:v>
                </c:pt>
                <c:pt idx="4">
                  <c:v>MyMichigan Health - Alpena</c:v>
                </c:pt>
                <c:pt idx="5">
                  <c:v>McLaren Oakland</c:v>
                </c:pt>
                <c:pt idx="6">
                  <c:v>Munson Health Grayling</c:v>
                </c:pt>
                <c:pt idx="7">
                  <c:v>Bronson Lakeview Hospital</c:v>
                </c:pt>
                <c:pt idx="8">
                  <c:v>Memorial Healthcare (Owosso)</c:v>
                </c:pt>
                <c:pt idx="9">
                  <c:v>Ascension Borgess Medical Center</c:v>
                </c:pt>
                <c:pt idx="10">
                  <c:v>Munson Health Cadillac</c:v>
                </c:pt>
                <c:pt idx="11">
                  <c:v>OAM Surgery Center</c:v>
                </c:pt>
                <c:pt idx="12">
                  <c:v>McLaren Flint</c:v>
                </c:pt>
                <c:pt idx="13">
                  <c:v>Corewell Health Taylor Hospital</c:v>
                </c:pt>
                <c:pt idx="14">
                  <c:v>DMC Huron Valley Sinai Hospital</c:v>
                </c:pt>
                <c:pt idx="15">
                  <c:v>Upper Peninsula Surgery Center</c:v>
                </c:pt>
                <c:pt idx="16">
                  <c:v>Holland Hospital</c:v>
                </c:pt>
                <c:pt idx="17">
                  <c:v>McLaren Macomb</c:v>
                </c:pt>
                <c:pt idx="18">
                  <c:v>Henry Ford - West Bloomfield &amp; Royal Oak</c:v>
                </c:pt>
                <c:pt idx="19">
                  <c:v>McLaren Lapeer Region</c:v>
                </c:pt>
                <c:pt idx="20">
                  <c:v>MyMichigan Health - Gratiot</c:v>
                </c:pt>
                <c:pt idx="21">
                  <c:v>Hurley Medical Center</c:v>
                </c:pt>
                <c:pt idx="22">
                  <c:v>U of M &amp; Brighton Center for Specialty Care</c:v>
                </c:pt>
                <c:pt idx="23">
                  <c:v>Trinity Health Ann Arbor</c:v>
                </c:pt>
                <c:pt idx="24">
                  <c:v>CorewellHealthWilliamBeaumontUniversityHospital</c:v>
                </c:pt>
                <c:pt idx="25">
                  <c:v>Corewell Health Beaumont Grosse Pointe Hospital</c:v>
                </c:pt>
                <c:pt idx="26">
                  <c:v>Corewell Health Lakeland St. Joseph &amp; Niles</c:v>
                </c:pt>
                <c:pt idx="27">
                  <c:v>Muskegon Surgery Center</c:v>
                </c:pt>
                <c:pt idx="28">
                  <c:v>DMC Harper University Hospital</c:v>
                </c:pt>
                <c:pt idx="29">
                  <c:v>Alliance Surgery Center</c:v>
                </c:pt>
                <c:pt idx="30">
                  <c:v>Ascension Providence Rochester Hospital</c:v>
                </c:pt>
                <c:pt idx="31">
                  <c:v>Grand Rapids Surgical Suites</c:v>
                </c:pt>
                <c:pt idx="32">
                  <c:v>Michigan Institute for Advanced Surgery</c:v>
                </c:pt>
                <c:pt idx="33">
                  <c:v>Trinity Health Chelsea Hospital</c:v>
                </c:pt>
                <c:pt idx="34">
                  <c:v>Ascension Providence Hospital (Southfield &amp; Novi)</c:v>
                </c:pt>
                <c:pt idx="35">
                  <c:v>Henry Ford - Detroit &amp; Cottage</c:v>
                </c:pt>
                <c:pt idx="36">
                  <c:v>McLaren Port Huron</c:v>
                </c:pt>
                <c:pt idx="37">
                  <c:v>Ascension St. Mary's Hospital</c:v>
                </c:pt>
                <c:pt idx="38">
                  <c:v>Covenant Medical Center</c:v>
                </c:pt>
                <c:pt idx="39">
                  <c:v>Corewell Health Beaumont Troy Hospital</c:v>
                </c:pt>
                <c:pt idx="40">
                  <c:v>St.J Mercy - Livingston &amp; Brighton Surgery Center</c:v>
                </c:pt>
                <c:pt idx="41">
                  <c:v>Trinity Health Oakland</c:v>
                </c:pt>
                <c:pt idx="42">
                  <c:v>Bronson Methodist Hospital</c:v>
                </c:pt>
                <c:pt idx="43">
                  <c:v>Corewell Health GR Blodgett &amp; Lake Drive &amp; Grand Haven</c:v>
                </c:pt>
                <c:pt idx="44">
                  <c:v>Munson Medical Center - Traverse City</c:v>
                </c:pt>
                <c:pt idx="45">
                  <c:v>Ascension Genesys Regional Medical Center</c:v>
                </c:pt>
                <c:pt idx="46">
                  <c:v>Henry Ford - Macomb</c:v>
                </c:pt>
                <c:pt idx="47">
                  <c:v>McLaren Bay Region</c:v>
                </c:pt>
                <c:pt idx="48">
                  <c:v>Trinity Health Grand Rapids</c:v>
                </c:pt>
                <c:pt idx="49">
                  <c:v>UnaSource Surgery Center</c:v>
                </c:pt>
                <c:pt idx="50">
                  <c:v>Corewell Health Dearborn Hospital</c:v>
                </c:pt>
                <c:pt idx="51">
                  <c:v>MyMichigan Health - Midland</c:v>
                </c:pt>
                <c:pt idx="52">
                  <c:v>Trinity Health Muskegon</c:v>
                </c:pt>
                <c:pt idx="53">
                  <c:v>McLaren Greater Lansing</c:v>
                </c:pt>
                <c:pt idx="54">
                  <c:v>University of Michigan Health - West</c:v>
                </c:pt>
                <c:pt idx="55">
                  <c:v>MyMichigan Health - Clare</c:v>
                </c:pt>
                <c:pt idx="56">
                  <c:v>University of Michigan Health - Sparrow Lansing</c:v>
                </c:pt>
                <c:pt idx="57">
                  <c:v>Upper Peninsula Health Marquette</c:v>
                </c:pt>
                <c:pt idx="58">
                  <c:v>McLaren Central Michigan</c:v>
                </c:pt>
                <c:pt idx="59">
                  <c:v>Henry Ford - Jackson</c:v>
                </c:pt>
                <c:pt idx="60">
                  <c:v>Munson Healthcare Manistee Hospital</c:v>
                </c:pt>
                <c:pt idx="61">
                  <c:v>Straith Hospital for Special Surgery</c:v>
                </c:pt>
                <c:pt idx="62">
                  <c:v>Precision Surgery Center</c:v>
                </c:pt>
                <c:pt idx="63">
                  <c:v>McLaren Northern Michigan</c:v>
                </c:pt>
                <c:pt idx="64">
                  <c:v>Ascension St. John Hospital (Detroit)</c:v>
                </c:pt>
                <c:pt idx="65">
                  <c:v>Garden City Hospital</c:v>
                </c:pt>
                <c:pt idx="66">
                  <c:v>Trinity Health Grand Haven</c:v>
                </c:pt>
                <c:pt idx="67">
                  <c:v>Lake Huron Medical Center</c:v>
                </c:pt>
                <c:pt idx="68">
                  <c:v>Red Cedar Surgery Center</c:v>
                </c:pt>
                <c:pt idx="69">
                  <c:v>Trinity Health St. Mary Mercy Livonia</c:v>
                </c:pt>
                <c:pt idx="70">
                  <c:v>MyMichigan Health - West Branch</c:v>
                </c:pt>
                <c:pt idx="71">
                  <c:v>Lakes Surgery Center</c:v>
                </c:pt>
                <c:pt idx="72">
                  <c:v>Ascension Macomb-Oakland Hospital (Warren)</c:v>
                </c:pt>
              </c:strCache>
            </c:strRef>
          </c:cat>
          <c:val>
            <c:numRef>
              <c:f>'Hip P4P Fracture fy25'!$F$2:$F$76</c:f>
              <c:numCache>
                <c:formatCode>0.00%</c:formatCode>
                <c:ptCount val="75"/>
                <c:pt idx="0">
                  <c:v>3.875968992248062E-2</c:v>
                </c:pt>
                <c:pt idx="1">
                  <c:v>3.4482758620689655E-2</c:v>
                </c:pt>
                <c:pt idx="2">
                  <c:v>3.20855614973262E-2</c:v>
                </c:pt>
                <c:pt idx="3">
                  <c:v>3.125E-2</c:v>
                </c:pt>
                <c:pt idx="4">
                  <c:v>0.03</c:v>
                </c:pt>
                <c:pt idx="5">
                  <c:v>2.8985507246376812E-2</c:v>
                </c:pt>
                <c:pt idx="6">
                  <c:v>2.2222222222222223E-2</c:v>
                </c:pt>
                <c:pt idx="7">
                  <c:v>2.1739130434782608E-2</c:v>
                </c:pt>
                <c:pt idx="8">
                  <c:v>2.1390374331550804E-2</c:v>
                </c:pt>
                <c:pt idx="9">
                  <c:v>2.1341463414634148E-2</c:v>
                </c:pt>
                <c:pt idx="10">
                  <c:v>1.7241379310344827E-2</c:v>
                </c:pt>
                <c:pt idx="11">
                  <c:v>1.5873015873015872E-2</c:v>
                </c:pt>
                <c:pt idx="12">
                  <c:v>1.5748031496062992E-2</c:v>
                </c:pt>
                <c:pt idx="13">
                  <c:v>1.5576323987538941E-2</c:v>
                </c:pt>
                <c:pt idx="14">
                  <c:v>1.5151515151515152E-2</c:v>
                </c:pt>
                <c:pt idx="15">
                  <c:v>1.5075376884422112E-2</c:v>
                </c:pt>
                <c:pt idx="16">
                  <c:v>1.4028056112224449E-2</c:v>
                </c:pt>
                <c:pt idx="17">
                  <c:v>1.3513513513513513E-2</c:v>
                </c:pt>
                <c:pt idx="18">
                  <c:v>1.3297872340425532E-2</c:v>
                </c:pt>
                <c:pt idx="19">
                  <c:v>1.2195121951219513E-2</c:v>
                </c:pt>
                <c:pt idx="20">
                  <c:v>1.1764705882352941E-2</c:v>
                </c:pt>
                <c:pt idx="21">
                  <c:v>1.1363636363636364E-2</c:v>
                </c:pt>
                <c:pt idx="22">
                  <c:v>1.1278195488721806E-2</c:v>
                </c:pt>
              </c:numCache>
            </c:numRef>
          </c:val>
          <c:extLst>
            <c:ext xmlns:c16="http://schemas.microsoft.com/office/drawing/2014/chart" uri="{C3380CC4-5D6E-409C-BE32-E72D297353CC}">
              <c16:uniqueId val="{00000001-1811-410E-9AE3-11E94DA28400}"/>
            </c:ext>
          </c:extLst>
        </c:ser>
        <c:dLbls>
          <c:showLegendKey val="0"/>
          <c:showVal val="0"/>
          <c:showCatName val="0"/>
          <c:showSerName val="0"/>
          <c:showPercent val="0"/>
          <c:showBubbleSize val="0"/>
        </c:dLbls>
        <c:gapWidth val="182"/>
        <c:axId val="462843456"/>
        <c:axId val="462835136"/>
      </c:barChart>
      <c:catAx>
        <c:axId val="462843456"/>
        <c:scaling>
          <c:orientation val="minMax"/>
        </c:scaling>
        <c:delete val="1"/>
        <c:axPos val="l"/>
        <c:numFmt formatCode="General" sourceLinked="1"/>
        <c:majorTickMark val="none"/>
        <c:minorTickMark val="none"/>
        <c:tickLblPos val="nextTo"/>
        <c:crossAx val="462835136"/>
        <c:crosses val="autoZero"/>
        <c:auto val="1"/>
        <c:lblAlgn val="ctr"/>
        <c:lblOffset val="100"/>
        <c:tickLblSkip val="1"/>
        <c:noMultiLvlLbl val="0"/>
      </c:catAx>
      <c:valAx>
        <c:axId val="462835136"/>
        <c:scaling>
          <c:orientation val="minMax"/>
          <c:max val="0.25"/>
          <c:min val="0"/>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462843456"/>
        <c:crosses val="autoZero"/>
        <c:crossBetween val="between"/>
        <c:majorUnit val="5.000000000000001E-2"/>
      </c:valAx>
      <c:spPr>
        <a:noFill/>
        <a:ln w="25400">
          <a:noFill/>
        </a:ln>
      </c:spPr>
    </c:plotArea>
    <c:plotVisOnly val="1"/>
    <c:dispBlanksAs val="gap"/>
    <c:showDLblsOverMax val="0"/>
  </c:chart>
  <c:txPr>
    <a:bodyPr/>
    <a:lstStyle/>
    <a:p>
      <a:pPr>
        <a:defRPr/>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98783064093995"/>
          <c:y val="1.582400116652085E-2"/>
          <c:w val="0.86822887683315531"/>
          <c:h val="0.9352774861475649"/>
        </c:manualLayout>
      </c:layout>
      <c:barChart>
        <c:barDir val="col"/>
        <c:grouping val="clustered"/>
        <c:varyColors val="0"/>
        <c:ser>
          <c:idx val="0"/>
          <c:order val="0"/>
          <c:spPr>
            <a:solidFill>
              <a:schemeClr val="accent3"/>
            </a:solidFill>
            <a:ln>
              <a:solidFill>
                <a:schemeClr val="tx2">
                  <a:lumMod val="60000"/>
                  <a:lumOff val="40000"/>
                </a:schemeClr>
              </a:solidFill>
            </a:ln>
            <a:effectLst/>
          </c:spPr>
          <c:invertIfNegative val="0"/>
          <c:val>
            <c:numRef>
              <c:f>'Hip Fracture VBR25'!$E$2:$E$277</c:f>
              <c:numCache>
                <c:formatCode>0.00%</c:formatCode>
                <c:ptCount val="276"/>
                <c:pt idx="0">
                  <c:v>0.25</c:v>
                </c:pt>
                <c:pt idx="1">
                  <c:v>8.3333333333333343E-2</c:v>
                </c:pt>
                <c:pt idx="2">
                  <c:v>7.6923076923076927E-2</c:v>
                </c:pt>
                <c:pt idx="3">
                  <c:v>7.6923076923076927E-2</c:v>
                </c:pt>
                <c:pt idx="4">
                  <c:v>6.25E-2</c:v>
                </c:pt>
                <c:pt idx="5">
                  <c:v>5.8823529411764712E-2</c:v>
                </c:pt>
                <c:pt idx="6">
                  <c:v>5.8823529411764712E-2</c:v>
                </c:pt>
                <c:pt idx="7">
                  <c:v>5.0505050505050504E-2</c:v>
                </c:pt>
                <c:pt idx="8">
                  <c:v>4.9180327868852458E-2</c:v>
                </c:pt>
                <c:pt idx="9">
                  <c:v>4.7619047619047616E-2</c:v>
                </c:pt>
                <c:pt idx="10">
                  <c:v>4.5454545454545456E-2</c:v>
                </c:pt>
                <c:pt idx="11">
                  <c:v>4.3478260869565216E-2</c:v>
                </c:pt>
                <c:pt idx="12">
                  <c:v>4.2553191489361701E-2</c:v>
                </c:pt>
                <c:pt idx="13">
                  <c:v>4.1666666666666671E-2</c:v>
                </c:pt>
                <c:pt idx="14">
                  <c:v>0.04</c:v>
                </c:pt>
                <c:pt idx="15">
                  <c:v>0.04</c:v>
                </c:pt>
                <c:pt idx="16">
                  <c:v>3.9473684210526314E-2</c:v>
                </c:pt>
                <c:pt idx="17">
                  <c:v>3.2258064516129031E-2</c:v>
                </c:pt>
                <c:pt idx="18">
                  <c:v>3.125E-2</c:v>
                </c:pt>
                <c:pt idx="19">
                  <c:v>3.0303030303030304E-2</c:v>
                </c:pt>
                <c:pt idx="20">
                  <c:v>2.9850746268656719E-2</c:v>
                </c:pt>
                <c:pt idx="21">
                  <c:v>2.8571428571428571E-2</c:v>
                </c:pt>
                <c:pt idx="22">
                  <c:v>2.7027027027027025E-2</c:v>
                </c:pt>
                <c:pt idx="23">
                  <c:v>2.6315789473684213E-2</c:v>
                </c:pt>
                <c:pt idx="24">
                  <c:v>2.5641025641025644E-2</c:v>
                </c:pt>
                <c:pt idx="25">
                  <c:v>2.5641025641025644E-2</c:v>
                </c:pt>
                <c:pt idx="26">
                  <c:v>2.3529411764705882E-2</c:v>
                </c:pt>
                <c:pt idx="27">
                  <c:v>2.3255813953488372E-2</c:v>
                </c:pt>
                <c:pt idx="28">
                  <c:v>2.3076923076923075E-2</c:v>
                </c:pt>
                <c:pt idx="29">
                  <c:v>2.1428571428571429E-2</c:v>
                </c:pt>
                <c:pt idx="30">
                  <c:v>2.0547945205479454E-2</c:v>
                </c:pt>
                <c:pt idx="31">
                  <c:v>1.9607843137254902E-2</c:v>
                </c:pt>
                <c:pt idx="32">
                  <c:v>1.9417475728155342E-2</c:v>
                </c:pt>
                <c:pt idx="33">
                  <c:v>1.9230769230769232E-2</c:v>
                </c:pt>
                <c:pt idx="34">
                  <c:v>1.9230769230769232E-2</c:v>
                </c:pt>
                <c:pt idx="35">
                  <c:v>1.8867924528301886E-2</c:v>
                </c:pt>
                <c:pt idx="36">
                  <c:v>1.8518518518518517E-2</c:v>
                </c:pt>
                <c:pt idx="37">
                  <c:v>1.8518518518518517E-2</c:v>
                </c:pt>
                <c:pt idx="38">
                  <c:v>1.834862385321101E-2</c:v>
                </c:pt>
                <c:pt idx="39">
                  <c:v>1.8181818181818181E-2</c:v>
                </c:pt>
                <c:pt idx="40">
                  <c:v>1.7964071856287425E-2</c:v>
                </c:pt>
                <c:pt idx="41">
                  <c:v>1.785714285714286E-2</c:v>
                </c:pt>
                <c:pt idx="42">
                  <c:v>1.7699115044247787E-2</c:v>
                </c:pt>
                <c:pt idx="43">
                  <c:v>1.7391304347826087E-2</c:v>
                </c:pt>
                <c:pt idx="44">
                  <c:v>1.7241379310344827E-2</c:v>
                </c:pt>
                <c:pt idx="45">
                  <c:v>1.7241379310344827E-2</c:v>
                </c:pt>
                <c:pt idx="46">
                  <c:v>1.7094017094017092E-2</c:v>
                </c:pt>
                <c:pt idx="47">
                  <c:v>1.6666666666666666E-2</c:v>
                </c:pt>
                <c:pt idx="48">
                  <c:v>1.6393442622950821E-2</c:v>
                </c:pt>
                <c:pt idx="49">
                  <c:v>1.6326530612244899E-2</c:v>
                </c:pt>
                <c:pt idx="50">
                  <c:v>1.5384615384615385E-2</c:v>
                </c:pt>
                <c:pt idx="51">
                  <c:v>1.492537313432836E-2</c:v>
                </c:pt>
                <c:pt idx="52">
                  <c:v>1.492537313432836E-2</c:v>
                </c:pt>
                <c:pt idx="53">
                  <c:v>1.4285714285714285E-2</c:v>
                </c:pt>
                <c:pt idx="54">
                  <c:v>1.3888888888888888E-2</c:v>
                </c:pt>
                <c:pt idx="55">
                  <c:v>1.3888888888888888E-2</c:v>
                </c:pt>
                <c:pt idx="56">
                  <c:v>1.3824884792626729E-2</c:v>
                </c:pt>
                <c:pt idx="57">
                  <c:v>1.3698630136986301E-2</c:v>
                </c:pt>
                <c:pt idx="58">
                  <c:v>1.2987012987012986E-2</c:v>
                </c:pt>
                <c:pt idx="59">
                  <c:v>1.2931034482758621E-2</c:v>
                </c:pt>
                <c:pt idx="60">
                  <c:v>1.2658227848101267E-2</c:v>
                </c:pt>
                <c:pt idx="61">
                  <c:v>1.2269938650306749E-2</c:v>
                </c:pt>
                <c:pt idx="62">
                  <c:v>1.2195121951219513E-2</c:v>
                </c:pt>
                <c:pt idx="63">
                  <c:v>1.1764705882352941E-2</c:v>
                </c:pt>
                <c:pt idx="64">
                  <c:v>1.1363636363636364E-2</c:v>
                </c:pt>
                <c:pt idx="65">
                  <c:v>1.098901098901099E-2</c:v>
                </c:pt>
                <c:pt idx="66">
                  <c:v>1.098901098901099E-2</c:v>
                </c:pt>
                <c:pt idx="67">
                  <c:v>1.075268817204301E-2</c:v>
                </c:pt>
              </c:numCache>
            </c:numRef>
          </c:val>
          <c:extLst>
            <c:ext xmlns:c16="http://schemas.microsoft.com/office/drawing/2014/chart" uri="{C3380CC4-5D6E-409C-BE32-E72D297353CC}">
              <c16:uniqueId val="{00000000-37F7-476C-8A54-1D5D052F22D6}"/>
            </c:ext>
          </c:extLst>
        </c:ser>
        <c:ser>
          <c:idx val="1"/>
          <c:order val="1"/>
          <c:spPr>
            <a:solidFill>
              <a:schemeClr val="accent3"/>
            </a:solidFill>
            <a:ln>
              <a:noFill/>
            </a:ln>
            <a:effectLst/>
          </c:spPr>
          <c:invertIfNegative val="0"/>
          <c:val>
            <c:numRef>
              <c:f>'Hip Fracture VBR25'!$F$2:$F$287</c:f>
              <c:numCache>
                <c:formatCode>General</c:formatCode>
                <c:ptCount val="286"/>
                <c:pt idx="68" formatCode="0.00%">
                  <c:v>1.0526315789473684E-2</c:v>
                </c:pt>
                <c:pt idx="69" formatCode="0.00%">
                  <c:v>1.0416666666666668E-2</c:v>
                </c:pt>
                <c:pt idx="70" formatCode="0.00%">
                  <c:v>1.0309278350515462E-2</c:v>
                </c:pt>
                <c:pt idx="71" formatCode="0.00%">
                  <c:v>1.0204081632653062E-2</c:v>
                </c:pt>
                <c:pt idx="72" formatCode="0.00%">
                  <c:v>9.7087378640776708E-3</c:v>
                </c:pt>
                <c:pt idx="73" formatCode="0.00%">
                  <c:v>9.3457943925233638E-3</c:v>
                </c:pt>
                <c:pt idx="74" formatCode="0.00%">
                  <c:v>9.2592592592592587E-3</c:v>
                </c:pt>
                <c:pt idx="75" formatCode="0.00%">
                  <c:v>9.1324200913242004E-3</c:v>
                </c:pt>
                <c:pt idx="76" formatCode="0.00%">
                  <c:v>8.771929824561403E-3</c:v>
                </c:pt>
                <c:pt idx="77" formatCode="0.00%">
                  <c:v>8.2644628099173556E-3</c:v>
                </c:pt>
                <c:pt idx="78" formatCode="0.00%">
                  <c:v>8.1967213114754103E-3</c:v>
                </c:pt>
                <c:pt idx="79" formatCode="0.00%">
                  <c:v>8.1858180701933903E-3</c:v>
                </c:pt>
                <c:pt idx="80" formatCode="0.00%">
                  <c:v>7.9365079365079361E-3</c:v>
                </c:pt>
                <c:pt idx="81" formatCode="0.00%">
                  <c:v>7.874015748031496E-3</c:v>
                </c:pt>
                <c:pt idx="82" formatCode="0.00%">
                  <c:v>7.6923076923076927E-3</c:v>
                </c:pt>
                <c:pt idx="83" formatCode="0.00%">
                  <c:v>7.1942446043165463E-3</c:v>
                </c:pt>
                <c:pt idx="84" formatCode="0.00%">
                  <c:v>6.8965517241379318E-3</c:v>
                </c:pt>
                <c:pt idx="85" formatCode="0.00%">
                  <c:v>6.6225165562913916E-3</c:v>
                </c:pt>
                <c:pt idx="86" formatCode="0.00%">
                  <c:v>6.5789473684210531E-3</c:v>
                </c:pt>
                <c:pt idx="87" formatCode="0.00%">
                  <c:v>6.4516129032258064E-3</c:v>
                </c:pt>
                <c:pt idx="88" formatCode="0.00%">
                  <c:v>5.7803468208092491E-3</c:v>
                </c:pt>
                <c:pt idx="89" formatCode="0.00%">
                  <c:v>5.4644808743169408E-3</c:v>
                </c:pt>
                <c:pt idx="90" formatCode="0.00%">
                  <c:v>5.235602094240838E-3</c:v>
                </c:pt>
                <c:pt idx="91" formatCode="0.00%">
                  <c:v>4.5871559633027525E-3</c:v>
                </c:pt>
                <c:pt idx="92" formatCode="0.00%">
                  <c:v>4.4843049327354259E-3</c:v>
                </c:pt>
                <c:pt idx="93" formatCode="0.00%">
                  <c:v>4.4444444444444444E-3</c:v>
                </c:pt>
                <c:pt idx="94" formatCode="0.00%">
                  <c:v>4.0322580645161289E-3</c:v>
                </c:pt>
                <c:pt idx="95" formatCode="0.00%">
                  <c:v>3.7735849056603778E-3</c:v>
                </c:pt>
                <c:pt idx="96" formatCode="0.00%">
                  <c:v>3.5335689045936395E-3</c:v>
                </c:pt>
                <c:pt idx="97" formatCode="0.00%">
                  <c:v>3.2786885245901635E-3</c:v>
                </c:pt>
                <c:pt idx="98" formatCode="0.00%">
                  <c:v>2.5641025641025637E-3</c:v>
                </c:pt>
                <c:pt idx="99" formatCode="0.00%">
                  <c:v>0</c:v>
                </c:pt>
                <c:pt idx="100" formatCode="0.00%">
                  <c:v>0</c:v>
                </c:pt>
                <c:pt idx="101" formatCode="0.00%">
                  <c:v>0</c:v>
                </c:pt>
                <c:pt idx="102" formatCode="0.00%">
                  <c:v>0</c:v>
                </c:pt>
                <c:pt idx="103" formatCode="0.00%">
                  <c:v>0</c:v>
                </c:pt>
                <c:pt idx="104" formatCode="0.00%">
                  <c:v>0</c:v>
                </c:pt>
                <c:pt idx="105" formatCode="0.00%">
                  <c:v>0</c:v>
                </c:pt>
                <c:pt idx="106" formatCode="0.00%">
                  <c:v>0</c:v>
                </c:pt>
                <c:pt idx="107" formatCode="0.00%">
                  <c:v>0</c:v>
                </c:pt>
                <c:pt idx="108" formatCode="0.00%">
                  <c:v>0</c:v>
                </c:pt>
                <c:pt idx="109" formatCode="0.00%">
                  <c:v>0</c:v>
                </c:pt>
                <c:pt idx="110" formatCode="0.00%">
                  <c:v>0</c:v>
                </c:pt>
                <c:pt idx="111" formatCode="0.00%">
                  <c:v>0</c:v>
                </c:pt>
                <c:pt idx="112" formatCode="0.00%">
                  <c:v>0</c:v>
                </c:pt>
                <c:pt idx="113" formatCode="0.00%">
                  <c:v>0</c:v>
                </c:pt>
                <c:pt idx="114" formatCode="0.00%">
                  <c:v>0</c:v>
                </c:pt>
                <c:pt idx="115" formatCode="0.00%">
                  <c:v>0</c:v>
                </c:pt>
                <c:pt idx="116" formatCode="0.00%">
                  <c:v>0</c:v>
                </c:pt>
                <c:pt idx="117" formatCode="0.00%">
                  <c:v>0</c:v>
                </c:pt>
                <c:pt idx="118" formatCode="0.00%">
                  <c:v>0</c:v>
                </c:pt>
                <c:pt idx="119" formatCode="0.00%">
                  <c:v>0</c:v>
                </c:pt>
                <c:pt idx="120" formatCode="0.00%">
                  <c:v>0</c:v>
                </c:pt>
                <c:pt idx="121" formatCode="0.00%">
                  <c:v>0</c:v>
                </c:pt>
                <c:pt idx="122" formatCode="0.00%">
                  <c:v>0</c:v>
                </c:pt>
                <c:pt idx="123" formatCode="0.00%">
                  <c:v>0</c:v>
                </c:pt>
                <c:pt idx="124" formatCode="0.00%">
                  <c:v>0</c:v>
                </c:pt>
                <c:pt idx="125" formatCode="0.00%">
                  <c:v>0</c:v>
                </c:pt>
                <c:pt idx="126" formatCode="0.00%">
                  <c:v>0</c:v>
                </c:pt>
                <c:pt idx="127" formatCode="0.00%">
                  <c:v>0</c:v>
                </c:pt>
                <c:pt idx="128" formatCode="0.00%">
                  <c:v>0</c:v>
                </c:pt>
                <c:pt idx="129" formatCode="0.00%">
                  <c:v>0</c:v>
                </c:pt>
                <c:pt idx="130" formatCode="0.00%">
                  <c:v>0</c:v>
                </c:pt>
                <c:pt idx="131" formatCode="0.00%">
                  <c:v>0</c:v>
                </c:pt>
                <c:pt idx="132" formatCode="0.00%">
                  <c:v>0</c:v>
                </c:pt>
                <c:pt idx="133" formatCode="0.00%">
                  <c:v>0</c:v>
                </c:pt>
                <c:pt idx="134" formatCode="0.00%">
                  <c:v>0</c:v>
                </c:pt>
                <c:pt idx="135" formatCode="0.00%">
                  <c:v>0</c:v>
                </c:pt>
                <c:pt idx="136" formatCode="0.00%">
                  <c:v>0</c:v>
                </c:pt>
                <c:pt idx="137" formatCode="0.00%">
                  <c:v>0</c:v>
                </c:pt>
                <c:pt idx="138" formatCode="0.00%">
                  <c:v>0</c:v>
                </c:pt>
                <c:pt idx="139" formatCode="0.00%">
                  <c:v>0</c:v>
                </c:pt>
                <c:pt idx="140" formatCode="0.00%">
                  <c:v>0</c:v>
                </c:pt>
                <c:pt idx="141" formatCode="0.00%">
                  <c:v>0</c:v>
                </c:pt>
                <c:pt idx="142" formatCode="0.00%">
                  <c:v>0</c:v>
                </c:pt>
                <c:pt idx="143" formatCode="0.00%">
                  <c:v>0</c:v>
                </c:pt>
                <c:pt idx="144" formatCode="0.00%">
                  <c:v>0</c:v>
                </c:pt>
                <c:pt idx="145" formatCode="0.00%">
                  <c:v>0</c:v>
                </c:pt>
                <c:pt idx="146" formatCode="0.00%">
                  <c:v>0</c:v>
                </c:pt>
                <c:pt idx="147" formatCode="0.00%">
                  <c:v>0</c:v>
                </c:pt>
                <c:pt idx="148" formatCode="0.00%">
                  <c:v>0</c:v>
                </c:pt>
                <c:pt idx="149" formatCode="0.00%">
                  <c:v>0</c:v>
                </c:pt>
                <c:pt idx="150" formatCode="0.00%">
                  <c:v>0</c:v>
                </c:pt>
                <c:pt idx="151" formatCode="0.00%">
                  <c:v>0</c:v>
                </c:pt>
                <c:pt idx="152" formatCode="0.00%">
                  <c:v>0</c:v>
                </c:pt>
                <c:pt idx="153" formatCode="0.00%">
                  <c:v>0</c:v>
                </c:pt>
                <c:pt idx="154" formatCode="0.00%">
                  <c:v>0</c:v>
                </c:pt>
                <c:pt idx="155" formatCode="0.00%">
                  <c:v>0</c:v>
                </c:pt>
                <c:pt idx="156" formatCode="0.00%">
                  <c:v>0</c:v>
                </c:pt>
                <c:pt idx="157" formatCode="0.00%">
                  <c:v>0</c:v>
                </c:pt>
                <c:pt idx="158" formatCode="0.00%">
                  <c:v>0</c:v>
                </c:pt>
                <c:pt idx="159" formatCode="0.00%">
                  <c:v>0</c:v>
                </c:pt>
                <c:pt idx="160" formatCode="0.00%">
                  <c:v>0</c:v>
                </c:pt>
                <c:pt idx="161" formatCode="0.00%">
                  <c:v>0</c:v>
                </c:pt>
                <c:pt idx="162" formatCode="0.00%">
                  <c:v>0</c:v>
                </c:pt>
                <c:pt idx="163" formatCode="0.00%">
                  <c:v>0</c:v>
                </c:pt>
                <c:pt idx="164" formatCode="0.00%">
                  <c:v>0</c:v>
                </c:pt>
                <c:pt idx="165" formatCode="0.00%">
                  <c:v>0</c:v>
                </c:pt>
                <c:pt idx="166" formatCode="0.00%">
                  <c:v>0</c:v>
                </c:pt>
                <c:pt idx="167" formatCode="0.00%">
                  <c:v>0</c:v>
                </c:pt>
                <c:pt idx="168" formatCode="0.00%">
                  <c:v>0</c:v>
                </c:pt>
                <c:pt idx="169" formatCode="0.00%">
                  <c:v>0</c:v>
                </c:pt>
                <c:pt idx="170" formatCode="0.00%">
                  <c:v>0</c:v>
                </c:pt>
                <c:pt idx="171" formatCode="0.00%">
                  <c:v>0</c:v>
                </c:pt>
                <c:pt idx="172" formatCode="0.00%">
                  <c:v>0</c:v>
                </c:pt>
                <c:pt idx="173" formatCode="0.00%">
                  <c:v>0</c:v>
                </c:pt>
                <c:pt idx="174" formatCode="0.00%">
                  <c:v>0</c:v>
                </c:pt>
                <c:pt idx="175" formatCode="0.00%">
                  <c:v>0</c:v>
                </c:pt>
                <c:pt idx="176" formatCode="0.00%">
                  <c:v>0</c:v>
                </c:pt>
                <c:pt idx="177" formatCode="0.00%">
                  <c:v>0</c:v>
                </c:pt>
                <c:pt idx="178" formatCode="0.00%">
                  <c:v>0</c:v>
                </c:pt>
                <c:pt idx="179" formatCode="0.00%">
                  <c:v>0</c:v>
                </c:pt>
                <c:pt idx="180" formatCode="0.00%">
                  <c:v>0</c:v>
                </c:pt>
                <c:pt idx="181" formatCode="0.00%">
                  <c:v>0</c:v>
                </c:pt>
                <c:pt idx="182" formatCode="0.00%">
                  <c:v>0</c:v>
                </c:pt>
                <c:pt idx="183" formatCode="0.00%">
                  <c:v>0</c:v>
                </c:pt>
                <c:pt idx="184" formatCode="0.00%">
                  <c:v>0</c:v>
                </c:pt>
                <c:pt idx="185" formatCode="0.00%">
                  <c:v>0</c:v>
                </c:pt>
                <c:pt idx="186" formatCode="0.00%">
                  <c:v>0</c:v>
                </c:pt>
                <c:pt idx="187" formatCode="0.00%">
                  <c:v>0</c:v>
                </c:pt>
                <c:pt idx="188" formatCode="0.00%">
                  <c:v>0</c:v>
                </c:pt>
                <c:pt idx="189" formatCode="0.00%">
                  <c:v>0</c:v>
                </c:pt>
                <c:pt idx="190" formatCode="0.00%">
                  <c:v>0</c:v>
                </c:pt>
                <c:pt idx="191" formatCode="0.00%">
                  <c:v>0</c:v>
                </c:pt>
                <c:pt idx="192" formatCode="0.00%">
                  <c:v>0</c:v>
                </c:pt>
                <c:pt idx="193" formatCode="0.00%">
                  <c:v>0</c:v>
                </c:pt>
                <c:pt idx="194" formatCode="0.00%">
                  <c:v>0</c:v>
                </c:pt>
                <c:pt idx="195" formatCode="0.00%">
                  <c:v>0</c:v>
                </c:pt>
                <c:pt idx="196" formatCode="0.00%">
                  <c:v>0</c:v>
                </c:pt>
                <c:pt idx="197" formatCode="0.00%">
                  <c:v>0</c:v>
                </c:pt>
                <c:pt idx="198" formatCode="0.00%">
                  <c:v>0</c:v>
                </c:pt>
                <c:pt idx="199" formatCode="0.00%">
                  <c:v>0</c:v>
                </c:pt>
                <c:pt idx="200" formatCode="0.00%">
                  <c:v>0</c:v>
                </c:pt>
                <c:pt idx="201" formatCode="0.00%">
                  <c:v>0</c:v>
                </c:pt>
                <c:pt idx="202" formatCode="0.00%">
                  <c:v>0</c:v>
                </c:pt>
                <c:pt idx="203" formatCode="0.00%">
                  <c:v>0</c:v>
                </c:pt>
                <c:pt idx="204" formatCode="0.00%">
                  <c:v>0</c:v>
                </c:pt>
                <c:pt idx="205" formatCode="0.00%">
                  <c:v>0</c:v>
                </c:pt>
                <c:pt idx="206" formatCode="0.00%">
                  <c:v>0</c:v>
                </c:pt>
                <c:pt idx="207" formatCode="0.00%">
                  <c:v>0</c:v>
                </c:pt>
                <c:pt idx="208" formatCode="0.00%">
                  <c:v>0</c:v>
                </c:pt>
                <c:pt idx="209" formatCode="0.00%">
                  <c:v>0</c:v>
                </c:pt>
                <c:pt idx="210" formatCode="0.00%">
                  <c:v>0</c:v>
                </c:pt>
                <c:pt idx="211" formatCode="0.00%">
                  <c:v>0</c:v>
                </c:pt>
                <c:pt idx="212" formatCode="0.00%">
                  <c:v>0</c:v>
                </c:pt>
                <c:pt idx="213" formatCode="0.00%">
                  <c:v>0</c:v>
                </c:pt>
                <c:pt idx="214" formatCode="0.00%">
                  <c:v>0</c:v>
                </c:pt>
                <c:pt idx="215" formatCode="0.00%">
                  <c:v>0</c:v>
                </c:pt>
                <c:pt idx="216" formatCode="0.00%">
                  <c:v>0</c:v>
                </c:pt>
                <c:pt idx="217" formatCode="0.00%">
                  <c:v>0</c:v>
                </c:pt>
                <c:pt idx="218" formatCode="0.00%">
                  <c:v>0</c:v>
                </c:pt>
                <c:pt idx="219" formatCode="0.00%">
                  <c:v>0</c:v>
                </c:pt>
                <c:pt idx="220" formatCode="0.00%">
                  <c:v>0</c:v>
                </c:pt>
                <c:pt idx="221" formatCode="0.00%">
                  <c:v>0</c:v>
                </c:pt>
                <c:pt idx="222" formatCode="0.00%">
                  <c:v>0</c:v>
                </c:pt>
                <c:pt idx="223" formatCode="0.00%">
                  <c:v>0</c:v>
                </c:pt>
                <c:pt idx="224" formatCode="0.00%">
                  <c:v>0</c:v>
                </c:pt>
                <c:pt idx="225" formatCode="0.00%">
                  <c:v>0</c:v>
                </c:pt>
                <c:pt idx="226" formatCode="0.00%">
                  <c:v>0</c:v>
                </c:pt>
                <c:pt idx="227" formatCode="0.00%">
                  <c:v>0</c:v>
                </c:pt>
                <c:pt idx="228" formatCode="0.00%">
                  <c:v>0</c:v>
                </c:pt>
                <c:pt idx="229" formatCode="0.00%">
                  <c:v>0</c:v>
                </c:pt>
                <c:pt idx="230" formatCode="0.00%">
                  <c:v>0</c:v>
                </c:pt>
                <c:pt idx="231" formatCode="0.00%">
                  <c:v>0</c:v>
                </c:pt>
                <c:pt idx="232" formatCode="0.00%">
                  <c:v>0</c:v>
                </c:pt>
                <c:pt idx="233" formatCode="0.00%">
                  <c:v>0</c:v>
                </c:pt>
                <c:pt idx="234" formatCode="0.00%">
                  <c:v>0</c:v>
                </c:pt>
                <c:pt idx="235" formatCode="0.00%">
                  <c:v>0</c:v>
                </c:pt>
                <c:pt idx="236" formatCode="0.00%">
                  <c:v>0</c:v>
                </c:pt>
                <c:pt idx="237" formatCode="0.00%">
                  <c:v>0</c:v>
                </c:pt>
                <c:pt idx="238" formatCode="0.00%">
                  <c:v>0</c:v>
                </c:pt>
                <c:pt idx="239" formatCode="0.00%">
                  <c:v>0</c:v>
                </c:pt>
                <c:pt idx="240" formatCode="0.00%">
                  <c:v>0</c:v>
                </c:pt>
                <c:pt idx="241" formatCode="0.00%">
                  <c:v>0</c:v>
                </c:pt>
                <c:pt idx="242" formatCode="0.00%">
                  <c:v>0</c:v>
                </c:pt>
                <c:pt idx="243" formatCode="0.00%">
                  <c:v>0</c:v>
                </c:pt>
                <c:pt idx="244" formatCode="0.00%">
                  <c:v>0</c:v>
                </c:pt>
                <c:pt idx="245" formatCode="0.00%">
                  <c:v>0</c:v>
                </c:pt>
                <c:pt idx="246" formatCode="0.00%">
                  <c:v>0</c:v>
                </c:pt>
                <c:pt idx="247" formatCode="0.00%">
                  <c:v>0</c:v>
                </c:pt>
                <c:pt idx="248" formatCode="0.00%">
                  <c:v>0</c:v>
                </c:pt>
                <c:pt idx="249" formatCode="0.00%">
                  <c:v>0</c:v>
                </c:pt>
                <c:pt idx="250" formatCode="0.00%">
                  <c:v>0</c:v>
                </c:pt>
                <c:pt idx="251" formatCode="0.00%">
                  <c:v>0</c:v>
                </c:pt>
                <c:pt idx="252" formatCode="0.00%">
                  <c:v>0</c:v>
                </c:pt>
                <c:pt idx="253" formatCode="0.00%">
                  <c:v>0</c:v>
                </c:pt>
                <c:pt idx="254" formatCode="0.00%">
                  <c:v>0</c:v>
                </c:pt>
                <c:pt idx="255" formatCode="0.00%">
                  <c:v>0</c:v>
                </c:pt>
                <c:pt idx="256" formatCode="0.00%">
                  <c:v>0</c:v>
                </c:pt>
                <c:pt idx="257" formatCode="0.00%">
                  <c:v>0</c:v>
                </c:pt>
                <c:pt idx="258" formatCode="0.00%">
                  <c:v>0</c:v>
                </c:pt>
                <c:pt idx="259" formatCode="0.00%">
                  <c:v>0</c:v>
                </c:pt>
                <c:pt idx="260" formatCode="0.00%">
                  <c:v>0</c:v>
                </c:pt>
                <c:pt idx="261" formatCode="0.00%">
                  <c:v>0</c:v>
                </c:pt>
                <c:pt idx="262" formatCode="0.00%">
                  <c:v>0</c:v>
                </c:pt>
                <c:pt idx="263" formatCode="0.00%">
                  <c:v>0</c:v>
                </c:pt>
                <c:pt idx="264" formatCode="0.00%">
                  <c:v>0</c:v>
                </c:pt>
                <c:pt idx="265" formatCode="0.00%">
                  <c:v>0</c:v>
                </c:pt>
                <c:pt idx="266" formatCode="0.00%">
                  <c:v>0</c:v>
                </c:pt>
                <c:pt idx="267" formatCode="0.00%">
                  <c:v>0</c:v>
                </c:pt>
                <c:pt idx="268" formatCode="0.00%">
                  <c:v>0</c:v>
                </c:pt>
                <c:pt idx="269" formatCode="0.00%">
                  <c:v>0</c:v>
                </c:pt>
                <c:pt idx="270" formatCode="0.00%">
                  <c:v>0</c:v>
                </c:pt>
                <c:pt idx="271" formatCode="0.00%">
                  <c:v>0</c:v>
                </c:pt>
                <c:pt idx="272" formatCode="0.00%">
                  <c:v>0</c:v>
                </c:pt>
                <c:pt idx="273" formatCode="0.00%">
                  <c:v>0</c:v>
                </c:pt>
                <c:pt idx="274" formatCode="0.00%">
                  <c:v>0</c:v>
                </c:pt>
                <c:pt idx="275" formatCode="0.00%">
                  <c:v>0</c:v>
                </c:pt>
                <c:pt idx="276" formatCode="0.00%">
                  <c:v>0</c:v>
                </c:pt>
                <c:pt idx="277" formatCode="0.00%">
                  <c:v>0</c:v>
                </c:pt>
                <c:pt idx="278" formatCode="0.00%">
                  <c:v>0</c:v>
                </c:pt>
                <c:pt idx="279" formatCode="0.00%">
                  <c:v>0</c:v>
                </c:pt>
                <c:pt idx="280" formatCode="0.00%">
                  <c:v>0</c:v>
                </c:pt>
                <c:pt idx="281" formatCode="0.00%">
                  <c:v>0</c:v>
                </c:pt>
                <c:pt idx="282" formatCode="0.00%">
                  <c:v>0</c:v>
                </c:pt>
                <c:pt idx="283" formatCode="0.00%">
                  <c:v>0</c:v>
                </c:pt>
                <c:pt idx="284" formatCode="0.00%">
                  <c:v>0</c:v>
                </c:pt>
                <c:pt idx="285" formatCode="0.00%">
                  <c:v>0</c:v>
                </c:pt>
              </c:numCache>
            </c:numRef>
          </c:val>
          <c:extLst>
            <c:ext xmlns:c16="http://schemas.microsoft.com/office/drawing/2014/chart" uri="{C3380CC4-5D6E-409C-BE32-E72D297353CC}">
              <c16:uniqueId val="{00000001-37F7-476C-8A54-1D5D052F22D6}"/>
            </c:ext>
          </c:extLst>
        </c:ser>
        <c:dLbls>
          <c:showLegendKey val="0"/>
          <c:showVal val="0"/>
          <c:showCatName val="0"/>
          <c:showSerName val="0"/>
          <c:showPercent val="0"/>
          <c:showBubbleSize val="0"/>
        </c:dLbls>
        <c:gapWidth val="219"/>
        <c:overlap val="-27"/>
        <c:axId val="572264608"/>
        <c:axId val="572240064"/>
      </c:barChart>
      <c:catAx>
        <c:axId val="572264608"/>
        <c:scaling>
          <c:orientation val="minMax"/>
        </c:scaling>
        <c:delete val="0"/>
        <c:axPos val="b"/>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2240064"/>
        <c:crosses val="autoZero"/>
        <c:auto val="1"/>
        <c:lblAlgn val="ctr"/>
        <c:lblOffset val="100"/>
        <c:noMultiLvlLbl val="0"/>
      </c:catAx>
      <c:valAx>
        <c:axId val="572240064"/>
        <c:scaling>
          <c:orientation val="minMax"/>
          <c:max val="0.300000000000000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2264608"/>
        <c:crosses val="autoZero"/>
        <c:crossBetween val="between"/>
        <c:majorUnit val="5.000000000000001E-2"/>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0.77966</cdr:x>
      <cdr:y>0.4519</cdr:y>
    </cdr:from>
    <cdr:to>
      <cdr:x>0.94174</cdr:x>
      <cdr:y>0.53244</cdr:y>
    </cdr:to>
    <cdr:sp macro="" textlink="">
      <cdr:nvSpPr>
        <cdr:cNvPr id="15" name="TextBox 14"/>
        <cdr:cNvSpPr txBox="1"/>
      </cdr:nvSpPr>
      <cdr:spPr>
        <a:xfrm xmlns:a="http://schemas.openxmlformats.org/drawingml/2006/main">
          <a:off x="7010400" y="1924051"/>
          <a:ext cx="1457325" cy="342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0.7214</cdr:x>
      <cdr:y>0.54139</cdr:y>
    </cdr:from>
    <cdr:to>
      <cdr:x>0.91843</cdr:x>
      <cdr:y>0.60403</cdr:y>
    </cdr:to>
    <cdr:sp macro="" textlink="">
      <cdr:nvSpPr>
        <cdr:cNvPr id="16" name="TextBox 15"/>
        <cdr:cNvSpPr txBox="1"/>
      </cdr:nvSpPr>
      <cdr:spPr>
        <a:xfrm xmlns:a="http://schemas.openxmlformats.org/drawingml/2006/main">
          <a:off x="6486525" y="2305051"/>
          <a:ext cx="1771650"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0.7553</cdr:x>
      <cdr:y>0.57494</cdr:y>
    </cdr:from>
    <cdr:to>
      <cdr:x>0.90254</cdr:x>
      <cdr:y>0.6264</cdr:y>
    </cdr:to>
    <cdr:sp macro="" textlink="">
      <cdr:nvSpPr>
        <cdr:cNvPr id="17" name="TextBox 16"/>
        <cdr:cNvSpPr txBox="1"/>
      </cdr:nvSpPr>
      <cdr:spPr>
        <a:xfrm xmlns:a="http://schemas.openxmlformats.org/drawingml/2006/main">
          <a:off x="6791325" y="2447926"/>
          <a:ext cx="132397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0.77966</cdr:x>
      <cdr:y>0.4519</cdr:y>
    </cdr:from>
    <cdr:to>
      <cdr:x>0.94174</cdr:x>
      <cdr:y>0.53244</cdr:y>
    </cdr:to>
    <cdr:sp macro="" textlink="">
      <cdr:nvSpPr>
        <cdr:cNvPr id="15" name="TextBox 14"/>
        <cdr:cNvSpPr txBox="1"/>
      </cdr:nvSpPr>
      <cdr:spPr>
        <a:xfrm xmlns:a="http://schemas.openxmlformats.org/drawingml/2006/main">
          <a:off x="7010400" y="1924051"/>
          <a:ext cx="1457325" cy="342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0.7214</cdr:x>
      <cdr:y>0.54139</cdr:y>
    </cdr:from>
    <cdr:to>
      <cdr:x>0.91843</cdr:x>
      <cdr:y>0.60403</cdr:y>
    </cdr:to>
    <cdr:sp macro="" textlink="">
      <cdr:nvSpPr>
        <cdr:cNvPr id="16" name="TextBox 15"/>
        <cdr:cNvSpPr txBox="1"/>
      </cdr:nvSpPr>
      <cdr:spPr>
        <a:xfrm xmlns:a="http://schemas.openxmlformats.org/drawingml/2006/main">
          <a:off x="6486525" y="2305051"/>
          <a:ext cx="1771650"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0.7553</cdr:x>
      <cdr:y>0.57494</cdr:y>
    </cdr:from>
    <cdr:to>
      <cdr:x>0.90254</cdr:x>
      <cdr:y>0.6264</cdr:y>
    </cdr:to>
    <cdr:sp macro="" textlink="">
      <cdr:nvSpPr>
        <cdr:cNvPr id="17" name="TextBox 16"/>
        <cdr:cNvSpPr txBox="1"/>
      </cdr:nvSpPr>
      <cdr:spPr>
        <a:xfrm xmlns:a="http://schemas.openxmlformats.org/drawingml/2006/main">
          <a:off x="6791325" y="2447926"/>
          <a:ext cx="132397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3.xml><?xml version="1.0" encoding="utf-8"?>
<c:userShapes xmlns:c="http://schemas.openxmlformats.org/drawingml/2006/chart">
  <cdr:relSizeAnchor xmlns:cdr="http://schemas.openxmlformats.org/drawingml/2006/chartDrawing">
    <cdr:from>
      <cdr:x>0.77966</cdr:x>
      <cdr:y>0.4519</cdr:y>
    </cdr:from>
    <cdr:to>
      <cdr:x>0.94174</cdr:x>
      <cdr:y>0.53244</cdr:y>
    </cdr:to>
    <cdr:sp macro="" textlink="">
      <cdr:nvSpPr>
        <cdr:cNvPr id="15" name="TextBox 14"/>
        <cdr:cNvSpPr txBox="1"/>
      </cdr:nvSpPr>
      <cdr:spPr>
        <a:xfrm xmlns:a="http://schemas.openxmlformats.org/drawingml/2006/main">
          <a:off x="7010400" y="1924051"/>
          <a:ext cx="1457325" cy="342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0.7214</cdr:x>
      <cdr:y>0.54139</cdr:y>
    </cdr:from>
    <cdr:to>
      <cdr:x>0.91843</cdr:x>
      <cdr:y>0.60403</cdr:y>
    </cdr:to>
    <cdr:sp macro="" textlink="">
      <cdr:nvSpPr>
        <cdr:cNvPr id="16" name="TextBox 15"/>
        <cdr:cNvSpPr txBox="1"/>
      </cdr:nvSpPr>
      <cdr:spPr>
        <a:xfrm xmlns:a="http://schemas.openxmlformats.org/drawingml/2006/main">
          <a:off x="6486525" y="2305051"/>
          <a:ext cx="1771650"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0.7553</cdr:x>
      <cdr:y>0.57494</cdr:y>
    </cdr:from>
    <cdr:to>
      <cdr:x>0.90254</cdr:x>
      <cdr:y>0.6264</cdr:y>
    </cdr:to>
    <cdr:sp macro="" textlink="">
      <cdr:nvSpPr>
        <cdr:cNvPr id="17" name="TextBox 16"/>
        <cdr:cNvSpPr txBox="1"/>
      </cdr:nvSpPr>
      <cdr:spPr>
        <a:xfrm xmlns:a="http://schemas.openxmlformats.org/drawingml/2006/main">
          <a:off x="6791325" y="2447926"/>
          <a:ext cx="132397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4.xml><?xml version="1.0" encoding="utf-8"?>
<c:userShapes xmlns:c="http://schemas.openxmlformats.org/drawingml/2006/chart">
  <cdr:relSizeAnchor xmlns:cdr="http://schemas.openxmlformats.org/drawingml/2006/chartDrawing">
    <cdr:from>
      <cdr:x>0.77966</cdr:x>
      <cdr:y>0.4519</cdr:y>
    </cdr:from>
    <cdr:to>
      <cdr:x>0.94174</cdr:x>
      <cdr:y>0.53244</cdr:y>
    </cdr:to>
    <cdr:sp macro="" textlink="">
      <cdr:nvSpPr>
        <cdr:cNvPr id="15" name="TextBox 14"/>
        <cdr:cNvSpPr txBox="1"/>
      </cdr:nvSpPr>
      <cdr:spPr>
        <a:xfrm xmlns:a="http://schemas.openxmlformats.org/drawingml/2006/main">
          <a:off x="7010400" y="1924051"/>
          <a:ext cx="1457325" cy="342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0.7214</cdr:x>
      <cdr:y>0.54139</cdr:y>
    </cdr:from>
    <cdr:to>
      <cdr:x>0.91843</cdr:x>
      <cdr:y>0.60403</cdr:y>
    </cdr:to>
    <cdr:sp macro="" textlink="">
      <cdr:nvSpPr>
        <cdr:cNvPr id="16" name="TextBox 15"/>
        <cdr:cNvSpPr txBox="1"/>
      </cdr:nvSpPr>
      <cdr:spPr>
        <a:xfrm xmlns:a="http://schemas.openxmlformats.org/drawingml/2006/main">
          <a:off x="6486525" y="2305051"/>
          <a:ext cx="1771650"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0.7553</cdr:x>
      <cdr:y>0.57494</cdr:y>
    </cdr:from>
    <cdr:to>
      <cdr:x>0.90254</cdr:x>
      <cdr:y>0.6264</cdr:y>
    </cdr:to>
    <cdr:sp macro="" textlink="">
      <cdr:nvSpPr>
        <cdr:cNvPr id="17" name="TextBox 16"/>
        <cdr:cNvSpPr txBox="1"/>
      </cdr:nvSpPr>
      <cdr:spPr>
        <a:xfrm xmlns:a="http://schemas.openxmlformats.org/drawingml/2006/main">
          <a:off x="6791325" y="2447926"/>
          <a:ext cx="132397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5.xml><?xml version="1.0" encoding="utf-8"?>
<c:userShapes xmlns:c="http://schemas.openxmlformats.org/drawingml/2006/chart">
  <cdr:relSizeAnchor xmlns:cdr="http://schemas.openxmlformats.org/drawingml/2006/chartDrawing">
    <cdr:from>
      <cdr:x>0.77966</cdr:x>
      <cdr:y>0.4519</cdr:y>
    </cdr:from>
    <cdr:to>
      <cdr:x>0.94174</cdr:x>
      <cdr:y>0.53244</cdr:y>
    </cdr:to>
    <cdr:sp macro="" textlink="">
      <cdr:nvSpPr>
        <cdr:cNvPr id="15" name="TextBox 14"/>
        <cdr:cNvSpPr txBox="1"/>
      </cdr:nvSpPr>
      <cdr:spPr>
        <a:xfrm xmlns:a="http://schemas.openxmlformats.org/drawingml/2006/main">
          <a:off x="7010400" y="1924051"/>
          <a:ext cx="1457325" cy="342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0.7214</cdr:x>
      <cdr:y>0.54139</cdr:y>
    </cdr:from>
    <cdr:to>
      <cdr:x>0.91843</cdr:x>
      <cdr:y>0.60403</cdr:y>
    </cdr:to>
    <cdr:sp macro="" textlink="">
      <cdr:nvSpPr>
        <cdr:cNvPr id="16" name="TextBox 15"/>
        <cdr:cNvSpPr txBox="1"/>
      </cdr:nvSpPr>
      <cdr:spPr>
        <a:xfrm xmlns:a="http://schemas.openxmlformats.org/drawingml/2006/main">
          <a:off x="6486525" y="2305051"/>
          <a:ext cx="1771650"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0.7553</cdr:x>
      <cdr:y>0.57494</cdr:y>
    </cdr:from>
    <cdr:to>
      <cdr:x>0.90254</cdr:x>
      <cdr:y>0.6264</cdr:y>
    </cdr:to>
    <cdr:sp macro="" textlink="">
      <cdr:nvSpPr>
        <cdr:cNvPr id="17" name="TextBox 16"/>
        <cdr:cNvSpPr txBox="1"/>
      </cdr:nvSpPr>
      <cdr:spPr>
        <a:xfrm xmlns:a="http://schemas.openxmlformats.org/drawingml/2006/main">
          <a:off x="6791325" y="2447926"/>
          <a:ext cx="132397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6.xml><?xml version="1.0" encoding="utf-8"?>
<c:userShapes xmlns:c="http://schemas.openxmlformats.org/drawingml/2006/chart">
  <cdr:relSizeAnchor xmlns:cdr="http://schemas.openxmlformats.org/drawingml/2006/chartDrawing">
    <cdr:from>
      <cdr:x>0.77966</cdr:x>
      <cdr:y>0.4519</cdr:y>
    </cdr:from>
    <cdr:to>
      <cdr:x>0.94174</cdr:x>
      <cdr:y>0.53244</cdr:y>
    </cdr:to>
    <cdr:sp macro="" textlink="">
      <cdr:nvSpPr>
        <cdr:cNvPr id="15" name="TextBox 14"/>
        <cdr:cNvSpPr txBox="1"/>
      </cdr:nvSpPr>
      <cdr:spPr>
        <a:xfrm xmlns:a="http://schemas.openxmlformats.org/drawingml/2006/main">
          <a:off x="7010400" y="1924051"/>
          <a:ext cx="1457325" cy="342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0.7214</cdr:x>
      <cdr:y>0.54139</cdr:y>
    </cdr:from>
    <cdr:to>
      <cdr:x>0.91843</cdr:x>
      <cdr:y>0.60403</cdr:y>
    </cdr:to>
    <cdr:sp macro="" textlink="">
      <cdr:nvSpPr>
        <cdr:cNvPr id="16" name="TextBox 15"/>
        <cdr:cNvSpPr txBox="1"/>
      </cdr:nvSpPr>
      <cdr:spPr>
        <a:xfrm xmlns:a="http://schemas.openxmlformats.org/drawingml/2006/main">
          <a:off x="6486525" y="2305051"/>
          <a:ext cx="1771650"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0.7553</cdr:x>
      <cdr:y>0.57494</cdr:y>
    </cdr:from>
    <cdr:to>
      <cdr:x>0.90254</cdr:x>
      <cdr:y>0.6264</cdr:y>
    </cdr:to>
    <cdr:sp macro="" textlink="">
      <cdr:nvSpPr>
        <cdr:cNvPr id="17" name="TextBox 16"/>
        <cdr:cNvSpPr txBox="1"/>
      </cdr:nvSpPr>
      <cdr:spPr>
        <a:xfrm xmlns:a="http://schemas.openxmlformats.org/drawingml/2006/main">
          <a:off x="6791325" y="2447926"/>
          <a:ext cx="132397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7.xml><?xml version="1.0" encoding="utf-8"?>
<c:userShapes xmlns:c="http://schemas.openxmlformats.org/drawingml/2006/chart">
  <cdr:relSizeAnchor xmlns:cdr="http://schemas.openxmlformats.org/drawingml/2006/chartDrawing">
    <cdr:from>
      <cdr:x>0.77966</cdr:x>
      <cdr:y>0.4519</cdr:y>
    </cdr:from>
    <cdr:to>
      <cdr:x>0.94174</cdr:x>
      <cdr:y>0.53244</cdr:y>
    </cdr:to>
    <cdr:sp macro="" textlink="">
      <cdr:nvSpPr>
        <cdr:cNvPr id="15" name="TextBox 14"/>
        <cdr:cNvSpPr txBox="1"/>
      </cdr:nvSpPr>
      <cdr:spPr>
        <a:xfrm xmlns:a="http://schemas.openxmlformats.org/drawingml/2006/main">
          <a:off x="7010400" y="1924051"/>
          <a:ext cx="1457325" cy="342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0.7214</cdr:x>
      <cdr:y>0.54139</cdr:y>
    </cdr:from>
    <cdr:to>
      <cdr:x>0.91843</cdr:x>
      <cdr:y>0.60403</cdr:y>
    </cdr:to>
    <cdr:sp macro="" textlink="">
      <cdr:nvSpPr>
        <cdr:cNvPr id="16" name="TextBox 15"/>
        <cdr:cNvSpPr txBox="1"/>
      </cdr:nvSpPr>
      <cdr:spPr>
        <a:xfrm xmlns:a="http://schemas.openxmlformats.org/drawingml/2006/main">
          <a:off x="6486525" y="2305051"/>
          <a:ext cx="1771650"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0.7553</cdr:x>
      <cdr:y>0.57494</cdr:y>
    </cdr:from>
    <cdr:to>
      <cdr:x>0.90254</cdr:x>
      <cdr:y>0.6264</cdr:y>
    </cdr:to>
    <cdr:sp macro="" textlink="">
      <cdr:nvSpPr>
        <cdr:cNvPr id="17" name="TextBox 16"/>
        <cdr:cNvSpPr txBox="1"/>
      </cdr:nvSpPr>
      <cdr:spPr>
        <a:xfrm xmlns:a="http://schemas.openxmlformats.org/drawingml/2006/main">
          <a:off x="6791325" y="2447926"/>
          <a:ext cx="132397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8.xml><?xml version="1.0" encoding="utf-8"?>
<c:userShapes xmlns:c="http://schemas.openxmlformats.org/drawingml/2006/chart">
  <cdr:relSizeAnchor xmlns:cdr="http://schemas.openxmlformats.org/drawingml/2006/chartDrawing">
    <cdr:from>
      <cdr:x>0.77966</cdr:x>
      <cdr:y>0.4519</cdr:y>
    </cdr:from>
    <cdr:to>
      <cdr:x>0.94174</cdr:x>
      <cdr:y>0.53244</cdr:y>
    </cdr:to>
    <cdr:sp macro="" textlink="">
      <cdr:nvSpPr>
        <cdr:cNvPr id="15" name="TextBox 14"/>
        <cdr:cNvSpPr txBox="1"/>
      </cdr:nvSpPr>
      <cdr:spPr>
        <a:xfrm xmlns:a="http://schemas.openxmlformats.org/drawingml/2006/main">
          <a:off x="7010400" y="1924051"/>
          <a:ext cx="1457325" cy="342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0.7214</cdr:x>
      <cdr:y>0.54139</cdr:y>
    </cdr:from>
    <cdr:to>
      <cdr:x>0.91843</cdr:x>
      <cdr:y>0.60403</cdr:y>
    </cdr:to>
    <cdr:sp macro="" textlink="">
      <cdr:nvSpPr>
        <cdr:cNvPr id="16" name="TextBox 15"/>
        <cdr:cNvSpPr txBox="1"/>
      </cdr:nvSpPr>
      <cdr:spPr>
        <a:xfrm xmlns:a="http://schemas.openxmlformats.org/drawingml/2006/main">
          <a:off x="6486525" y="2305051"/>
          <a:ext cx="1771650"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0.7553</cdr:x>
      <cdr:y>0.57494</cdr:y>
    </cdr:from>
    <cdr:to>
      <cdr:x>0.90254</cdr:x>
      <cdr:y>0.6264</cdr:y>
    </cdr:to>
    <cdr:sp macro="" textlink="">
      <cdr:nvSpPr>
        <cdr:cNvPr id="17" name="TextBox 16"/>
        <cdr:cNvSpPr txBox="1"/>
      </cdr:nvSpPr>
      <cdr:spPr>
        <a:xfrm xmlns:a="http://schemas.openxmlformats.org/drawingml/2006/main">
          <a:off x="6791325" y="2447926"/>
          <a:ext cx="132397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8EBCA-1FB5-4590-A48B-371B5C9A2B17}"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51574-071D-407D-A65E-3CD695A8CE64}" type="slidenum">
              <a:rPr lang="en-US" smtClean="0"/>
              <a:t>‹#›</a:t>
            </a:fld>
            <a:endParaRPr lang="en-US"/>
          </a:p>
        </p:txBody>
      </p:sp>
    </p:spTree>
    <p:extLst>
      <p:ext uri="{BB962C8B-B14F-4D97-AF65-F5344CB8AC3E}">
        <p14:creationId xmlns:p14="http://schemas.microsoft.com/office/powerpoint/2010/main" val="930821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1</a:t>
            </a:fld>
            <a:endParaRPr lang="en-US"/>
          </a:p>
        </p:txBody>
      </p:sp>
    </p:spTree>
    <p:extLst>
      <p:ext uri="{BB962C8B-B14F-4D97-AF65-F5344CB8AC3E}">
        <p14:creationId xmlns:p14="http://schemas.microsoft.com/office/powerpoint/2010/main" val="70946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10</a:t>
            </a:fld>
            <a:endParaRPr lang="en-US"/>
          </a:p>
        </p:txBody>
      </p:sp>
    </p:spTree>
    <p:extLst>
      <p:ext uri="{BB962C8B-B14F-4D97-AF65-F5344CB8AC3E}">
        <p14:creationId xmlns:p14="http://schemas.microsoft.com/office/powerpoint/2010/main" val="429104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11</a:t>
            </a:fld>
            <a:endParaRPr lang="en-US"/>
          </a:p>
        </p:txBody>
      </p:sp>
    </p:spTree>
    <p:extLst>
      <p:ext uri="{BB962C8B-B14F-4D97-AF65-F5344CB8AC3E}">
        <p14:creationId xmlns:p14="http://schemas.microsoft.com/office/powerpoint/2010/main" val="2028828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12</a:t>
            </a:fld>
            <a:endParaRPr lang="en-US"/>
          </a:p>
        </p:txBody>
      </p:sp>
    </p:spTree>
    <p:extLst>
      <p:ext uri="{BB962C8B-B14F-4D97-AF65-F5344CB8AC3E}">
        <p14:creationId xmlns:p14="http://schemas.microsoft.com/office/powerpoint/2010/main" val="3531884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13</a:t>
            </a:fld>
            <a:endParaRPr lang="en-US"/>
          </a:p>
        </p:txBody>
      </p:sp>
    </p:spTree>
    <p:extLst>
      <p:ext uri="{BB962C8B-B14F-4D97-AF65-F5344CB8AC3E}">
        <p14:creationId xmlns:p14="http://schemas.microsoft.com/office/powerpoint/2010/main" val="1609606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BC65C-2867-C449-BA6B-EF24FB3F3A1B}" type="slidenum">
              <a:rPr lang="en-US" smtClean="0"/>
              <a:t>14</a:t>
            </a:fld>
            <a:endParaRPr lang="en-US"/>
          </a:p>
        </p:txBody>
      </p:sp>
    </p:spTree>
    <p:extLst>
      <p:ext uri="{BB962C8B-B14F-4D97-AF65-F5344CB8AC3E}">
        <p14:creationId xmlns:p14="http://schemas.microsoft.com/office/powerpoint/2010/main" val="2670170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20</a:t>
            </a:fld>
            <a:endParaRPr lang="en-US"/>
          </a:p>
        </p:txBody>
      </p:sp>
    </p:spTree>
    <p:extLst>
      <p:ext uri="{BB962C8B-B14F-4D97-AF65-F5344CB8AC3E}">
        <p14:creationId xmlns:p14="http://schemas.microsoft.com/office/powerpoint/2010/main" val="2739027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71759-33D1-4589-85CE-F3CABD1ED055}" type="slidenum">
              <a:rPr lang="en-US" smtClean="0"/>
              <a:t>23</a:t>
            </a:fld>
            <a:endParaRPr lang="en-US"/>
          </a:p>
        </p:txBody>
      </p:sp>
    </p:spTree>
    <p:extLst>
      <p:ext uri="{BB962C8B-B14F-4D97-AF65-F5344CB8AC3E}">
        <p14:creationId xmlns:p14="http://schemas.microsoft.com/office/powerpoint/2010/main" val="1415273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71759-33D1-4589-85CE-F3CABD1ED055}" type="slidenum">
              <a:rPr lang="en-US" smtClean="0"/>
              <a:t>24</a:t>
            </a:fld>
            <a:endParaRPr lang="en-US"/>
          </a:p>
        </p:txBody>
      </p:sp>
    </p:spTree>
    <p:extLst>
      <p:ext uri="{BB962C8B-B14F-4D97-AF65-F5344CB8AC3E}">
        <p14:creationId xmlns:p14="http://schemas.microsoft.com/office/powerpoint/2010/main" val="2457271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71759-33D1-4589-85CE-F3CABD1ED055}" type="slidenum">
              <a:rPr lang="en-US" smtClean="0"/>
              <a:t>25</a:t>
            </a:fld>
            <a:endParaRPr lang="en-US"/>
          </a:p>
        </p:txBody>
      </p:sp>
    </p:spTree>
    <p:extLst>
      <p:ext uri="{BB962C8B-B14F-4D97-AF65-F5344CB8AC3E}">
        <p14:creationId xmlns:p14="http://schemas.microsoft.com/office/powerpoint/2010/main" val="4056431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71759-33D1-4589-85CE-F3CABD1ED055}" type="slidenum">
              <a:rPr lang="en-US" smtClean="0"/>
              <a:t>26</a:t>
            </a:fld>
            <a:endParaRPr lang="en-US"/>
          </a:p>
        </p:txBody>
      </p:sp>
    </p:spTree>
    <p:extLst>
      <p:ext uri="{BB962C8B-B14F-4D97-AF65-F5344CB8AC3E}">
        <p14:creationId xmlns:p14="http://schemas.microsoft.com/office/powerpoint/2010/main" val="889598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2</a:t>
            </a:fld>
            <a:endParaRPr lang="en-US"/>
          </a:p>
        </p:txBody>
      </p:sp>
    </p:spTree>
    <p:extLst>
      <p:ext uri="{BB962C8B-B14F-4D97-AF65-F5344CB8AC3E}">
        <p14:creationId xmlns:p14="http://schemas.microsoft.com/office/powerpoint/2010/main" val="3772239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71759-33D1-4589-85CE-F3CABD1ED055}" type="slidenum">
              <a:rPr lang="en-US" smtClean="0"/>
              <a:t>27</a:t>
            </a:fld>
            <a:endParaRPr lang="en-US"/>
          </a:p>
        </p:txBody>
      </p:sp>
    </p:spTree>
    <p:extLst>
      <p:ext uri="{BB962C8B-B14F-4D97-AF65-F5344CB8AC3E}">
        <p14:creationId xmlns:p14="http://schemas.microsoft.com/office/powerpoint/2010/main" val="2754619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71759-33D1-4589-85CE-F3CABD1ED055}" type="slidenum">
              <a:rPr lang="en-US" smtClean="0"/>
              <a:t>28</a:t>
            </a:fld>
            <a:endParaRPr lang="en-US"/>
          </a:p>
        </p:txBody>
      </p:sp>
    </p:spTree>
    <p:extLst>
      <p:ext uri="{BB962C8B-B14F-4D97-AF65-F5344CB8AC3E}">
        <p14:creationId xmlns:p14="http://schemas.microsoft.com/office/powerpoint/2010/main" val="3774140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71759-33D1-4589-85CE-F3CABD1ED055}" type="slidenum">
              <a:rPr lang="en-US" smtClean="0"/>
              <a:t>29</a:t>
            </a:fld>
            <a:endParaRPr lang="en-US"/>
          </a:p>
        </p:txBody>
      </p:sp>
    </p:spTree>
    <p:extLst>
      <p:ext uri="{BB962C8B-B14F-4D97-AF65-F5344CB8AC3E}">
        <p14:creationId xmlns:p14="http://schemas.microsoft.com/office/powerpoint/2010/main" val="1244790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71759-33D1-4589-85CE-F3CABD1ED055}" type="slidenum">
              <a:rPr lang="en-US" smtClean="0"/>
              <a:t>30</a:t>
            </a:fld>
            <a:endParaRPr lang="en-US"/>
          </a:p>
        </p:txBody>
      </p:sp>
    </p:spTree>
    <p:extLst>
      <p:ext uri="{BB962C8B-B14F-4D97-AF65-F5344CB8AC3E}">
        <p14:creationId xmlns:p14="http://schemas.microsoft.com/office/powerpoint/2010/main" val="1635977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33</a:t>
            </a:fld>
            <a:endParaRPr lang="en-US"/>
          </a:p>
        </p:txBody>
      </p:sp>
    </p:spTree>
    <p:extLst>
      <p:ext uri="{BB962C8B-B14F-4D97-AF65-F5344CB8AC3E}">
        <p14:creationId xmlns:p14="http://schemas.microsoft.com/office/powerpoint/2010/main" val="745279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9579C-4AAF-4233-8D6F-89196EFD73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35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51574-071D-407D-A65E-3CD695A8CE64}" type="slidenum">
              <a:rPr lang="en-US" smtClean="0"/>
              <a:t>35</a:t>
            </a:fld>
            <a:endParaRPr lang="en-US"/>
          </a:p>
        </p:txBody>
      </p:sp>
    </p:spTree>
    <p:extLst>
      <p:ext uri="{BB962C8B-B14F-4D97-AF65-F5344CB8AC3E}">
        <p14:creationId xmlns:p14="http://schemas.microsoft.com/office/powerpoint/2010/main" val="3415058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4C218-BB6A-4470-A0EF-33688D1187B3}" type="slidenum">
              <a:rPr lang="en-US" smtClean="0"/>
              <a:t>36</a:t>
            </a:fld>
            <a:endParaRPr lang="en-US"/>
          </a:p>
        </p:txBody>
      </p:sp>
    </p:spTree>
    <p:extLst>
      <p:ext uri="{BB962C8B-B14F-4D97-AF65-F5344CB8AC3E}">
        <p14:creationId xmlns:p14="http://schemas.microsoft.com/office/powerpoint/2010/main" val="2041279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64C218-BB6A-4470-A0EF-33688D1187B3}" type="slidenum">
              <a:rPr lang="en-US" smtClean="0"/>
              <a:t>37</a:t>
            </a:fld>
            <a:endParaRPr lang="en-US"/>
          </a:p>
        </p:txBody>
      </p:sp>
    </p:spTree>
    <p:extLst>
      <p:ext uri="{BB962C8B-B14F-4D97-AF65-F5344CB8AC3E}">
        <p14:creationId xmlns:p14="http://schemas.microsoft.com/office/powerpoint/2010/main" val="1331012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39</a:t>
            </a:fld>
            <a:endParaRPr lang="en-US"/>
          </a:p>
        </p:txBody>
      </p:sp>
    </p:spTree>
    <p:extLst>
      <p:ext uri="{BB962C8B-B14F-4D97-AF65-F5344CB8AC3E}">
        <p14:creationId xmlns:p14="http://schemas.microsoft.com/office/powerpoint/2010/main" val="964324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3</a:t>
            </a:fld>
            <a:endParaRPr lang="en-US"/>
          </a:p>
        </p:txBody>
      </p:sp>
    </p:spTree>
    <p:extLst>
      <p:ext uri="{BB962C8B-B14F-4D97-AF65-F5344CB8AC3E}">
        <p14:creationId xmlns:p14="http://schemas.microsoft.com/office/powerpoint/2010/main" val="3163298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51574-071D-407D-A65E-3CD695A8CE64}" type="slidenum">
              <a:rPr lang="en-US" smtClean="0"/>
              <a:t>46</a:t>
            </a:fld>
            <a:endParaRPr lang="en-US"/>
          </a:p>
        </p:txBody>
      </p:sp>
    </p:spTree>
    <p:extLst>
      <p:ext uri="{BB962C8B-B14F-4D97-AF65-F5344CB8AC3E}">
        <p14:creationId xmlns:p14="http://schemas.microsoft.com/office/powerpoint/2010/main" val="3566112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agenda</a:t>
            </a:r>
          </a:p>
        </p:txBody>
      </p:sp>
      <p:sp>
        <p:nvSpPr>
          <p:cNvPr id="4" name="Slide Number Placeholder 3"/>
          <p:cNvSpPr>
            <a:spLocks noGrp="1"/>
          </p:cNvSpPr>
          <p:nvPr>
            <p:ph type="sldNum" sz="quarter" idx="5"/>
          </p:nvPr>
        </p:nvSpPr>
        <p:spPr/>
        <p:txBody>
          <a:bodyPr/>
          <a:lstStyle/>
          <a:p>
            <a:fld id="{551C8F15-E1A0-43B8-A3FC-E598168E26F7}" type="slidenum">
              <a:rPr lang="en-US" smtClean="0"/>
              <a:t>47</a:t>
            </a:fld>
            <a:endParaRPr lang="en-US"/>
          </a:p>
        </p:txBody>
      </p:sp>
    </p:spTree>
    <p:extLst>
      <p:ext uri="{BB962C8B-B14F-4D97-AF65-F5344CB8AC3E}">
        <p14:creationId xmlns:p14="http://schemas.microsoft.com/office/powerpoint/2010/main" val="2549868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latin typeface="Calibri"/>
              <a:cs typeface="Calibri"/>
            </a:endParaRPr>
          </a:p>
        </p:txBody>
      </p:sp>
      <p:sp>
        <p:nvSpPr>
          <p:cNvPr id="4" name="Slide Number Placeholder 3"/>
          <p:cNvSpPr>
            <a:spLocks noGrp="1"/>
          </p:cNvSpPr>
          <p:nvPr>
            <p:ph type="sldNum" sz="quarter" idx="5"/>
          </p:nvPr>
        </p:nvSpPr>
        <p:spPr/>
        <p:txBody>
          <a:bodyPr/>
          <a:lstStyle/>
          <a:p>
            <a:fld id="{551C8F15-E1A0-43B8-A3FC-E598168E26F7}" type="slidenum">
              <a:rPr lang="en-US" smtClean="0"/>
              <a:t>48</a:t>
            </a:fld>
            <a:endParaRPr lang="en-US"/>
          </a:p>
        </p:txBody>
      </p:sp>
    </p:spTree>
    <p:extLst>
      <p:ext uri="{BB962C8B-B14F-4D97-AF65-F5344CB8AC3E}">
        <p14:creationId xmlns:p14="http://schemas.microsoft.com/office/powerpoint/2010/main" val="1790406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dirty="0"/>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8" name="Google Shape;28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0" name="Google Shape;31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6" name="Google Shape;31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0" name="Google Shape;36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53</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8" name="Google Shape;36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54</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rgbClr val="00274C"/>
              </a:solidFill>
            </a:endParaRPr>
          </a:p>
        </p:txBody>
      </p:sp>
      <p:sp>
        <p:nvSpPr>
          <p:cNvPr id="377" name="Google Shape;37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55</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4</a:t>
            </a:fld>
            <a:endParaRPr lang="en-US"/>
          </a:p>
        </p:txBody>
      </p:sp>
    </p:spTree>
    <p:extLst>
      <p:ext uri="{BB962C8B-B14F-4D97-AF65-F5344CB8AC3E}">
        <p14:creationId xmlns:p14="http://schemas.microsoft.com/office/powerpoint/2010/main" val="3459005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rgbClr val="00274C"/>
              </a:solidFill>
            </a:endParaRPr>
          </a:p>
        </p:txBody>
      </p:sp>
      <p:sp>
        <p:nvSpPr>
          <p:cNvPr id="386" name="Google Shape;38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56</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5" name="Google Shape;39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410" name="Google Shape;41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300"/>
                <a:buFont typeface="Calibri"/>
                <a:buNone/>
                <a:tabLst/>
                <a:defRPr/>
              </a:pPr>
              <a:t>58</a:t>
            </a:fld>
            <a:endParaRPr kumimoji="0" sz="13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59</a:t>
            </a:fld>
            <a:endParaRPr lang="en-US"/>
          </a:p>
        </p:txBody>
      </p:sp>
    </p:spTree>
    <p:extLst>
      <p:ext uri="{BB962C8B-B14F-4D97-AF65-F5344CB8AC3E}">
        <p14:creationId xmlns:p14="http://schemas.microsoft.com/office/powerpoint/2010/main" val="330619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agenda</a:t>
            </a:r>
          </a:p>
        </p:txBody>
      </p:sp>
      <p:sp>
        <p:nvSpPr>
          <p:cNvPr id="4" name="Slide Number Placeholder 3"/>
          <p:cNvSpPr>
            <a:spLocks noGrp="1"/>
          </p:cNvSpPr>
          <p:nvPr>
            <p:ph type="sldNum" sz="quarter" idx="5"/>
          </p:nvPr>
        </p:nvSpPr>
        <p:spPr/>
        <p:txBody>
          <a:bodyPr/>
          <a:lstStyle/>
          <a:p>
            <a:fld id="{551C8F15-E1A0-43B8-A3FC-E598168E26F7}" type="slidenum">
              <a:rPr lang="en-US" smtClean="0"/>
              <a:t>71</a:t>
            </a:fld>
            <a:endParaRPr lang="en-US"/>
          </a:p>
        </p:txBody>
      </p:sp>
    </p:spTree>
    <p:extLst>
      <p:ext uri="{BB962C8B-B14F-4D97-AF65-F5344CB8AC3E}">
        <p14:creationId xmlns:p14="http://schemas.microsoft.com/office/powerpoint/2010/main" val="3378977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agenda</a:t>
            </a:r>
          </a:p>
        </p:txBody>
      </p:sp>
      <p:sp>
        <p:nvSpPr>
          <p:cNvPr id="4" name="Slide Number Placeholder 3"/>
          <p:cNvSpPr>
            <a:spLocks noGrp="1"/>
          </p:cNvSpPr>
          <p:nvPr>
            <p:ph type="sldNum" sz="quarter" idx="5"/>
          </p:nvPr>
        </p:nvSpPr>
        <p:spPr/>
        <p:txBody>
          <a:bodyPr/>
          <a:lstStyle/>
          <a:p>
            <a:fld id="{551C8F15-E1A0-43B8-A3FC-E598168E26F7}" type="slidenum">
              <a:rPr lang="en-US" smtClean="0"/>
              <a:t>73</a:t>
            </a:fld>
            <a:endParaRPr lang="en-US"/>
          </a:p>
        </p:txBody>
      </p:sp>
    </p:spTree>
    <p:extLst>
      <p:ext uri="{BB962C8B-B14F-4D97-AF65-F5344CB8AC3E}">
        <p14:creationId xmlns:p14="http://schemas.microsoft.com/office/powerpoint/2010/main" val="2500619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5</a:t>
            </a:fld>
            <a:endParaRPr lang="en-US"/>
          </a:p>
        </p:txBody>
      </p:sp>
    </p:spTree>
    <p:extLst>
      <p:ext uri="{BB962C8B-B14F-4D97-AF65-F5344CB8AC3E}">
        <p14:creationId xmlns:p14="http://schemas.microsoft.com/office/powerpoint/2010/main" val="3721291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6</a:t>
            </a:fld>
            <a:endParaRPr lang="en-US"/>
          </a:p>
        </p:txBody>
      </p:sp>
    </p:spTree>
    <p:extLst>
      <p:ext uri="{BB962C8B-B14F-4D97-AF65-F5344CB8AC3E}">
        <p14:creationId xmlns:p14="http://schemas.microsoft.com/office/powerpoint/2010/main" val="408429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7</a:t>
            </a:fld>
            <a:endParaRPr lang="en-US"/>
          </a:p>
        </p:txBody>
      </p:sp>
    </p:spTree>
    <p:extLst>
      <p:ext uri="{BB962C8B-B14F-4D97-AF65-F5344CB8AC3E}">
        <p14:creationId xmlns:p14="http://schemas.microsoft.com/office/powerpoint/2010/main" val="1452676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8</a:t>
            </a:fld>
            <a:endParaRPr lang="en-US"/>
          </a:p>
        </p:txBody>
      </p:sp>
    </p:spTree>
    <p:extLst>
      <p:ext uri="{BB962C8B-B14F-4D97-AF65-F5344CB8AC3E}">
        <p14:creationId xmlns:p14="http://schemas.microsoft.com/office/powerpoint/2010/main" val="2677324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C8F15-E1A0-43B8-A3FC-E598168E26F7}" type="slidenum">
              <a:rPr lang="en-US" smtClean="0"/>
              <a:t>9</a:t>
            </a:fld>
            <a:endParaRPr lang="en-US"/>
          </a:p>
        </p:txBody>
      </p:sp>
    </p:spTree>
    <p:extLst>
      <p:ext uri="{BB962C8B-B14F-4D97-AF65-F5344CB8AC3E}">
        <p14:creationId xmlns:p14="http://schemas.microsoft.com/office/powerpoint/2010/main" val="3594555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D9E305-5B55-C943-A875-A0D6DC181891}"/>
              </a:ext>
            </a:extLst>
          </p:cNvPr>
          <p:cNvSpPr/>
          <p:nvPr/>
        </p:nvSpPr>
        <p:spPr>
          <a:xfrm>
            <a:off x="0" y="6653814"/>
            <a:ext cx="12192000" cy="2041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BF6C2B-67AC-64F6-4B3B-BD1EB4FD6FED}"/>
              </a:ext>
            </a:extLst>
          </p:cNvPr>
          <p:cNvSpPr/>
          <p:nvPr/>
        </p:nvSpPr>
        <p:spPr>
          <a:xfrm>
            <a:off x="0" y="0"/>
            <a:ext cx="656948" cy="1122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FB0344-D9AE-A717-DFF8-5D44194155D0}"/>
              </a:ext>
            </a:extLst>
          </p:cNvPr>
          <p:cNvSpPr>
            <a:spLocks noGrp="1"/>
          </p:cNvSpPr>
          <p:nvPr>
            <p:ph type="ctrTitle"/>
          </p:nvPr>
        </p:nvSpPr>
        <p:spPr>
          <a:xfrm>
            <a:off x="221942" y="204186"/>
            <a:ext cx="9339308" cy="3305777"/>
          </a:xfrm>
        </p:spPr>
        <p:txBody>
          <a:bodyPr anchor="t">
            <a:normAutofit/>
          </a:bodyPr>
          <a:lstStyle>
            <a:lvl1pPr algn="l">
              <a:defRPr sz="8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C0E7851-0C6B-C7CC-4179-0B99A02EA9DD}"/>
              </a:ext>
            </a:extLst>
          </p:cNvPr>
          <p:cNvSpPr>
            <a:spLocks noGrp="1"/>
          </p:cNvSpPr>
          <p:nvPr>
            <p:ph type="subTitle" idx="1"/>
          </p:nvPr>
        </p:nvSpPr>
        <p:spPr>
          <a:xfrm>
            <a:off x="221942" y="3602038"/>
            <a:ext cx="9339308" cy="1147515"/>
          </a:xfrm>
        </p:spPr>
        <p:txBody>
          <a:bodyPr anchor="ctr">
            <a:normAutofit/>
          </a:bodyPr>
          <a:lstStyle>
            <a:lvl1pPr marL="0" indent="0" algn="l">
              <a:buNone/>
              <a:defRPr sz="4400">
                <a:solidFill>
                  <a:srgbClr val="6A973F"/>
                </a:solidFill>
                <a:latin typeface="Franklin Gothic Demi" panose="020B07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75104E-0B2D-C068-7934-8DFF03C72F5E}"/>
              </a:ext>
            </a:extLst>
          </p:cNvPr>
          <p:cNvSpPr>
            <a:spLocks noGrp="1"/>
          </p:cNvSpPr>
          <p:nvPr>
            <p:ph type="dt" sz="half" idx="10"/>
          </p:nvPr>
        </p:nvSpPr>
        <p:spPr/>
        <p:txBody>
          <a:bodyPr/>
          <a:lstStyle/>
          <a:p>
            <a:fld id="{210D3D34-55F8-49C6-B514-79AF0501236F}" type="datetimeFigureOut">
              <a:rPr lang="en-US" smtClean="0"/>
              <a:t>9/30/2024</a:t>
            </a:fld>
            <a:endParaRPr lang="en-US"/>
          </a:p>
        </p:txBody>
      </p:sp>
      <p:sp>
        <p:nvSpPr>
          <p:cNvPr id="5" name="Footer Placeholder 4">
            <a:extLst>
              <a:ext uri="{FF2B5EF4-FFF2-40B4-BE49-F238E27FC236}">
                <a16:creationId xmlns:a16="http://schemas.microsoft.com/office/drawing/2014/main" id="{13A18B27-E8FC-7E0F-3F81-023E6BAD0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F784B-994A-0CB6-EA8E-A09403C163AD}"/>
              </a:ext>
            </a:extLst>
          </p:cNvPr>
          <p:cNvSpPr>
            <a:spLocks noGrp="1"/>
          </p:cNvSpPr>
          <p:nvPr>
            <p:ph type="sldNum" sz="quarter" idx="12"/>
          </p:nvPr>
        </p:nvSpPr>
        <p:spPr/>
        <p:txBody>
          <a:bodyPr/>
          <a:lstStyle/>
          <a:p>
            <a:fld id="{FE5379D7-36D2-4549-A88F-BC2EC45F5754}" type="slidenum">
              <a:rPr lang="en-US" smtClean="0"/>
              <a:t>‹#›</a:t>
            </a:fld>
            <a:endParaRPr lang="en-US"/>
          </a:p>
        </p:txBody>
      </p:sp>
      <p:pic>
        <p:nvPicPr>
          <p:cNvPr id="8" name="Graphic 7">
            <a:extLst>
              <a:ext uri="{FF2B5EF4-FFF2-40B4-BE49-F238E27FC236}">
                <a16:creationId xmlns:a16="http://schemas.microsoft.com/office/drawing/2014/main" id="{D84236B6-CA9E-B6AF-DBAC-ADFE0EB493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35617" y="-6439"/>
            <a:ext cx="2556384" cy="6873596"/>
          </a:xfrm>
          <a:prstGeom prst="rect">
            <a:avLst/>
          </a:prstGeom>
        </p:spPr>
      </p:pic>
      <p:sp>
        <p:nvSpPr>
          <p:cNvPr id="11" name="Content Placeholder 10">
            <a:extLst>
              <a:ext uri="{FF2B5EF4-FFF2-40B4-BE49-F238E27FC236}">
                <a16:creationId xmlns:a16="http://schemas.microsoft.com/office/drawing/2014/main" id="{7D46E65D-CB73-2AE0-236D-3EF95181C098}"/>
              </a:ext>
            </a:extLst>
          </p:cNvPr>
          <p:cNvSpPr>
            <a:spLocks noGrp="1"/>
          </p:cNvSpPr>
          <p:nvPr>
            <p:ph sz="quarter" idx="13"/>
          </p:nvPr>
        </p:nvSpPr>
        <p:spPr>
          <a:xfrm>
            <a:off x="222250" y="4856163"/>
            <a:ext cx="9339263" cy="781050"/>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12" name="Group 11">
            <a:extLst>
              <a:ext uri="{FF2B5EF4-FFF2-40B4-BE49-F238E27FC236}">
                <a16:creationId xmlns:a16="http://schemas.microsoft.com/office/drawing/2014/main" id="{CFA2F9FD-3619-7228-6A0A-4DA1AFBBAE13}"/>
              </a:ext>
            </a:extLst>
          </p:cNvPr>
          <p:cNvGrpSpPr/>
          <p:nvPr/>
        </p:nvGrpSpPr>
        <p:grpSpPr>
          <a:xfrm>
            <a:off x="221942" y="5811522"/>
            <a:ext cx="3143047" cy="842292"/>
            <a:chOff x="733170" y="4500265"/>
            <a:chExt cx="7187336" cy="1926102"/>
          </a:xfrm>
        </p:grpSpPr>
        <p:pic>
          <p:nvPicPr>
            <p:cNvPr id="13" name="Picture 12" descr="A red ribbon with purple text&#10;&#10;Description automatically generated">
              <a:extLst>
                <a:ext uri="{FF2B5EF4-FFF2-40B4-BE49-F238E27FC236}">
                  <a16:creationId xmlns:a16="http://schemas.microsoft.com/office/drawing/2014/main" id="{3371976D-8487-3782-229E-97FC2635771A}"/>
                </a:ext>
              </a:extLst>
            </p:cNvPr>
            <p:cNvPicPr>
              <a:picLocks noChangeAspect="1"/>
            </p:cNvPicPr>
            <p:nvPr/>
          </p:nvPicPr>
          <p:blipFill rotWithShape="1">
            <a:blip r:embed="rId4">
              <a:extLst>
                <a:ext uri="{28A0092B-C50C-407E-A947-70E740481C1C}">
                  <a14:useLocalDpi xmlns:a14="http://schemas.microsoft.com/office/drawing/2010/main" val="0"/>
                </a:ext>
              </a:extLst>
            </a:blip>
            <a:srcRect r="61475"/>
            <a:stretch/>
          </p:blipFill>
          <p:spPr>
            <a:xfrm>
              <a:off x="733170" y="4572995"/>
              <a:ext cx="2093744" cy="1853372"/>
            </a:xfrm>
            <a:prstGeom prst="rect">
              <a:avLst/>
            </a:prstGeom>
          </p:spPr>
        </p:pic>
        <p:pic>
          <p:nvPicPr>
            <p:cNvPr id="14" name="Picture 13" descr="A red ribbon with purple text&#10;&#10;Description automatically generated">
              <a:extLst>
                <a:ext uri="{FF2B5EF4-FFF2-40B4-BE49-F238E27FC236}">
                  <a16:creationId xmlns:a16="http://schemas.microsoft.com/office/drawing/2014/main" id="{5A948CFE-BB18-AEA2-D95F-32ED300FB1B6}"/>
                </a:ext>
              </a:extLst>
            </p:cNvPr>
            <p:cNvPicPr>
              <a:picLocks noChangeAspect="1"/>
            </p:cNvPicPr>
            <p:nvPr/>
          </p:nvPicPr>
          <p:blipFill rotWithShape="1">
            <a:blip r:embed="rId4">
              <a:extLst>
                <a:ext uri="{28A0092B-C50C-407E-A947-70E740481C1C}">
                  <a14:useLocalDpi xmlns:a14="http://schemas.microsoft.com/office/drawing/2010/main" val="0"/>
                </a:ext>
              </a:extLst>
            </a:blip>
            <a:srcRect l="38399" t="31555"/>
            <a:stretch/>
          </p:blipFill>
          <p:spPr>
            <a:xfrm>
              <a:off x="2884197" y="4500265"/>
              <a:ext cx="5036309" cy="1908321"/>
            </a:xfrm>
            <a:prstGeom prst="rect">
              <a:avLst/>
            </a:prstGeom>
          </p:spPr>
        </p:pic>
      </p:grpSp>
      <p:sp>
        <p:nvSpPr>
          <p:cNvPr id="15" name="TextBox 14">
            <a:extLst>
              <a:ext uri="{FF2B5EF4-FFF2-40B4-BE49-F238E27FC236}">
                <a16:creationId xmlns:a16="http://schemas.microsoft.com/office/drawing/2014/main" id="{3F555CDE-776E-32BD-2761-351CB7474ECE}"/>
              </a:ext>
            </a:extLst>
          </p:cNvPr>
          <p:cNvSpPr txBox="1"/>
          <p:nvPr/>
        </p:nvSpPr>
        <p:spPr>
          <a:xfrm>
            <a:off x="8959054" y="6648906"/>
            <a:ext cx="3891148" cy="215444"/>
          </a:xfrm>
          <a:prstGeom prst="rect">
            <a:avLst/>
          </a:prstGeom>
          <a:noFill/>
        </p:spPr>
        <p:txBody>
          <a:bodyPr wrap="square" rtlCol="0">
            <a:spAutoFit/>
          </a:bodyPr>
          <a:lstStyle/>
          <a:p>
            <a:r>
              <a:rPr lang="en-US" sz="800" dirty="0">
                <a:solidFill>
                  <a:schemeClr val="tx2">
                    <a:lumMod val="75000"/>
                  </a:schemeClr>
                </a:solidFill>
                <a:latin typeface="Franklin Gothic Medium" panose="020B0603020102020204" pitchFamily="34" charset="0"/>
              </a:rPr>
              <a:t>© 2024, Michigan Arthroplasty</a:t>
            </a:r>
            <a:r>
              <a:rPr lang="en-US" sz="800" baseline="0" dirty="0">
                <a:solidFill>
                  <a:schemeClr val="tx2">
                    <a:lumMod val="75000"/>
                  </a:schemeClr>
                </a:solidFill>
                <a:latin typeface="Franklin Gothic Medium" panose="020B0603020102020204" pitchFamily="34" charset="0"/>
              </a:rPr>
              <a:t> Registry Collaborative Quality Initiative</a:t>
            </a:r>
            <a:endParaRPr lang="en-US" sz="800" dirty="0">
              <a:solidFill>
                <a:schemeClr val="tx2">
                  <a:lumMod val="75000"/>
                </a:schemeClr>
              </a:solidFill>
              <a:latin typeface="Franklin Gothic Medium" panose="020B0603020102020204" pitchFamily="34" charset="0"/>
            </a:endParaRPr>
          </a:p>
        </p:txBody>
      </p:sp>
    </p:spTree>
    <p:extLst>
      <p:ext uri="{BB962C8B-B14F-4D97-AF65-F5344CB8AC3E}">
        <p14:creationId xmlns:p14="http://schemas.microsoft.com/office/powerpoint/2010/main" val="17348994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6419A9-AE81-2E53-FC8C-E11F34E6FED4}"/>
              </a:ext>
            </a:extLst>
          </p:cNvPr>
          <p:cNvSpPr>
            <a:spLocks noGrp="1"/>
          </p:cNvSpPr>
          <p:nvPr>
            <p:ph type="dt" sz="half" idx="10"/>
          </p:nvPr>
        </p:nvSpPr>
        <p:spPr/>
        <p:txBody>
          <a:bodyPr/>
          <a:lstStyle/>
          <a:p>
            <a:fld id="{210D3D34-55F8-49C6-B514-79AF0501236F}" type="datetimeFigureOut">
              <a:rPr lang="en-US" smtClean="0"/>
              <a:t>9/30/2024</a:t>
            </a:fld>
            <a:endParaRPr lang="en-US"/>
          </a:p>
        </p:txBody>
      </p:sp>
      <p:sp>
        <p:nvSpPr>
          <p:cNvPr id="3" name="Footer Placeholder 2">
            <a:extLst>
              <a:ext uri="{FF2B5EF4-FFF2-40B4-BE49-F238E27FC236}">
                <a16:creationId xmlns:a16="http://schemas.microsoft.com/office/drawing/2014/main" id="{51A36AB1-5309-0AB2-9FE8-E9047A92DE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5265D7-9554-12DC-6A82-E2279F23BF6B}"/>
              </a:ext>
            </a:extLst>
          </p:cNvPr>
          <p:cNvSpPr>
            <a:spLocks noGrp="1"/>
          </p:cNvSpPr>
          <p:nvPr>
            <p:ph type="sldNum" sz="quarter" idx="12"/>
          </p:nvPr>
        </p:nvSpPr>
        <p:spPr/>
        <p:txBody>
          <a:bodyPr/>
          <a:lstStyle/>
          <a:p>
            <a:fld id="{FE5379D7-36D2-4549-A88F-BC2EC45F5754}" type="slidenum">
              <a:rPr lang="en-US" smtClean="0"/>
              <a:t>‹#›</a:t>
            </a:fld>
            <a:endParaRPr lang="en-US"/>
          </a:p>
        </p:txBody>
      </p:sp>
      <p:sp>
        <p:nvSpPr>
          <p:cNvPr id="5" name="Rectangle 4">
            <a:extLst>
              <a:ext uri="{FF2B5EF4-FFF2-40B4-BE49-F238E27FC236}">
                <a16:creationId xmlns:a16="http://schemas.microsoft.com/office/drawing/2014/main" id="{1FB600F9-4A6D-DA7F-AFEB-88E3AA5CDF51}"/>
              </a:ext>
            </a:extLst>
          </p:cNvPr>
          <p:cNvSpPr/>
          <p:nvPr/>
        </p:nvSpPr>
        <p:spPr>
          <a:xfrm>
            <a:off x="0" y="124287"/>
            <a:ext cx="719091" cy="8167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03640B5-C68D-CA92-90E6-9E9CB9FD4A2E}"/>
              </a:ext>
            </a:extLst>
          </p:cNvPr>
          <p:cNvSpPr/>
          <p:nvPr/>
        </p:nvSpPr>
        <p:spPr>
          <a:xfrm>
            <a:off x="0" y="6604986"/>
            <a:ext cx="12192000" cy="253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842EC5C-05AA-8D31-F75A-3CD35552744A}"/>
              </a:ext>
            </a:extLst>
          </p:cNvPr>
          <p:cNvSpPr/>
          <p:nvPr/>
        </p:nvSpPr>
        <p:spPr>
          <a:xfrm>
            <a:off x="11171808" y="0"/>
            <a:ext cx="1020192" cy="12339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text overlay&#10;&#10;Description automatically generated">
            <a:extLst>
              <a:ext uri="{FF2B5EF4-FFF2-40B4-BE49-F238E27FC236}">
                <a16:creationId xmlns:a16="http://schemas.microsoft.com/office/drawing/2014/main" id="{6A9C5854-4B7F-7B30-856C-4C096606E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8" y="53268"/>
            <a:ext cx="374212" cy="372862"/>
          </a:xfrm>
          <a:prstGeom prst="rect">
            <a:avLst/>
          </a:prstGeom>
        </p:spPr>
      </p:pic>
      <p:grpSp>
        <p:nvGrpSpPr>
          <p:cNvPr id="9" name="Group 8">
            <a:extLst>
              <a:ext uri="{FF2B5EF4-FFF2-40B4-BE49-F238E27FC236}">
                <a16:creationId xmlns:a16="http://schemas.microsoft.com/office/drawing/2014/main" id="{D7C1893B-DEB8-2488-E402-8B9C6C85AA61}"/>
              </a:ext>
            </a:extLst>
          </p:cNvPr>
          <p:cNvGrpSpPr/>
          <p:nvPr/>
        </p:nvGrpSpPr>
        <p:grpSpPr>
          <a:xfrm>
            <a:off x="11454079" y="26696"/>
            <a:ext cx="716348" cy="709356"/>
            <a:chOff x="162400" y="1307543"/>
            <a:chExt cx="419489" cy="415395"/>
          </a:xfrm>
        </p:grpSpPr>
        <p:sp>
          <p:nvSpPr>
            <p:cNvPr id="10" name="Oval 9">
              <a:extLst>
                <a:ext uri="{FF2B5EF4-FFF2-40B4-BE49-F238E27FC236}">
                  <a16:creationId xmlns:a16="http://schemas.microsoft.com/office/drawing/2014/main" id="{0B02B878-ADC0-155A-B730-FE05FD4A1121}"/>
                </a:ext>
              </a:extLst>
            </p:cNvPr>
            <p:cNvSpPr/>
            <p:nvPr/>
          </p:nvSpPr>
          <p:spPr>
            <a:xfrm>
              <a:off x="162400" y="1311637"/>
              <a:ext cx="411301" cy="411301"/>
            </a:xfrm>
            <a:prstGeom prst="ellipse">
              <a:avLst/>
            </a:prstGeom>
            <a:solidFill>
              <a:sysClr val="window" lastClr="FFFFFF"/>
            </a:solidFill>
            <a:ln w="38100" cap="flat" cmpd="sng" algn="ctr">
              <a:solidFill>
                <a:srgbClr val="833C0B">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pic>
          <p:nvPicPr>
            <p:cNvPr id="11" name="Picture 10">
              <a:extLst>
                <a:ext uri="{FF2B5EF4-FFF2-40B4-BE49-F238E27FC236}">
                  <a16:creationId xmlns:a16="http://schemas.microsoft.com/office/drawing/2014/main" id="{91DC8E53-3DA3-46D0-A53F-761AB2FA5723}"/>
                </a:ext>
              </a:extLst>
            </p:cNvPr>
            <p:cNvPicPr>
              <a:picLocks noChangeAspect="1"/>
            </p:cNvPicPr>
            <p:nvPr/>
          </p:nvPicPr>
          <p:blipFill>
            <a:blip r:embed="rId3">
              <a:clrChange>
                <a:clrFrom>
                  <a:srgbClr val="FFFFFF"/>
                </a:clrFrom>
                <a:clrTo>
                  <a:srgbClr val="FFFFFF">
                    <a:alpha val="0"/>
                  </a:srgbClr>
                </a:clrTo>
              </a:clrChange>
              <a:duotone>
                <a:srgbClr val="833C0B">
                  <a:shade val="45000"/>
                  <a:satMod val="135000"/>
                </a:srgbClr>
                <a:prstClr val="white"/>
              </a:duotone>
            </a:blip>
            <a:stretch>
              <a:fillRect/>
            </a:stretch>
          </p:blipFill>
          <p:spPr>
            <a:xfrm>
              <a:off x="170588" y="1307543"/>
              <a:ext cx="411301" cy="411301"/>
            </a:xfrm>
            <a:prstGeom prst="rect">
              <a:avLst/>
            </a:prstGeom>
          </p:spPr>
        </p:pic>
      </p:grpSp>
      <p:sp>
        <p:nvSpPr>
          <p:cNvPr id="15" name="TextBox 14">
            <a:extLst>
              <a:ext uri="{FF2B5EF4-FFF2-40B4-BE49-F238E27FC236}">
                <a16:creationId xmlns:a16="http://schemas.microsoft.com/office/drawing/2014/main" id="{72C0180F-40D4-EB82-40FB-B5085354E8B1}"/>
              </a:ext>
            </a:extLst>
          </p:cNvPr>
          <p:cNvSpPr txBox="1"/>
          <p:nvPr/>
        </p:nvSpPr>
        <p:spPr>
          <a:xfrm>
            <a:off x="8959054" y="6648906"/>
            <a:ext cx="3891148" cy="215444"/>
          </a:xfrm>
          <a:prstGeom prst="rect">
            <a:avLst/>
          </a:prstGeom>
          <a:noFill/>
        </p:spPr>
        <p:txBody>
          <a:bodyPr wrap="square" rtlCol="0">
            <a:spAutoFit/>
          </a:bodyPr>
          <a:lstStyle/>
          <a:p>
            <a:r>
              <a:rPr lang="en-US" sz="800" dirty="0">
                <a:solidFill>
                  <a:schemeClr val="tx1"/>
                </a:solidFill>
                <a:latin typeface="Franklin Gothic Medium" panose="020B0603020102020204" pitchFamily="34" charset="0"/>
              </a:rPr>
              <a:t>© 2024, Michigan Arthroplasty</a:t>
            </a:r>
            <a:r>
              <a:rPr lang="en-US" sz="800" baseline="0" dirty="0">
                <a:solidFill>
                  <a:schemeClr val="tx1"/>
                </a:solidFill>
                <a:latin typeface="Franklin Gothic Medium" panose="020B0603020102020204" pitchFamily="34" charset="0"/>
              </a:rPr>
              <a:t> Registry Collaborative Quality Initiative</a:t>
            </a:r>
            <a:endParaRPr lang="en-US" sz="800" dirty="0">
              <a:solidFill>
                <a:schemeClr val="tx1"/>
              </a:solidFill>
              <a:latin typeface="Franklin Gothic Medium" panose="020B0603020102020204" pitchFamily="34" charset="0"/>
            </a:endParaRPr>
          </a:p>
        </p:txBody>
      </p:sp>
    </p:spTree>
    <p:extLst>
      <p:ext uri="{BB962C8B-B14F-4D97-AF65-F5344CB8AC3E}">
        <p14:creationId xmlns:p14="http://schemas.microsoft.com/office/powerpoint/2010/main" val="316264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6419A9-AE81-2E53-FC8C-E11F34E6FED4}"/>
              </a:ext>
            </a:extLst>
          </p:cNvPr>
          <p:cNvSpPr>
            <a:spLocks noGrp="1"/>
          </p:cNvSpPr>
          <p:nvPr>
            <p:ph type="dt" sz="half" idx="10"/>
          </p:nvPr>
        </p:nvSpPr>
        <p:spPr/>
        <p:txBody>
          <a:bodyPr/>
          <a:lstStyle/>
          <a:p>
            <a:fld id="{210D3D34-55F8-49C6-B514-79AF0501236F}" type="datetimeFigureOut">
              <a:rPr lang="en-US" smtClean="0"/>
              <a:t>9/30/2024</a:t>
            </a:fld>
            <a:endParaRPr lang="en-US"/>
          </a:p>
        </p:txBody>
      </p:sp>
      <p:sp>
        <p:nvSpPr>
          <p:cNvPr id="3" name="Footer Placeholder 2">
            <a:extLst>
              <a:ext uri="{FF2B5EF4-FFF2-40B4-BE49-F238E27FC236}">
                <a16:creationId xmlns:a16="http://schemas.microsoft.com/office/drawing/2014/main" id="{51A36AB1-5309-0AB2-9FE8-E9047A92DE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5265D7-9554-12DC-6A82-E2279F23BF6B}"/>
              </a:ext>
            </a:extLst>
          </p:cNvPr>
          <p:cNvSpPr>
            <a:spLocks noGrp="1"/>
          </p:cNvSpPr>
          <p:nvPr>
            <p:ph type="sldNum" sz="quarter" idx="12"/>
          </p:nvPr>
        </p:nvSpPr>
        <p:spPr/>
        <p:txBody>
          <a:bodyPr/>
          <a:lstStyle/>
          <a:p>
            <a:fld id="{FE5379D7-36D2-4549-A88F-BC2EC45F5754}" type="slidenum">
              <a:rPr lang="en-US" smtClean="0"/>
              <a:t>‹#›</a:t>
            </a:fld>
            <a:endParaRPr lang="en-US"/>
          </a:p>
        </p:txBody>
      </p:sp>
      <p:sp>
        <p:nvSpPr>
          <p:cNvPr id="5" name="Rectangle 4">
            <a:extLst>
              <a:ext uri="{FF2B5EF4-FFF2-40B4-BE49-F238E27FC236}">
                <a16:creationId xmlns:a16="http://schemas.microsoft.com/office/drawing/2014/main" id="{1FB600F9-4A6D-DA7F-AFEB-88E3AA5CDF51}"/>
              </a:ext>
            </a:extLst>
          </p:cNvPr>
          <p:cNvSpPr/>
          <p:nvPr/>
        </p:nvSpPr>
        <p:spPr>
          <a:xfrm>
            <a:off x="0" y="124287"/>
            <a:ext cx="719091" cy="8167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03640B5-C68D-CA92-90E6-9E9CB9FD4A2E}"/>
              </a:ext>
            </a:extLst>
          </p:cNvPr>
          <p:cNvSpPr/>
          <p:nvPr/>
        </p:nvSpPr>
        <p:spPr>
          <a:xfrm>
            <a:off x="0" y="6604986"/>
            <a:ext cx="12192000" cy="253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842EC5C-05AA-8D31-F75A-3CD35552744A}"/>
              </a:ext>
            </a:extLst>
          </p:cNvPr>
          <p:cNvSpPr/>
          <p:nvPr/>
        </p:nvSpPr>
        <p:spPr>
          <a:xfrm>
            <a:off x="11171808" y="0"/>
            <a:ext cx="1020192" cy="12339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text overlay&#10;&#10;Description automatically generated">
            <a:extLst>
              <a:ext uri="{FF2B5EF4-FFF2-40B4-BE49-F238E27FC236}">
                <a16:creationId xmlns:a16="http://schemas.microsoft.com/office/drawing/2014/main" id="{6A9C5854-4B7F-7B30-856C-4C096606E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8" y="53268"/>
            <a:ext cx="374212" cy="372862"/>
          </a:xfrm>
          <a:prstGeom prst="rect">
            <a:avLst/>
          </a:prstGeom>
        </p:spPr>
      </p:pic>
      <p:grpSp>
        <p:nvGrpSpPr>
          <p:cNvPr id="9" name="Group 8">
            <a:extLst>
              <a:ext uri="{FF2B5EF4-FFF2-40B4-BE49-F238E27FC236}">
                <a16:creationId xmlns:a16="http://schemas.microsoft.com/office/drawing/2014/main" id="{D7C1893B-DEB8-2488-E402-8B9C6C85AA61}"/>
              </a:ext>
            </a:extLst>
          </p:cNvPr>
          <p:cNvGrpSpPr/>
          <p:nvPr/>
        </p:nvGrpSpPr>
        <p:grpSpPr>
          <a:xfrm>
            <a:off x="11454079" y="26696"/>
            <a:ext cx="716348" cy="709356"/>
            <a:chOff x="162400" y="1307543"/>
            <a:chExt cx="419489" cy="415395"/>
          </a:xfrm>
        </p:grpSpPr>
        <p:sp>
          <p:nvSpPr>
            <p:cNvPr id="10" name="Oval 9">
              <a:extLst>
                <a:ext uri="{FF2B5EF4-FFF2-40B4-BE49-F238E27FC236}">
                  <a16:creationId xmlns:a16="http://schemas.microsoft.com/office/drawing/2014/main" id="{0B02B878-ADC0-155A-B730-FE05FD4A1121}"/>
                </a:ext>
              </a:extLst>
            </p:cNvPr>
            <p:cNvSpPr/>
            <p:nvPr/>
          </p:nvSpPr>
          <p:spPr>
            <a:xfrm>
              <a:off x="162400" y="1311637"/>
              <a:ext cx="411301" cy="411301"/>
            </a:xfrm>
            <a:prstGeom prst="ellipse">
              <a:avLst/>
            </a:prstGeom>
            <a:solidFill>
              <a:sysClr val="window" lastClr="FFFFFF"/>
            </a:solidFill>
            <a:ln w="38100" cap="flat" cmpd="sng" algn="ctr">
              <a:solidFill>
                <a:srgbClr val="833C0B">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pic>
          <p:nvPicPr>
            <p:cNvPr id="11" name="Picture 10">
              <a:extLst>
                <a:ext uri="{FF2B5EF4-FFF2-40B4-BE49-F238E27FC236}">
                  <a16:creationId xmlns:a16="http://schemas.microsoft.com/office/drawing/2014/main" id="{91DC8E53-3DA3-46D0-A53F-761AB2FA5723}"/>
                </a:ext>
              </a:extLst>
            </p:cNvPr>
            <p:cNvPicPr>
              <a:picLocks noChangeAspect="1"/>
            </p:cNvPicPr>
            <p:nvPr/>
          </p:nvPicPr>
          <p:blipFill>
            <a:blip r:embed="rId3">
              <a:clrChange>
                <a:clrFrom>
                  <a:srgbClr val="FFFFFF"/>
                </a:clrFrom>
                <a:clrTo>
                  <a:srgbClr val="FFFFFF">
                    <a:alpha val="0"/>
                  </a:srgbClr>
                </a:clrTo>
              </a:clrChange>
              <a:duotone>
                <a:srgbClr val="833C0B">
                  <a:shade val="45000"/>
                  <a:satMod val="135000"/>
                </a:srgbClr>
                <a:prstClr val="white"/>
              </a:duotone>
            </a:blip>
            <a:stretch>
              <a:fillRect/>
            </a:stretch>
          </p:blipFill>
          <p:spPr>
            <a:xfrm>
              <a:off x="170588" y="1307543"/>
              <a:ext cx="411301" cy="411301"/>
            </a:xfrm>
            <a:prstGeom prst="rect">
              <a:avLst/>
            </a:prstGeom>
          </p:spPr>
        </p:pic>
      </p:grpSp>
      <p:grpSp>
        <p:nvGrpSpPr>
          <p:cNvPr id="12" name="Group 11">
            <a:extLst>
              <a:ext uri="{FF2B5EF4-FFF2-40B4-BE49-F238E27FC236}">
                <a16:creationId xmlns:a16="http://schemas.microsoft.com/office/drawing/2014/main" id="{B09DC9F9-84F8-2855-9833-1721B2EE6290}"/>
              </a:ext>
            </a:extLst>
          </p:cNvPr>
          <p:cNvGrpSpPr/>
          <p:nvPr/>
        </p:nvGrpSpPr>
        <p:grpSpPr>
          <a:xfrm>
            <a:off x="11455366" y="35512"/>
            <a:ext cx="702366" cy="702366"/>
            <a:chOff x="6903067" y="-3579981"/>
            <a:chExt cx="2398269" cy="2435780"/>
          </a:xfrm>
        </p:grpSpPr>
        <p:sp>
          <p:nvSpPr>
            <p:cNvPr id="13" name="Oval 12">
              <a:extLst>
                <a:ext uri="{FF2B5EF4-FFF2-40B4-BE49-F238E27FC236}">
                  <a16:creationId xmlns:a16="http://schemas.microsoft.com/office/drawing/2014/main" id="{0F7A1222-734A-DD41-F6D1-BD848EAE66E5}"/>
                </a:ext>
              </a:extLst>
            </p:cNvPr>
            <p:cNvSpPr/>
            <p:nvPr/>
          </p:nvSpPr>
          <p:spPr>
            <a:xfrm>
              <a:off x="6903067" y="-3579981"/>
              <a:ext cx="2398269" cy="2435780"/>
            </a:xfrm>
            <a:prstGeom prst="ellipse">
              <a:avLst/>
            </a:prstGeom>
            <a:solidFill>
              <a:sysClr val="window" lastClr="FFFFFF"/>
            </a:solidFill>
            <a:ln w="38100" cap="flat" cmpd="sng" algn="ctr">
              <a:solidFill>
                <a:srgbClr val="538135">
                  <a:lumMod val="60000"/>
                  <a:lumOff val="40000"/>
                </a:srgbClr>
              </a:solid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ranklin Gothic Book"/>
                <a:ea typeface="+mn-ea"/>
                <a:cs typeface="+mn-cs"/>
              </a:endParaRPr>
            </a:p>
          </p:txBody>
        </p:sp>
        <p:pic>
          <p:nvPicPr>
            <p:cNvPr id="14" name="Picture 13">
              <a:extLst>
                <a:ext uri="{FF2B5EF4-FFF2-40B4-BE49-F238E27FC236}">
                  <a16:creationId xmlns:a16="http://schemas.microsoft.com/office/drawing/2014/main" id="{F05F6294-A76D-15F6-72D1-A91A74C17368}"/>
                </a:ext>
              </a:extLst>
            </p:cNvPr>
            <p:cNvPicPr>
              <a:picLocks noChangeAspect="1"/>
            </p:cNvPicPr>
            <p:nvPr/>
          </p:nvPicPr>
          <p:blipFill rotWithShape="1">
            <a:blip r:embed="rId4" cstate="print">
              <a:duotone>
                <a:srgbClr val="538135">
                  <a:shade val="45000"/>
                  <a:satMod val="135000"/>
                </a:srgbClr>
                <a:prstClr val="white"/>
              </a:duotone>
              <a:extLst>
                <a:ext uri="{28A0092B-C50C-407E-A947-70E740481C1C}">
                  <a14:useLocalDpi xmlns:a14="http://schemas.microsoft.com/office/drawing/2010/main" val="0"/>
                </a:ext>
              </a:extLst>
            </a:blip>
            <a:srcRect l="27408" t="14815" r="24691" b="14444"/>
            <a:stretch/>
          </p:blipFill>
          <p:spPr>
            <a:xfrm>
              <a:off x="7366720" y="-3487201"/>
              <a:ext cx="1470959" cy="2206298"/>
            </a:xfrm>
            <a:prstGeom prst="rect">
              <a:avLst/>
            </a:prstGeom>
          </p:spPr>
        </p:pic>
      </p:grpSp>
      <p:sp>
        <p:nvSpPr>
          <p:cNvPr id="15" name="TextBox 14">
            <a:extLst>
              <a:ext uri="{FF2B5EF4-FFF2-40B4-BE49-F238E27FC236}">
                <a16:creationId xmlns:a16="http://schemas.microsoft.com/office/drawing/2014/main" id="{8E788521-B0B5-7151-1812-57676B63A58A}"/>
              </a:ext>
            </a:extLst>
          </p:cNvPr>
          <p:cNvSpPr txBox="1"/>
          <p:nvPr/>
        </p:nvSpPr>
        <p:spPr>
          <a:xfrm>
            <a:off x="8959054" y="6648906"/>
            <a:ext cx="3891148" cy="215444"/>
          </a:xfrm>
          <a:prstGeom prst="rect">
            <a:avLst/>
          </a:prstGeom>
          <a:noFill/>
        </p:spPr>
        <p:txBody>
          <a:bodyPr wrap="square" rtlCol="0">
            <a:spAutoFit/>
          </a:bodyPr>
          <a:lstStyle/>
          <a:p>
            <a:r>
              <a:rPr lang="en-US" sz="800" dirty="0">
                <a:solidFill>
                  <a:schemeClr val="tx1"/>
                </a:solidFill>
                <a:latin typeface="Franklin Gothic Medium" panose="020B0603020102020204" pitchFamily="34" charset="0"/>
              </a:rPr>
              <a:t>© 2024, Michigan Arthroplasty</a:t>
            </a:r>
            <a:r>
              <a:rPr lang="en-US" sz="800" baseline="0" dirty="0">
                <a:solidFill>
                  <a:schemeClr val="tx1"/>
                </a:solidFill>
                <a:latin typeface="Franklin Gothic Medium" panose="020B0603020102020204" pitchFamily="34" charset="0"/>
              </a:rPr>
              <a:t> Registry Collaborative Quality Initiative</a:t>
            </a:r>
            <a:endParaRPr lang="en-US" sz="800" dirty="0">
              <a:solidFill>
                <a:schemeClr val="tx1"/>
              </a:solidFill>
              <a:latin typeface="Franklin Gothic Medium" panose="020B0603020102020204" pitchFamily="34" charset="0"/>
            </a:endParaRPr>
          </a:p>
        </p:txBody>
      </p:sp>
    </p:spTree>
    <p:extLst>
      <p:ext uri="{BB962C8B-B14F-4D97-AF65-F5344CB8AC3E}">
        <p14:creationId xmlns:p14="http://schemas.microsoft.com/office/powerpoint/2010/main" val="590317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D8A62-A390-C92A-8C13-C3CB51BEE0B8}"/>
              </a:ext>
            </a:extLst>
          </p:cNvPr>
          <p:cNvSpPr>
            <a:spLocks noGrp="1"/>
          </p:cNvSpPr>
          <p:nvPr>
            <p:ph type="title"/>
          </p:nvPr>
        </p:nvSpPr>
        <p:spPr>
          <a:xfrm>
            <a:off x="839788" y="136525"/>
            <a:ext cx="3932237" cy="850901"/>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40A42FD-239D-A99D-C9A6-CF939EBC54B6}"/>
              </a:ext>
            </a:extLst>
          </p:cNvPr>
          <p:cNvSpPr>
            <a:spLocks noGrp="1"/>
          </p:cNvSpPr>
          <p:nvPr>
            <p:ph idx="1"/>
          </p:nvPr>
        </p:nvSpPr>
        <p:spPr>
          <a:xfrm>
            <a:off x="4909351" y="987425"/>
            <a:ext cx="6446037" cy="5368925"/>
          </a:xfrm>
        </p:spPr>
        <p:txBody>
          <a:bodyPr/>
          <a:lstStyle>
            <a:lvl1pPr>
              <a:defRPr sz="3200">
                <a:latin typeface="Franklin Gothic Demi" panose="020B07030201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BC6836E1-C35D-F4C3-BA71-4F38017B8300}"/>
              </a:ext>
            </a:extLst>
          </p:cNvPr>
          <p:cNvSpPr>
            <a:spLocks noGrp="1"/>
          </p:cNvSpPr>
          <p:nvPr>
            <p:ph type="body" sz="half" idx="2"/>
          </p:nvPr>
        </p:nvSpPr>
        <p:spPr>
          <a:xfrm>
            <a:off x="839788" y="987425"/>
            <a:ext cx="3932237" cy="53689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6A99CD-F51F-CB7D-62E6-9ED803A91F44}"/>
              </a:ext>
            </a:extLst>
          </p:cNvPr>
          <p:cNvSpPr>
            <a:spLocks noGrp="1"/>
          </p:cNvSpPr>
          <p:nvPr>
            <p:ph type="dt" sz="half" idx="10"/>
          </p:nvPr>
        </p:nvSpPr>
        <p:spPr/>
        <p:txBody>
          <a:bodyPr/>
          <a:lstStyle/>
          <a:p>
            <a:fld id="{210D3D34-55F8-49C6-B514-79AF0501236F}" type="datetimeFigureOut">
              <a:rPr lang="en-US" smtClean="0"/>
              <a:t>9/30/2024</a:t>
            </a:fld>
            <a:endParaRPr lang="en-US"/>
          </a:p>
        </p:txBody>
      </p:sp>
      <p:sp>
        <p:nvSpPr>
          <p:cNvPr id="6" name="Footer Placeholder 5">
            <a:extLst>
              <a:ext uri="{FF2B5EF4-FFF2-40B4-BE49-F238E27FC236}">
                <a16:creationId xmlns:a16="http://schemas.microsoft.com/office/drawing/2014/main" id="{4833F7A6-23AC-AB7B-1CD3-98A26FA8E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0DFDE2-673D-1AD0-2677-0D2D87B809FD}"/>
              </a:ext>
            </a:extLst>
          </p:cNvPr>
          <p:cNvSpPr>
            <a:spLocks noGrp="1"/>
          </p:cNvSpPr>
          <p:nvPr>
            <p:ph type="sldNum" sz="quarter" idx="12"/>
          </p:nvPr>
        </p:nvSpPr>
        <p:spPr/>
        <p:txBody>
          <a:bodyPr/>
          <a:lstStyle/>
          <a:p>
            <a:fld id="{FE5379D7-36D2-4549-A88F-BC2EC45F5754}" type="slidenum">
              <a:rPr lang="en-US" smtClean="0"/>
              <a:t>‹#›</a:t>
            </a:fld>
            <a:endParaRPr lang="en-US"/>
          </a:p>
        </p:txBody>
      </p:sp>
    </p:spTree>
    <p:extLst>
      <p:ext uri="{BB962C8B-B14F-4D97-AF65-F5344CB8AC3E}">
        <p14:creationId xmlns:p14="http://schemas.microsoft.com/office/powerpoint/2010/main" val="655062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E8FD316-16D7-2EF0-A0F0-DEA9B8C97B90}"/>
              </a:ext>
            </a:extLst>
          </p:cNvPr>
          <p:cNvSpPr>
            <a:spLocks noGrp="1"/>
          </p:cNvSpPr>
          <p:nvPr>
            <p:ph type="pic" sz="quarter" idx="13"/>
          </p:nvPr>
        </p:nvSpPr>
        <p:spPr>
          <a:xfrm>
            <a:off x="4910138" y="987425"/>
            <a:ext cx="6442075" cy="5368925"/>
          </a:xfrm>
        </p:spPr>
        <p:txBody>
          <a:bodyPr/>
          <a:lstStyle/>
          <a:p>
            <a:r>
              <a:rPr lang="en-US"/>
              <a:t>Click icon to add picture</a:t>
            </a:r>
          </a:p>
        </p:txBody>
      </p:sp>
      <p:sp>
        <p:nvSpPr>
          <p:cNvPr id="2" name="Title 1">
            <a:extLst>
              <a:ext uri="{FF2B5EF4-FFF2-40B4-BE49-F238E27FC236}">
                <a16:creationId xmlns:a16="http://schemas.microsoft.com/office/drawing/2014/main" id="{323D8A62-A390-C92A-8C13-C3CB51BEE0B8}"/>
              </a:ext>
            </a:extLst>
          </p:cNvPr>
          <p:cNvSpPr>
            <a:spLocks noGrp="1"/>
          </p:cNvSpPr>
          <p:nvPr>
            <p:ph type="title"/>
          </p:nvPr>
        </p:nvSpPr>
        <p:spPr>
          <a:xfrm>
            <a:off x="839788" y="136525"/>
            <a:ext cx="3932237" cy="850901"/>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C6836E1-C35D-F4C3-BA71-4F38017B8300}"/>
              </a:ext>
            </a:extLst>
          </p:cNvPr>
          <p:cNvSpPr>
            <a:spLocks noGrp="1"/>
          </p:cNvSpPr>
          <p:nvPr>
            <p:ph type="body" sz="half" idx="2"/>
          </p:nvPr>
        </p:nvSpPr>
        <p:spPr>
          <a:xfrm>
            <a:off x="839788" y="987425"/>
            <a:ext cx="3932237" cy="53689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6A99CD-F51F-CB7D-62E6-9ED803A91F44}"/>
              </a:ext>
            </a:extLst>
          </p:cNvPr>
          <p:cNvSpPr>
            <a:spLocks noGrp="1"/>
          </p:cNvSpPr>
          <p:nvPr>
            <p:ph type="dt" sz="half" idx="10"/>
          </p:nvPr>
        </p:nvSpPr>
        <p:spPr/>
        <p:txBody>
          <a:bodyPr/>
          <a:lstStyle/>
          <a:p>
            <a:fld id="{210D3D34-55F8-49C6-B514-79AF0501236F}" type="datetimeFigureOut">
              <a:rPr lang="en-US" smtClean="0"/>
              <a:t>9/30/2024</a:t>
            </a:fld>
            <a:endParaRPr lang="en-US"/>
          </a:p>
        </p:txBody>
      </p:sp>
      <p:sp>
        <p:nvSpPr>
          <p:cNvPr id="6" name="Footer Placeholder 5">
            <a:extLst>
              <a:ext uri="{FF2B5EF4-FFF2-40B4-BE49-F238E27FC236}">
                <a16:creationId xmlns:a16="http://schemas.microsoft.com/office/drawing/2014/main" id="{4833F7A6-23AC-AB7B-1CD3-98A26FA8E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0DFDE2-673D-1AD0-2677-0D2D87B809FD}"/>
              </a:ext>
            </a:extLst>
          </p:cNvPr>
          <p:cNvSpPr>
            <a:spLocks noGrp="1"/>
          </p:cNvSpPr>
          <p:nvPr>
            <p:ph type="sldNum" sz="quarter" idx="12"/>
          </p:nvPr>
        </p:nvSpPr>
        <p:spPr/>
        <p:txBody>
          <a:bodyPr/>
          <a:lstStyle/>
          <a:p>
            <a:fld id="{FE5379D7-36D2-4549-A88F-BC2EC45F5754}" type="slidenum">
              <a:rPr lang="en-US" smtClean="0"/>
              <a:t>‹#›</a:t>
            </a:fld>
            <a:endParaRPr lang="en-US"/>
          </a:p>
        </p:txBody>
      </p:sp>
    </p:spTree>
    <p:extLst>
      <p:ext uri="{BB962C8B-B14F-4D97-AF65-F5344CB8AC3E}">
        <p14:creationId xmlns:p14="http://schemas.microsoft.com/office/powerpoint/2010/main" val="145246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2 Content">
    <p:spTree>
      <p:nvGrpSpPr>
        <p:cNvPr id="1" name=""/>
        <p:cNvGrpSpPr/>
        <p:nvPr/>
      </p:nvGrpSpPr>
      <p:grpSpPr>
        <a:xfrm>
          <a:off x="0" y="0"/>
          <a:ext cx="0" cy="0"/>
          <a:chOff x="0" y="0"/>
          <a:chExt cx="0" cy="0"/>
        </a:xfrm>
      </p:grpSpPr>
      <p:sp>
        <p:nvSpPr>
          <p:cNvPr id="10" name="Content Placeholder 12">
            <a:extLst>
              <a:ext uri="{FF2B5EF4-FFF2-40B4-BE49-F238E27FC236}">
                <a16:creationId xmlns:a16="http://schemas.microsoft.com/office/drawing/2014/main" id="{593965E4-3B5E-76CA-5D53-4749A11D53ED}"/>
              </a:ext>
            </a:extLst>
          </p:cNvPr>
          <p:cNvSpPr>
            <a:spLocks noGrp="1"/>
          </p:cNvSpPr>
          <p:nvPr>
            <p:ph sz="quarter" idx="12"/>
          </p:nvPr>
        </p:nvSpPr>
        <p:spPr>
          <a:xfrm>
            <a:off x="323165" y="1221327"/>
            <a:ext cx="5543161" cy="5300735"/>
          </a:xfrm>
          <a:prstGeom prst="rect">
            <a:avLst/>
          </a:prstGeom>
          <a:ln w="6350">
            <a:noFill/>
          </a:ln>
        </p:spPr>
        <p:txBody>
          <a:bodyPr/>
          <a:lstStyle>
            <a:lvl1pPr marL="0" indent="0">
              <a:buFont typeface="Arial" panose="020B0604020202020204" pitchFamily="34" charset="0"/>
              <a:buNone/>
              <a:defRPr>
                <a:solidFill>
                  <a:srgbClr val="22265A"/>
                </a:solidFill>
                <a:latin typeface="Franklin Gothic Demi" panose="020B0703020102020204" pitchFamily="34" charset="0"/>
              </a:defRPr>
            </a:lvl1pPr>
            <a:lvl2pPr marL="685800" indent="-228600">
              <a:buFont typeface="Arial" panose="020B0604020202020204" pitchFamily="34" charset="0"/>
              <a:buChar char="•"/>
              <a:defRPr>
                <a:solidFill>
                  <a:srgbClr val="22265A"/>
                </a:solidFill>
                <a:latin typeface="Franklin Gothic Medium" panose="020B0603020102020204" pitchFamily="34" charset="0"/>
              </a:defRPr>
            </a:lvl2pPr>
            <a:lvl3pPr marL="1143000" indent="-228600">
              <a:buFont typeface="Courier New" panose="02070309020205020404" pitchFamily="49" charset="0"/>
              <a:buChar char="o"/>
              <a:defRPr>
                <a:solidFill>
                  <a:srgbClr val="22265A"/>
                </a:solidFill>
                <a:latin typeface="Franklin Gothic Medium" panose="020B0603020102020204" pitchFamily="34" charset="0"/>
              </a:defRPr>
            </a:lvl3pPr>
            <a:lvl4pPr marL="1600200" indent="-228600">
              <a:buFont typeface="Wingdings" panose="05000000000000000000" pitchFamily="2" charset="2"/>
              <a:buChar char="§"/>
              <a:defRPr>
                <a:solidFill>
                  <a:srgbClr val="22265A"/>
                </a:solidFill>
                <a:latin typeface="Franklin Gothic Medium" panose="020B0603020102020204" pitchFamily="34" charset="0"/>
              </a:defRPr>
            </a:lvl4pPr>
            <a:lvl5pPr marL="2057400" indent="-228600">
              <a:buFont typeface="Wingdings" panose="05000000000000000000" pitchFamily="2" charset="2"/>
              <a:buChar char="v"/>
              <a:defRPr>
                <a:solidFill>
                  <a:srgbClr val="22265A"/>
                </a:solidFill>
                <a:latin typeface="Franklin Gothic Medium" panose="020B06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2">
            <a:extLst>
              <a:ext uri="{FF2B5EF4-FFF2-40B4-BE49-F238E27FC236}">
                <a16:creationId xmlns:a16="http://schemas.microsoft.com/office/drawing/2014/main" id="{C478CDB7-3BB6-9AA8-D0D5-738A335680AD}"/>
              </a:ext>
            </a:extLst>
          </p:cNvPr>
          <p:cNvSpPr>
            <a:spLocks noGrp="1"/>
          </p:cNvSpPr>
          <p:nvPr>
            <p:ph sz="quarter" idx="13"/>
          </p:nvPr>
        </p:nvSpPr>
        <p:spPr>
          <a:xfrm>
            <a:off x="6333308" y="1221327"/>
            <a:ext cx="5543161" cy="5300736"/>
          </a:xfrm>
          <a:prstGeom prst="rect">
            <a:avLst/>
          </a:prstGeom>
          <a:ln w="6350">
            <a:noFill/>
          </a:ln>
        </p:spPr>
        <p:txBody>
          <a:bodyPr/>
          <a:lstStyle>
            <a:lvl1pPr marL="0" indent="0">
              <a:buFont typeface="Arial" panose="020B0604020202020204" pitchFamily="34" charset="0"/>
              <a:buNone/>
              <a:defRPr>
                <a:solidFill>
                  <a:srgbClr val="22265A"/>
                </a:solidFill>
                <a:latin typeface="Franklin Gothic Demi" panose="020B0703020102020204" pitchFamily="34" charset="0"/>
              </a:defRPr>
            </a:lvl1pPr>
            <a:lvl2pPr marL="685800" indent="-228600">
              <a:buFont typeface="Arial" panose="020B0604020202020204" pitchFamily="34" charset="0"/>
              <a:buChar char="•"/>
              <a:defRPr>
                <a:solidFill>
                  <a:srgbClr val="22265A"/>
                </a:solidFill>
                <a:latin typeface="Franklin Gothic Medium" panose="020B0603020102020204" pitchFamily="34" charset="0"/>
              </a:defRPr>
            </a:lvl2pPr>
            <a:lvl3pPr marL="1143000" indent="-228600">
              <a:buFont typeface="Courier New" panose="02070309020205020404" pitchFamily="49" charset="0"/>
              <a:buChar char="o"/>
              <a:defRPr>
                <a:solidFill>
                  <a:srgbClr val="22265A"/>
                </a:solidFill>
                <a:latin typeface="Franklin Gothic Medium" panose="020B0603020102020204" pitchFamily="34" charset="0"/>
              </a:defRPr>
            </a:lvl3pPr>
            <a:lvl4pPr marL="1600200" indent="-228600">
              <a:buFont typeface="Wingdings" panose="05000000000000000000" pitchFamily="2" charset="2"/>
              <a:buChar char="§"/>
              <a:defRPr>
                <a:solidFill>
                  <a:srgbClr val="22265A"/>
                </a:solidFill>
                <a:latin typeface="Franklin Gothic Medium" panose="020B0603020102020204" pitchFamily="34" charset="0"/>
              </a:defRPr>
            </a:lvl4pPr>
            <a:lvl5pPr marL="2057400" indent="-228600">
              <a:buFont typeface="Wingdings" panose="05000000000000000000" pitchFamily="2" charset="2"/>
              <a:buChar char="v"/>
              <a:defRPr>
                <a:solidFill>
                  <a:srgbClr val="22265A"/>
                </a:solidFill>
                <a:latin typeface="Franklin Gothic Medium" panose="020B06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682B3F80-8676-0A56-D288-71957FC3D394}"/>
              </a:ext>
            </a:extLst>
          </p:cNvPr>
          <p:cNvSpPr>
            <a:spLocks noGrp="1"/>
          </p:cNvSpPr>
          <p:nvPr>
            <p:ph type="title" hasCustomPrompt="1"/>
          </p:nvPr>
        </p:nvSpPr>
        <p:spPr>
          <a:xfrm>
            <a:off x="838200" y="236352"/>
            <a:ext cx="10347101" cy="530354"/>
          </a:xfrm>
          <a:prstGeom prst="rect">
            <a:avLst/>
          </a:prstGeom>
        </p:spPr>
        <p:txBody>
          <a:bodyPr anchor="ctr"/>
          <a:lstStyle>
            <a:lvl1pPr>
              <a:defRPr sz="4800">
                <a:solidFill>
                  <a:srgbClr val="22265A"/>
                </a:solidFill>
                <a:latin typeface="Franklin Gothic Heavy" panose="020B0903020102020204" pitchFamily="34" charset="0"/>
              </a:defRPr>
            </a:lvl1pPr>
          </a:lstStyle>
          <a:p>
            <a:r>
              <a:rPr lang="en-US" dirty="0"/>
              <a:t>Click to edit title style</a:t>
            </a:r>
          </a:p>
        </p:txBody>
      </p:sp>
      <p:cxnSp>
        <p:nvCxnSpPr>
          <p:cNvPr id="4" name="Straight Connector 3">
            <a:extLst>
              <a:ext uri="{FF2B5EF4-FFF2-40B4-BE49-F238E27FC236}">
                <a16:creationId xmlns:a16="http://schemas.microsoft.com/office/drawing/2014/main" id="{0570E0BF-184A-1EE6-BCEB-F9BFD984013E}"/>
              </a:ext>
            </a:extLst>
          </p:cNvPr>
          <p:cNvCxnSpPr>
            <a:cxnSpLocks/>
          </p:cNvCxnSpPr>
          <p:nvPr userDrawn="1"/>
        </p:nvCxnSpPr>
        <p:spPr>
          <a:xfrm>
            <a:off x="0" y="995397"/>
            <a:ext cx="11288332" cy="0"/>
          </a:xfrm>
          <a:prstGeom prst="line">
            <a:avLst/>
          </a:prstGeom>
          <a:ln w="19050">
            <a:solidFill>
              <a:srgbClr val="22265A"/>
            </a:solidFill>
          </a:ln>
        </p:spPr>
        <p:style>
          <a:lnRef idx="1">
            <a:schemeClr val="accent1"/>
          </a:lnRef>
          <a:fillRef idx="0">
            <a:schemeClr val="accent1"/>
          </a:fillRef>
          <a:effectRef idx="0">
            <a:schemeClr val="accent1"/>
          </a:effectRef>
          <a:fontRef idx="minor">
            <a:schemeClr val="tx1"/>
          </a:fontRef>
        </p:style>
      </p:cxnSp>
      <p:pic>
        <p:nvPicPr>
          <p:cNvPr id="5" name="Picture 4" descr="A logo with text overlay&#10;&#10;Description automatically generated">
            <a:extLst>
              <a:ext uri="{FF2B5EF4-FFF2-40B4-BE49-F238E27FC236}">
                <a16:creationId xmlns:a16="http://schemas.microsoft.com/office/drawing/2014/main" id="{6A356CF4-ED40-B763-5BF7-0CE4A6759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43350" y="127129"/>
            <a:ext cx="740080" cy="737410"/>
          </a:xfrm>
          <a:prstGeom prst="rect">
            <a:avLst/>
          </a:prstGeom>
        </p:spPr>
      </p:pic>
      <p:pic>
        <p:nvPicPr>
          <p:cNvPr id="6" name="Graphic 5">
            <a:extLst>
              <a:ext uri="{FF2B5EF4-FFF2-40B4-BE49-F238E27FC236}">
                <a16:creationId xmlns:a16="http://schemas.microsoft.com/office/drawing/2014/main" id="{559BCEB6-1091-5562-23A5-7DDC3B135A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71257"/>
            <a:ext cx="12192000" cy="185105"/>
          </a:xfrm>
          <a:prstGeom prst="rect">
            <a:avLst/>
          </a:prstGeom>
        </p:spPr>
      </p:pic>
      <p:sp>
        <p:nvSpPr>
          <p:cNvPr id="7" name="TextBox 6">
            <a:extLst>
              <a:ext uri="{FF2B5EF4-FFF2-40B4-BE49-F238E27FC236}">
                <a16:creationId xmlns:a16="http://schemas.microsoft.com/office/drawing/2014/main" id="{6B0C61D3-A8FB-C818-976B-DC68C7F97CCA}"/>
              </a:ext>
            </a:extLst>
          </p:cNvPr>
          <p:cNvSpPr txBox="1"/>
          <p:nvPr userDrawn="1"/>
        </p:nvSpPr>
        <p:spPr>
          <a:xfrm>
            <a:off x="5195581" y="6652924"/>
            <a:ext cx="6996419" cy="230832"/>
          </a:xfrm>
          <a:prstGeom prst="rect">
            <a:avLst/>
          </a:prstGeom>
          <a:noFill/>
        </p:spPr>
        <p:txBody>
          <a:bodyPr wrap="square" rtlCol="0" anchor="ctr">
            <a:spAutoFit/>
          </a:bodyPr>
          <a:lstStyle/>
          <a:p>
            <a:pPr algn="r"/>
            <a:r>
              <a:rPr lang="en-US" sz="400" dirty="0">
                <a:solidFill>
                  <a:schemeClr val="bg1"/>
                </a:solidFill>
                <a:latin typeface="Franklin Gothic Medium" panose="020B0603020102020204" pitchFamily="34" charset="0"/>
                <a:ea typeface="Inter SemiBold" panose="02000503000000020004" pitchFamily="2" charset="0"/>
                <a:cs typeface="Arial" panose="020B0604020202020204" pitchFamily="34" charset="0"/>
              </a:rPr>
              <a:t>© 2024   </a:t>
            </a:r>
            <a:r>
              <a:rPr lang="en-US" sz="900" dirty="0">
                <a:solidFill>
                  <a:schemeClr val="bg1"/>
                </a:solidFill>
                <a:latin typeface="Franklin Gothic Demi" panose="020B0703020102020204" pitchFamily="34" charset="0"/>
                <a:ea typeface="Inter SemiBold" panose="02000503000000020004" pitchFamily="2" charset="0"/>
                <a:cs typeface="Arial" panose="020B0604020202020204" pitchFamily="34" charset="0"/>
              </a:rPr>
              <a:t>MICHIGAN ARTHROPLASTY REGISTRY COLLABORATIVE QUALITY INITIATIVE</a:t>
            </a:r>
          </a:p>
        </p:txBody>
      </p:sp>
      <p:pic>
        <p:nvPicPr>
          <p:cNvPr id="9" name="Graphic 8">
            <a:extLst>
              <a:ext uri="{FF2B5EF4-FFF2-40B4-BE49-F238E27FC236}">
                <a16:creationId xmlns:a16="http://schemas.microsoft.com/office/drawing/2014/main" id="{1188B06C-983A-1DA6-D4BC-0D4FD0D1370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 y="239114"/>
            <a:ext cx="631373" cy="530353"/>
          </a:xfrm>
          <a:prstGeom prst="rect">
            <a:avLst/>
          </a:prstGeom>
        </p:spPr>
      </p:pic>
    </p:spTree>
    <p:extLst>
      <p:ext uri="{BB962C8B-B14F-4D97-AF65-F5344CB8AC3E}">
        <p14:creationId xmlns:p14="http://schemas.microsoft.com/office/powerpoint/2010/main" val="2413272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7"/>
        <p:cNvGrpSpPr/>
        <p:nvPr/>
      </p:nvGrpSpPr>
      <p:grpSpPr>
        <a:xfrm>
          <a:off x="0" y="0"/>
          <a:ext cx="0" cy="0"/>
          <a:chOff x="0" y="0"/>
          <a:chExt cx="0" cy="0"/>
        </a:xfrm>
      </p:grpSpPr>
      <p:sp>
        <p:nvSpPr>
          <p:cNvPr id="88" name="Google Shape;88;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8AAA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274C"/>
              </a:buClr>
              <a:buSzPts val="1800"/>
              <a:buChar char="•"/>
              <a:defRPr/>
            </a:lvl1pPr>
            <a:lvl2pPr marL="914400" lvl="1" indent="-342900" algn="l">
              <a:lnSpc>
                <a:spcPct val="90000"/>
              </a:lnSpc>
              <a:spcBef>
                <a:spcPts val="500"/>
              </a:spcBef>
              <a:spcAft>
                <a:spcPts val="0"/>
              </a:spcAft>
              <a:buClr>
                <a:srgbClr val="00274C"/>
              </a:buClr>
              <a:buSzPts val="1800"/>
              <a:buChar char="•"/>
              <a:defRPr/>
            </a:lvl2pPr>
            <a:lvl3pPr marL="1371600" lvl="2" indent="-342900" algn="l">
              <a:lnSpc>
                <a:spcPct val="90000"/>
              </a:lnSpc>
              <a:spcBef>
                <a:spcPts val="500"/>
              </a:spcBef>
              <a:spcAft>
                <a:spcPts val="0"/>
              </a:spcAft>
              <a:buClr>
                <a:srgbClr val="00274C"/>
              </a:buClr>
              <a:buSzPts val="1800"/>
              <a:buChar char="•"/>
              <a:defRPr/>
            </a:lvl3pPr>
            <a:lvl4pPr marL="1828800" lvl="3" indent="-342900" algn="l">
              <a:lnSpc>
                <a:spcPct val="90000"/>
              </a:lnSpc>
              <a:spcBef>
                <a:spcPts val="500"/>
              </a:spcBef>
              <a:spcAft>
                <a:spcPts val="0"/>
              </a:spcAft>
              <a:buClr>
                <a:srgbClr val="00274C"/>
              </a:buClr>
              <a:buSzPts val="1800"/>
              <a:buChar char="•"/>
              <a:defRPr/>
            </a:lvl4pPr>
            <a:lvl5pPr marL="2286000" lvl="4" indent="-342900" algn="l">
              <a:lnSpc>
                <a:spcPct val="90000"/>
              </a:lnSpc>
              <a:spcBef>
                <a:spcPts val="500"/>
              </a:spcBef>
              <a:spcAft>
                <a:spcPts val="0"/>
              </a:spcAft>
              <a:buClr>
                <a:srgbClr val="00274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31"/>
          <p:cNvSpPr/>
          <p:nvPr/>
        </p:nvSpPr>
        <p:spPr>
          <a:xfrm>
            <a:off x="0" y="6246354"/>
            <a:ext cx="12192000" cy="611646"/>
          </a:xfrm>
          <a:custGeom>
            <a:avLst/>
            <a:gdLst/>
            <a:ahLst/>
            <a:cxnLst/>
            <a:rect l="l" t="t" r="r" b="b"/>
            <a:pathLst>
              <a:path w="12192000" h="611646" extrusionOk="0">
                <a:moveTo>
                  <a:pt x="0" y="133081"/>
                </a:moveTo>
                <a:cubicBezTo>
                  <a:pt x="7140486" y="996207"/>
                  <a:pt x="7957084" y="-422395"/>
                  <a:pt x="12192000" y="133081"/>
                </a:cubicBezTo>
                <a:lnTo>
                  <a:pt x="12192000" y="611646"/>
                </a:lnTo>
                <a:lnTo>
                  <a:pt x="0" y="611646"/>
                </a:lnTo>
                <a:lnTo>
                  <a:pt x="0" y="133081"/>
                </a:lnTo>
                <a:close/>
              </a:path>
            </a:pathLst>
          </a:custGeom>
          <a:solidFill>
            <a:srgbClr val="00274C"/>
          </a:solidFill>
          <a:ln w="12700" cap="flat" cmpd="sng">
            <a:solidFill>
              <a:srgbClr val="002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a:ea typeface="Avenir"/>
              <a:cs typeface="Avenir"/>
              <a:sym typeface="Avenir"/>
            </a:endParaRPr>
          </a:p>
        </p:txBody>
      </p:sp>
      <p:pic>
        <p:nvPicPr>
          <p:cNvPr id="91" name="Google Shape;91;p31" descr="A white logo with a black background&#10;&#10;Description automatically generated"/>
          <p:cNvPicPr preferRelativeResize="0"/>
          <p:nvPr/>
        </p:nvPicPr>
        <p:blipFill rotWithShape="1">
          <a:blip r:embed="rId2">
            <a:alphaModFix/>
          </a:blip>
          <a:srcRect/>
          <a:stretch/>
        </p:blipFill>
        <p:spPr>
          <a:xfrm>
            <a:off x="10123907" y="6176963"/>
            <a:ext cx="1676988" cy="765567"/>
          </a:xfrm>
          <a:prstGeom prst="rect">
            <a:avLst/>
          </a:prstGeom>
          <a:noFill/>
          <a:ln>
            <a:noFill/>
          </a:ln>
        </p:spPr>
      </p:pic>
    </p:spTree>
    <p:extLst>
      <p:ext uri="{BB962C8B-B14F-4D97-AF65-F5344CB8AC3E}">
        <p14:creationId xmlns:p14="http://schemas.microsoft.com/office/powerpoint/2010/main" val="3644364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2"/>
        <p:cNvGrpSpPr/>
        <p:nvPr/>
      </p:nvGrpSpPr>
      <p:grpSpPr>
        <a:xfrm>
          <a:off x="0" y="0"/>
          <a:ext cx="0" cy="0"/>
          <a:chOff x="0" y="0"/>
          <a:chExt cx="0" cy="0"/>
        </a:xfrm>
      </p:grpSpPr>
      <p:sp>
        <p:nvSpPr>
          <p:cNvPr id="103" name="Google Shape;103;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8AAAD"/>
              </a:buClr>
              <a:buSzPts val="6000"/>
              <a:buFont typeface="Avenir"/>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274C"/>
              </a:buClr>
              <a:buSzPts val="2400"/>
              <a:buNone/>
              <a:defRPr sz="2400">
                <a:solidFill>
                  <a:srgbClr val="00274C"/>
                </a:solidFill>
              </a:defRPr>
            </a:lvl1pPr>
            <a:lvl2pPr marL="914400" lvl="1" indent="-228600" algn="l">
              <a:lnSpc>
                <a:spcPct val="90000"/>
              </a:lnSpc>
              <a:spcBef>
                <a:spcPts val="500"/>
              </a:spcBef>
              <a:spcAft>
                <a:spcPts val="0"/>
              </a:spcAft>
              <a:buClr>
                <a:srgbClr val="888B94"/>
              </a:buClr>
              <a:buSzPts val="2000"/>
              <a:buNone/>
              <a:defRPr sz="2000">
                <a:solidFill>
                  <a:srgbClr val="888B94"/>
                </a:solidFill>
              </a:defRPr>
            </a:lvl2pPr>
            <a:lvl3pPr marL="1371600" lvl="2" indent="-228600" algn="l">
              <a:lnSpc>
                <a:spcPct val="90000"/>
              </a:lnSpc>
              <a:spcBef>
                <a:spcPts val="500"/>
              </a:spcBef>
              <a:spcAft>
                <a:spcPts val="0"/>
              </a:spcAft>
              <a:buClr>
                <a:srgbClr val="888B94"/>
              </a:buClr>
              <a:buSzPts val="1800"/>
              <a:buNone/>
              <a:defRPr sz="1800">
                <a:solidFill>
                  <a:srgbClr val="888B94"/>
                </a:solidFill>
              </a:defRPr>
            </a:lvl3pPr>
            <a:lvl4pPr marL="1828800" lvl="3" indent="-228600" algn="l">
              <a:lnSpc>
                <a:spcPct val="90000"/>
              </a:lnSpc>
              <a:spcBef>
                <a:spcPts val="500"/>
              </a:spcBef>
              <a:spcAft>
                <a:spcPts val="0"/>
              </a:spcAft>
              <a:buClr>
                <a:srgbClr val="888B94"/>
              </a:buClr>
              <a:buSzPts val="1600"/>
              <a:buNone/>
              <a:defRPr sz="1600">
                <a:solidFill>
                  <a:srgbClr val="888B94"/>
                </a:solidFill>
              </a:defRPr>
            </a:lvl4pPr>
            <a:lvl5pPr marL="2286000" lvl="4" indent="-228600" algn="l">
              <a:lnSpc>
                <a:spcPct val="90000"/>
              </a:lnSpc>
              <a:spcBef>
                <a:spcPts val="500"/>
              </a:spcBef>
              <a:spcAft>
                <a:spcPts val="0"/>
              </a:spcAft>
              <a:buClr>
                <a:srgbClr val="888B94"/>
              </a:buClr>
              <a:buSzPts val="1600"/>
              <a:buNone/>
              <a:defRPr sz="1600">
                <a:solidFill>
                  <a:srgbClr val="888B94"/>
                </a:solidFill>
              </a:defRPr>
            </a:lvl5pPr>
            <a:lvl6pPr marL="2743200" lvl="5" indent="-228600" algn="l">
              <a:lnSpc>
                <a:spcPct val="90000"/>
              </a:lnSpc>
              <a:spcBef>
                <a:spcPts val="500"/>
              </a:spcBef>
              <a:spcAft>
                <a:spcPts val="0"/>
              </a:spcAft>
              <a:buClr>
                <a:srgbClr val="888B94"/>
              </a:buClr>
              <a:buSzPts val="1600"/>
              <a:buNone/>
              <a:defRPr sz="1600">
                <a:solidFill>
                  <a:srgbClr val="888B94"/>
                </a:solidFill>
              </a:defRPr>
            </a:lvl6pPr>
            <a:lvl7pPr marL="3200400" lvl="6" indent="-228600" algn="l">
              <a:lnSpc>
                <a:spcPct val="90000"/>
              </a:lnSpc>
              <a:spcBef>
                <a:spcPts val="500"/>
              </a:spcBef>
              <a:spcAft>
                <a:spcPts val="0"/>
              </a:spcAft>
              <a:buClr>
                <a:srgbClr val="888B94"/>
              </a:buClr>
              <a:buSzPts val="1600"/>
              <a:buNone/>
              <a:defRPr sz="1600">
                <a:solidFill>
                  <a:srgbClr val="888B94"/>
                </a:solidFill>
              </a:defRPr>
            </a:lvl7pPr>
            <a:lvl8pPr marL="3657600" lvl="7" indent="-228600" algn="l">
              <a:lnSpc>
                <a:spcPct val="90000"/>
              </a:lnSpc>
              <a:spcBef>
                <a:spcPts val="500"/>
              </a:spcBef>
              <a:spcAft>
                <a:spcPts val="0"/>
              </a:spcAft>
              <a:buClr>
                <a:srgbClr val="888B94"/>
              </a:buClr>
              <a:buSzPts val="1600"/>
              <a:buNone/>
              <a:defRPr sz="1600">
                <a:solidFill>
                  <a:srgbClr val="888B94"/>
                </a:solidFill>
              </a:defRPr>
            </a:lvl8pPr>
            <a:lvl9pPr marL="4114800" lvl="8" indent="-228600" algn="l">
              <a:lnSpc>
                <a:spcPct val="90000"/>
              </a:lnSpc>
              <a:spcBef>
                <a:spcPts val="500"/>
              </a:spcBef>
              <a:spcAft>
                <a:spcPts val="0"/>
              </a:spcAft>
              <a:buClr>
                <a:srgbClr val="888B94"/>
              </a:buClr>
              <a:buSzPts val="1600"/>
              <a:buNone/>
              <a:defRPr sz="1600">
                <a:solidFill>
                  <a:srgbClr val="888B94"/>
                </a:solidFill>
              </a:defRPr>
            </a:lvl9pPr>
          </a:lstStyle>
          <a:p>
            <a:endParaRPr/>
          </a:p>
        </p:txBody>
      </p:sp>
    </p:spTree>
    <p:extLst>
      <p:ext uri="{BB962C8B-B14F-4D97-AF65-F5344CB8AC3E}">
        <p14:creationId xmlns:p14="http://schemas.microsoft.com/office/powerpoint/2010/main" val="3546351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5"/>
        <p:cNvGrpSpPr/>
        <p:nvPr/>
      </p:nvGrpSpPr>
      <p:grpSpPr>
        <a:xfrm>
          <a:off x="0" y="0"/>
          <a:ext cx="0" cy="0"/>
          <a:chOff x="0" y="0"/>
          <a:chExt cx="0" cy="0"/>
        </a:xfrm>
      </p:grpSpPr>
      <p:pic>
        <p:nvPicPr>
          <p:cNvPr id="106" name="Google Shape;106;p45" descr="A path with bushes and a wooden structure&#10;&#10;Description automatically generated"/>
          <p:cNvPicPr preferRelativeResize="0"/>
          <p:nvPr/>
        </p:nvPicPr>
        <p:blipFill rotWithShape="1">
          <a:blip r:embed="rId2">
            <a:alphaModFix/>
          </a:blip>
          <a:srcRect t="23333"/>
          <a:stretch/>
        </p:blipFill>
        <p:spPr>
          <a:xfrm>
            <a:off x="0" y="-11112"/>
            <a:ext cx="12192000" cy="5257800"/>
          </a:xfrm>
          <a:prstGeom prst="rect">
            <a:avLst/>
          </a:prstGeom>
          <a:noFill/>
          <a:ln>
            <a:noFill/>
          </a:ln>
        </p:spPr>
      </p:pic>
      <p:sp>
        <p:nvSpPr>
          <p:cNvPr id="107" name="Google Shape;107;p45"/>
          <p:cNvSpPr/>
          <p:nvPr/>
        </p:nvSpPr>
        <p:spPr>
          <a:xfrm rot="10800000">
            <a:off x="0" y="2372287"/>
            <a:ext cx="12192000" cy="4485713"/>
          </a:xfrm>
          <a:prstGeom prst="flowChartDocument">
            <a:avLst/>
          </a:prstGeom>
          <a:solidFill>
            <a:srgbClr val="0027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a:ea typeface="Avenir"/>
              <a:cs typeface="Avenir"/>
              <a:sym typeface="Avenir"/>
            </a:endParaRPr>
          </a:p>
        </p:txBody>
      </p:sp>
      <p:pic>
        <p:nvPicPr>
          <p:cNvPr id="108" name="Google Shape;108;p45" descr="A logo with a shield and text&#10;&#10;Description automatically generated"/>
          <p:cNvPicPr preferRelativeResize="0"/>
          <p:nvPr/>
        </p:nvPicPr>
        <p:blipFill rotWithShape="1">
          <a:blip r:embed="rId3">
            <a:alphaModFix/>
          </a:blip>
          <a:srcRect/>
          <a:stretch/>
        </p:blipFill>
        <p:spPr>
          <a:xfrm>
            <a:off x="3021585" y="-259816"/>
            <a:ext cx="6148830" cy="5362103"/>
          </a:xfrm>
          <a:prstGeom prst="rect">
            <a:avLst/>
          </a:prstGeom>
          <a:noFill/>
          <a:ln>
            <a:noFill/>
          </a:ln>
        </p:spPr>
      </p:pic>
      <p:sp>
        <p:nvSpPr>
          <p:cNvPr id="109" name="Google Shape;109;p45"/>
          <p:cNvSpPr txBox="1">
            <a:spLocks noGrp="1"/>
          </p:cNvSpPr>
          <p:nvPr>
            <p:ph type="body" idx="1"/>
          </p:nvPr>
        </p:nvSpPr>
        <p:spPr>
          <a:xfrm>
            <a:off x="1824831" y="4626591"/>
            <a:ext cx="8542338" cy="14922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274C"/>
              </a:buClr>
              <a:buSzPts val="1800"/>
              <a:buChar char="•"/>
              <a:defRPr/>
            </a:lvl1pPr>
            <a:lvl2pPr marL="914400" lvl="1" indent="-228600" algn="ctr">
              <a:lnSpc>
                <a:spcPct val="90000"/>
              </a:lnSpc>
              <a:spcBef>
                <a:spcPts val="500"/>
              </a:spcBef>
              <a:spcAft>
                <a:spcPts val="0"/>
              </a:spcAft>
              <a:buClr>
                <a:schemeClr val="lt1"/>
              </a:buClr>
              <a:buSzPts val="6000"/>
              <a:buNone/>
              <a:defRPr sz="6000">
                <a:solidFill>
                  <a:schemeClr val="lt1"/>
                </a:solidFill>
              </a:defRPr>
            </a:lvl2pPr>
            <a:lvl3pPr marL="1371600" lvl="2" indent="-342900" algn="l">
              <a:lnSpc>
                <a:spcPct val="90000"/>
              </a:lnSpc>
              <a:spcBef>
                <a:spcPts val="500"/>
              </a:spcBef>
              <a:spcAft>
                <a:spcPts val="0"/>
              </a:spcAft>
              <a:buClr>
                <a:srgbClr val="00274C"/>
              </a:buClr>
              <a:buSzPts val="1800"/>
              <a:buChar char="•"/>
              <a:defRPr/>
            </a:lvl3pPr>
            <a:lvl4pPr marL="1828800" lvl="3" indent="-342900" algn="l">
              <a:lnSpc>
                <a:spcPct val="90000"/>
              </a:lnSpc>
              <a:spcBef>
                <a:spcPts val="500"/>
              </a:spcBef>
              <a:spcAft>
                <a:spcPts val="0"/>
              </a:spcAft>
              <a:buClr>
                <a:srgbClr val="00274C"/>
              </a:buClr>
              <a:buSzPts val="1800"/>
              <a:buChar char="•"/>
              <a:defRPr/>
            </a:lvl4pPr>
            <a:lvl5pPr marL="2286000" lvl="4" indent="-342900" algn="l">
              <a:lnSpc>
                <a:spcPct val="90000"/>
              </a:lnSpc>
              <a:spcBef>
                <a:spcPts val="500"/>
              </a:spcBef>
              <a:spcAft>
                <a:spcPts val="0"/>
              </a:spcAft>
              <a:buClr>
                <a:srgbClr val="00274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95347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15"/>
        <p:cNvGrpSpPr/>
        <p:nvPr/>
      </p:nvGrpSpPr>
      <p:grpSpPr>
        <a:xfrm>
          <a:off x="0" y="0"/>
          <a:ext cx="0" cy="0"/>
          <a:chOff x="0" y="0"/>
          <a:chExt cx="0" cy="0"/>
        </a:xfrm>
      </p:grpSpPr>
      <p:sp>
        <p:nvSpPr>
          <p:cNvPr id="116" name="Google Shape;116;p47"/>
          <p:cNvSpPr/>
          <p:nvPr/>
        </p:nvSpPr>
        <p:spPr>
          <a:xfrm rot="-5400000">
            <a:off x="-1753693" y="1753693"/>
            <a:ext cx="6858000" cy="3350615"/>
          </a:xfrm>
          <a:prstGeom prst="flowChartDocument">
            <a:avLst/>
          </a:prstGeom>
          <a:solidFill>
            <a:srgbClr val="0027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a:ea typeface="Avenir"/>
              <a:cs typeface="Avenir"/>
              <a:sym typeface="Avenir"/>
            </a:endParaRPr>
          </a:p>
        </p:txBody>
      </p:sp>
      <p:sp>
        <p:nvSpPr>
          <p:cNvPr id="117" name="Google Shape;117;p47"/>
          <p:cNvSpPr txBox="1">
            <a:spLocks noGrp="1"/>
          </p:cNvSpPr>
          <p:nvPr>
            <p:ph type="title"/>
          </p:nvPr>
        </p:nvSpPr>
        <p:spPr>
          <a:xfrm>
            <a:off x="231371" y="2232126"/>
            <a:ext cx="2752898" cy="239374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venir"/>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47"/>
          <p:cNvSpPr/>
          <p:nvPr/>
        </p:nvSpPr>
        <p:spPr>
          <a:xfrm>
            <a:off x="2771" y="0"/>
            <a:ext cx="116939" cy="6858000"/>
          </a:xfrm>
          <a:prstGeom prst="rect">
            <a:avLst/>
          </a:prstGeom>
          <a:solidFill>
            <a:srgbClr val="48AA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a:ea typeface="Avenir"/>
              <a:cs typeface="Avenir"/>
              <a:sym typeface="Avenir"/>
            </a:endParaRPr>
          </a:p>
        </p:txBody>
      </p:sp>
    </p:spTree>
    <p:extLst>
      <p:ext uri="{BB962C8B-B14F-4D97-AF65-F5344CB8AC3E}">
        <p14:creationId xmlns:p14="http://schemas.microsoft.com/office/powerpoint/2010/main" val="3705169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124"/>
        <p:cNvGrpSpPr/>
        <p:nvPr/>
      </p:nvGrpSpPr>
      <p:grpSpPr>
        <a:xfrm>
          <a:off x="0" y="0"/>
          <a:ext cx="0" cy="0"/>
          <a:chOff x="0" y="0"/>
          <a:chExt cx="0" cy="0"/>
        </a:xfrm>
      </p:grpSpPr>
      <p:pic>
        <p:nvPicPr>
          <p:cNvPr id="125" name="Google Shape;125;p49" descr="A beach with trees and hills&#10;&#10;Description automatically generated with medium confidence"/>
          <p:cNvPicPr preferRelativeResize="0"/>
          <p:nvPr/>
        </p:nvPicPr>
        <p:blipFill rotWithShape="1">
          <a:blip r:embed="rId2">
            <a:alphaModFix/>
          </a:blip>
          <a:srcRect l="24843"/>
          <a:stretch/>
        </p:blipFill>
        <p:spPr>
          <a:xfrm>
            <a:off x="0" y="0"/>
            <a:ext cx="6872915" cy="6858000"/>
          </a:xfrm>
          <a:prstGeom prst="rect">
            <a:avLst/>
          </a:prstGeom>
          <a:noFill/>
          <a:ln>
            <a:noFill/>
          </a:ln>
        </p:spPr>
      </p:pic>
      <p:sp>
        <p:nvSpPr>
          <p:cNvPr id="126" name="Google Shape;126;p49"/>
          <p:cNvSpPr/>
          <p:nvPr/>
        </p:nvSpPr>
        <p:spPr>
          <a:xfrm rot="5400000">
            <a:off x="3925348" y="-1408653"/>
            <a:ext cx="6858000" cy="9675305"/>
          </a:xfrm>
          <a:prstGeom prst="flowChartDocumen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a:ea typeface="Avenir"/>
              <a:cs typeface="Avenir"/>
              <a:sym typeface="Avenir"/>
            </a:endParaRPr>
          </a:p>
        </p:txBody>
      </p:sp>
      <p:sp>
        <p:nvSpPr>
          <p:cNvPr id="127" name="Google Shape;127;p49"/>
          <p:cNvSpPr txBox="1">
            <a:spLocks noGrp="1"/>
          </p:cNvSpPr>
          <p:nvPr>
            <p:ph type="title"/>
          </p:nvPr>
        </p:nvSpPr>
        <p:spPr>
          <a:xfrm>
            <a:off x="4056610" y="1709738"/>
            <a:ext cx="7290839"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400"/>
              <a:buFont typeface="Avenir"/>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49"/>
          <p:cNvSpPr txBox="1">
            <a:spLocks noGrp="1"/>
          </p:cNvSpPr>
          <p:nvPr>
            <p:ph type="body" idx="1"/>
          </p:nvPr>
        </p:nvSpPr>
        <p:spPr>
          <a:xfrm>
            <a:off x="4056610" y="4589463"/>
            <a:ext cx="729084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B94"/>
              </a:buClr>
              <a:buSzPts val="2000"/>
              <a:buNone/>
              <a:defRPr sz="2000">
                <a:solidFill>
                  <a:srgbClr val="888B94"/>
                </a:solidFill>
              </a:defRPr>
            </a:lvl2pPr>
            <a:lvl3pPr marL="1371600" lvl="2" indent="-228600" algn="l">
              <a:lnSpc>
                <a:spcPct val="90000"/>
              </a:lnSpc>
              <a:spcBef>
                <a:spcPts val="500"/>
              </a:spcBef>
              <a:spcAft>
                <a:spcPts val="0"/>
              </a:spcAft>
              <a:buClr>
                <a:srgbClr val="888B94"/>
              </a:buClr>
              <a:buSzPts val="1800"/>
              <a:buNone/>
              <a:defRPr sz="1800">
                <a:solidFill>
                  <a:srgbClr val="888B94"/>
                </a:solidFill>
              </a:defRPr>
            </a:lvl3pPr>
            <a:lvl4pPr marL="1828800" lvl="3" indent="-228600" algn="l">
              <a:lnSpc>
                <a:spcPct val="90000"/>
              </a:lnSpc>
              <a:spcBef>
                <a:spcPts val="500"/>
              </a:spcBef>
              <a:spcAft>
                <a:spcPts val="0"/>
              </a:spcAft>
              <a:buClr>
                <a:srgbClr val="888B94"/>
              </a:buClr>
              <a:buSzPts val="1600"/>
              <a:buNone/>
              <a:defRPr sz="1600">
                <a:solidFill>
                  <a:srgbClr val="888B94"/>
                </a:solidFill>
              </a:defRPr>
            </a:lvl4pPr>
            <a:lvl5pPr marL="2286000" lvl="4" indent="-228600" algn="l">
              <a:lnSpc>
                <a:spcPct val="90000"/>
              </a:lnSpc>
              <a:spcBef>
                <a:spcPts val="500"/>
              </a:spcBef>
              <a:spcAft>
                <a:spcPts val="0"/>
              </a:spcAft>
              <a:buClr>
                <a:srgbClr val="888B94"/>
              </a:buClr>
              <a:buSzPts val="1600"/>
              <a:buNone/>
              <a:defRPr sz="1600">
                <a:solidFill>
                  <a:srgbClr val="888B94"/>
                </a:solidFill>
              </a:defRPr>
            </a:lvl5pPr>
            <a:lvl6pPr marL="2743200" lvl="5" indent="-228600" algn="l">
              <a:lnSpc>
                <a:spcPct val="90000"/>
              </a:lnSpc>
              <a:spcBef>
                <a:spcPts val="500"/>
              </a:spcBef>
              <a:spcAft>
                <a:spcPts val="0"/>
              </a:spcAft>
              <a:buClr>
                <a:srgbClr val="888B94"/>
              </a:buClr>
              <a:buSzPts val="1600"/>
              <a:buNone/>
              <a:defRPr sz="1600">
                <a:solidFill>
                  <a:srgbClr val="888B94"/>
                </a:solidFill>
              </a:defRPr>
            </a:lvl6pPr>
            <a:lvl7pPr marL="3200400" lvl="6" indent="-228600" algn="l">
              <a:lnSpc>
                <a:spcPct val="90000"/>
              </a:lnSpc>
              <a:spcBef>
                <a:spcPts val="500"/>
              </a:spcBef>
              <a:spcAft>
                <a:spcPts val="0"/>
              </a:spcAft>
              <a:buClr>
                <a:srgbClr val="888B94"/>
              </a:buClr>
              <a:buSzPts val="1600"/>
              <a:buNone/>
              <a:defRPr sz="1600">
                <a:solidFill>
                  <a:srgbClr val="888B94"/>
                </a:solidFill>
              </a:defRPr>
            </a:lvl7pPr>
            <a:lvl8pPr marL="3657600" lvl="7" indent="-228600" algn="l">
              <a:lnSpc>
                <a:spcPct val="90000"/>
              </a:lnSpc>
              <a:spcBef>
                <a:spcPts val="500"/>
              </a:spcBef>
              <a:spcAft>
                <a:spcPts val="0"/>
              </a:spcAft>
              <a:buClr>
                <a:srgbClr val="888B94"/>
              </a:buClr>
              <a:buSzPts val="1600"/>
              <a:buNone/>
              <a:defRPr sz="1600">
                <a:solidFill>
                  <a:srgbClr val="888B94"/>
                </a:solidFill>
              </a:defRPr>
            </a:lvl8pPr>
            <a:lvl9pPr marL="4114800" lvl="8" indent="-228600" algn="l">
              <a:lnSpc>
                <a:spcPct val="90000"/>
              </a:lnSpc>
              <a:spcBef>
                <a:spcPts val="500"/>
              </a:spcBef>
              <a:spcAft>
                <a:spcPts val="0"/>
              </a:spcAft>
              <a:buClr>
                <a:srgbClr val="888B94"/>
              </a:buClr>
              <a:buSzPts val="1600"/>
              <a:buNone/>
              <a:defRPr sz="1600">
                <a:solidFill>
                  <a:srgbClr val="888B94"/>
                </a:solidFill>
              </a:defRPr>
            </a:lvl9pPr>
          </a:lstStyle>
          <a:p>
            <a:endParaRPr/>
          </a:p>
        </p:txBody>
      </p:sp>
    </p:spTree>
    <p:extLst>
      <p:ext uri="{BB962C8B-B14F-4D97-AF65-F5344CB8AC3E}">
        <p14:creationId xmlns:p14="http://schemas.microsoft.com/office/powerpoint/2010/main" val="322934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1336A35-F290-1311-7761-27CF1B7CA608}"/>
              </a:ext>
            </a:extLst>
          </p:cNvPr>
          <p:cNvSpPr/>
          <p:nvPr/>
        </p:nvSpPr>
        <p:spPr>
          <a:xfrm>
            <a:off x="-2" y="159798"/>
            <a:ext cx="692460" cy="772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BFC77F-D8FA-0C29-6436-07131ABD08D5}"/>
              </a:ext>
            </a:extLst>
          </p:cNvPr>
          <p:cNvSpPr/>
          <p:nvPr/>
        </p:nvSpPr>
        <p:spPr>
          <a:xfrm>
            <a:off x="11169585" y="24670"/>
            <a:ext cx="919527" cy="10256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266D83-CDEB-EE44-6724-4DC39D279DE3}"/>
              </a:ext>
            </a:extLst>
          </p:cNvPr>
          <p:cNvSpPr>
            <a:spLocks noGrp="1"/>
          </p:cNvSpPr>
          <p:nvPr>
            <p:ph type="title"/>
          </p:nvPr>
        </p:nvSpPr>
        <p:spPr>
          <a:xfrm>
            <a:off x="532659" y="2001357"/>
            <a:ext cx="11143264" cy="2561118"/>
          </a:xfrm>
        </p:spPr>
        <p:txBody>
          <a:bodyPr anchor="ctr">
            <a:normAutofit/>
          </a:bodyPr>
          <a:lstStyle>
            <a:lvl1pPr>
              <a:defRPr sz="7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828B52-E6D2-2AF8-2D06-F953998AE933}"/>
              </a:ext>
            </a:extLst>
          </p:cNvPr>
          <p:cNvSpPr>
            <a:spLocks noGrp="1"/>
          </p:cNvSpPr>
          <p:nvPr>
            <p:ph type="body" idx="1"/>
          </p:nvPr>
        </p:nvSpPr>
        <p:spPr>
          <a:xfrm>
            <a:off x="516621" y="4589463"/>
            <a:ext cx="11177060" cy="1500187"/>
          </a:xfrm>
        </p:spPr>
        <p:txBody>
          <a:bodyPr>
            <a:normAutofit/>
          </a:bodyPr>
          <a:lstStyle>
            <a:lvl1pPr marL="0" indent="0">
              <a:buNone/>
              <a:defRPr sz="3200" i="1">
                <a:solidFill>
                  <a:srgbClr val="6A973F"/>
                </a:solidFill>
                <a:latin typeface="Franklin Gothic Demi" panose="020B07030201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13BC24-C630-27FF-0524-C8C6E2AA2092}"/>
              </a:ext>
            </a:extLst>
          </p:cNvPr>
          <p:cNvSpPr>
            <a:spLocks noGrp="1"/>
          </p:cNvSpPr>
          <p:nvPr>
            <p:ph type="dt" sz="half" idx="10"/>
          </p:nvPr>
        </p:nvSpPr>
        <p:spPr/>
        <p:txBody>
          <a:bodyPr/>
          <a:lstStyle/>
          <a:p>
            <a:fld id="{210D3D34-55F8-49C6-B514-79AF0501236F}" type="datetimeFigureOut">
              <a:rPr lang="en-US" smtClean="0"/>
              <a:t>9/30/2024</a:t>
            </a:fld>
            <a:endParaRPr lang="en-US"/>
          </a:p>
        </p:txBody>
      </p:sp>
      <p:sp>
        <p:nvSpPr>
          <p:cNvPr id="5" name="Footer Placeholder 4">
            <a:extLst>
              <a:ext uri="{FF2B5EF4-FFF2-40B4-BE49-F238E27FC236}">
                <a16:creationId xmlns:a16="http://schemas.microsoft.com/office/drawing/2014/main" id="{143982EB-F7EF-EC77-E1F0-F23F64E24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2336D-A999-FA52-350B-F6529A650F0B}"/>
              </a:ext>
            </a:extLst>
          </p:cNvPr>
          <p:cNvSpPr>
            <a:spLocks noGrp="1"/>
          </p:cNvSpPr>
          <p:nvPr>
            <p:ph type="sldNum" sz="quarter" idx="12"/>
          </p:nvPr>
        </p:nvSpPr>
        <p:spPr/>
        <p:txBody>
          <a:bodyPr/>
          <a:lstStyle/>
          <a:p>
            <a:fld id="{FE5379D7-36D2-4549-A88F-BC2EC45F5754}" type="slidenum">
              <a:rPr lang="en-US" smtClean="0"/>
              <a:t>‹#›</a:t>
            </a:fld>
            <a:endParaRPr lang="en-US"/>
          </a:p>
        </p:txBody>
      </p:sp>
      <p:pic>
        <p:nvPicPr>
          <p:cNvPr id="7" name="Graphic 6">
            <a:extLst>
              <a:ext uri="{FF2B5EF4-FFF2-40B4-BE49-F238E27FC236}">
                <a16:creationId xmlns:a16="http://schemas.microsoft.com/office/drawing/2014/main" id="{8DAE8A41-372B-5E4B-4896-D2C793C537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 y="390082"/>
            <a:ext cx="463353" cy="1245864"/>
          </a:xfrm>
          <a:prstGeom prst="rect">
            <a:avLst/>
          </a:prstGeom>
        </p:spPr>
      </p:pic>
      <p:cxnSp>
        <p:nvCxnSpPr>
          <p:cNvPr id="8" name="Straight Connector 7">
            <a:extLst>
              <a:ext uri="{FF2B5EF4-FFF2-40B4-BE49-F238E27FC236}">
                <a16:creationId xmlns:a16="http://schemas.microsoft.com/office/drawing/2014/main" id="{C24E13FF-7EDD-105D-F0DF-D9F5F316AD5C}"/>
              </a:ext>
            </a:extLst>
          </p:cNvPr>
          <p:cNvCxnSpPr>
            <a:cxnSpLocks/>
          </p:cNvCxnSpPr>
          <p:nvPr/>
        </p:nvCxnSpPr>
        <p:spPr>
          <a:xfrm>
            <a:off x="0" y="1987062"/>
            <a:ext cx="11668259" cy="0"/>
          </a:xfrm>
          <a:prstGeom prst="line">
            <a:avLst/>
          </a:prstGeom>
          <a:ln w="19050">
            <a:solidFill>
              <a:srgbClr val="22265A"/>
            </a:solidFill>
          </a:ln>
        </p:spPr>
        <p:style>
          <a:lnRef idx="1">
            <a:schemeClr val="accent1"/>
          </a:lnRef>
          <a:fillRef idx="0">
            <a:schemeClr val="accent1"/>
          </a:fillRef>
          <a:effectRef idx="0">
            <a:schemeClr val="accent1"/>
          </a:effectRef>
          <a:fontRef idx="minor">
            <a:schemeClr val="tx1"/>
          </a:fontRef>
        </p:style>
      </p:cxnSp>
      <p:pic>
        <p:nvPicPr>
          <p:cNvPr id="9" name="Picture 8" descr="A logo with text overlay&#10;&#10;Description automatically generated">
            <a:extLst>
              <a:ext uri="{FF2B5EF4-FFF2-40B4-BE49-F238E27FC236}">
                <a16:creationId xmlns:a16="http://schemas.microsoft.com/office/drawing/2014/main" id="{FB1C8478-C7A4-CC94-FC06-67096F088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0212" y="505401"/>
            <a:ext cx="1018901" cy="1015225"/>
          </a:xfrm>
          <a:prstGeom prst="rect">
            <a:avLst/>
          </a:prstGeom>
        </p:spPr>
      </p:pic>
      <p:pic>
        <p:nvPicPr>
          <p:cNvPr id="10" name="Graphic 9">
            <a:extLst>
              <a:ext uri="{FF2B5EF4-FFF2-40B4-BE49-F238E27FC236}">
                <a16:creationId xmlns:a16="http://schemas.microsoft.com/office/drawing/2014/main" id="{F36728B7-FFBE-C716-0DA6-07A5B7A94A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6544801"/>
            <a:ext cx="12192000" cy="311561"/>
          </a:xfrm>
          <a:prstGeom prst="rect">
            <a:avLst/>
          </a:prstGeom>
        </p:spPr>
      </p:pic>
      <p:sp>
        <p:nvSpPr>
          <p:cNvPr id="11" name="TextBox 10">
            <a:extLst>
              <a:ext uri="{FF2B5EF4-FFF2-40B4-BE49-F238E27FC236}">
                <a16:creationId xmlns:a16="http://schemas.microsoft.com/office/drawing/2014/main" id="{4B5BB377-9E29-55D2-7802-7B0661114EA1}"/>
              </a:ext>
            </a:extLst>
          </p:cNvPr>
          <p:cNvSpPr txBox="1"/>
          <p:nvPr/>
        </p:nvSpPr>
        <p:spPr>
          <a:xfrm>
            <a:off x="5195581" y="6550003"/>
            <a:ext cx="6996419" cy="307777"/>
          </a:xfrm>
          <a:prstGeom prst="rect">
            <a:avLst/>
          </a:prstGeom>
          <a:noFill/>
        </p:spPr>
        <p:txBody>
          <a:bodyPr wrap="square" rtlCol="0" anchor="ctr">
            <a:spAutoFit/>
          </a:bodyPr>
          <a:lstStyle/>
          <a:p>
            <a:pPr algn="r"/>
            <a:r>
              <a:rPr lang="en-US" sz="900" dirty="0">
                <a:solidFill>
                  <a:schemeClr val="bg1"/>
                </a:solidFill>
                <a:latin typeface="Franklin Gothic Medium" panose="020B0603020102020204" pitchFamily="34" charset="0"/>
                <a:ea typeface="Inter SemiBold" panose="02000503000000020004" pitchFamily="2" charset="0"/>
                <a:cs typeface="Arial" panose="020B0604020202020204" pitchFamily="34" charset="0"/>
              </a:rPr>
              <a:t>© 2024   </a:t>
            </a:r>
            <a:r>
              <a:rPr lang="en-US" sz="1400" dirty="0">
                <a:solidFill>
                  <a:schemeClr val="bg1"/>
                </a:solidFill>
                <a:latin typeface="Franklin Gothic Demi" panose="020B0703020102020204" pitchFamily="34" charset="0"/>
                <a:ea typeface="Inter SemiBold" panose="02000503000000020004" pitchFamily="2" charset="0"/>
                <a:cs typeface="Arial" panose="020B0604020202020204" pitchFamily="34" charset="0"/>
              </a:rPr>
              <a:t>MICHIGAN ARTHROPLASTY REGISTRY COLLABORATIVE QUALITY INITIATIVE</a:t>
            </a:r>
          </a:p>
        </p:txBody>
      </p:sp>
    </p:spTree>
    <p:extLst>
      <p:ext uri="{BB962C8B-B14F-4D97-AF65-F5344CB8AC3E}">
        <p14:creationId xmlns:p14="http://schemas.microsoft.com/office/powerpoint/2010/main" val="652131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39"/>
        <p:cNvGrpSpPr/>
        <p:nvPr/>
      </p:nvGrpSpPr>
      <p:grpSpPr>
        <a:xfrm>
          <a:off x="0" y="0"/>
          <a:ext cx="0" cy="0"/>
          <a:chOff x="0" y="0"/>
          <a:chExt cx="0" cy="0"/>
        </a:xfrm>
      </p:grpSpPr>
      <p:sp>
        <p:nvSpPr>
          <p:cNvPr id="140" name="Google Shape;14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8AAA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52"/>
          <p:cNvSpPr/>
          <p:nvPr/>
        </p:nvSpPr>
        <p:spPr>
          <a:xfrm>
            <a:off x="0" y="6246354"/>
            <a:ext cx="12192000" cy="611646"/>
          </a:xfrm>
          <a:custGeom>
            <a:avLst/>
            <a:gdLst/>
            <a:ahLst/>
            <a:cxnLst/>
            <a:rect l="l" t="t" r="r" b="b"/>
            <a:pathLst>
              <a:path w="12192000" h="611646" extrusionOk="0">
                <a:moveTo>
                  <a:pt x="0" y="133081"/>
                </a:moveTo>
                <a:cubicBezTo>
                  <a:pt x="7140486" y="996207"/>
                  <a:pt x="7957084" y="-422395"/>
                  <a:pt x="12192000" y="133081"/>
                </a:cubicBezTo>
                <a:lnTo>
                  <a:pt x="12192000" y="611646"/>
                </a:lnTo>
                <a:lnTo>
                  <a:pt x="0" y="611646"/>
                </a:lnTo>
                <a:lnTo>
                  <a:pt x="0" y="133081"/>
                </a:lnTo>
                <a:close/>
              </a:path>
            </a:pathLst>
          </a:custGeom>
          <a:solidFill>
            <a:srgbClr val="00274C"/>
          </a:solidFill>
          <a:ln w="12700" cap="flat" cmpd="sng">
            <a:solidFill>
              <a:srgbClr val="002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a:ea typeface="Avenir"/>
              <a:cs typeface="Avenir"/>
              <a:sym typeface="Avenir"/>
            </a:endParaRPr>
          </a:p>
        </p:txBody>
      </p:sp>
      <p:pic>
        <p:nvPicPr>
          <p:cNvPr id="142" name="Google Shape;142;p52" descr="A white logo with a black background&#10;&#10;Description automatically generated"/>
          <p:cNvPicPr preferRelativeResize="0"/>
          <p:nvPr/>
        </p:nvPicPr>
        <p:blipFill rotWithShape="1">
          <a:blip r:embed="rId2">
            <a:alphaModFix/>
          </a:blip>
          <a:srcRect/>
          <a:stretch/>
        </p:blipFill>
        <p:spPr>
          <a:xfrm>
            <a:off x="10123907" y="6176963"/>
            <a:ext cx="1676988" cy="765567"/>
          </a:xfrm>
          <a:prstGeom prst="rect">
            <a:avLst/>
          </a:prstGeom>
          <a:noFill/>
          <a:ln>
            <a:noFill/>
          </a:ln>
        </p:spPr>
      </p:pic>
      <p:sp>
        <p:nvSpPr>
          <p:cNvPr id="143" name="Google Shape;143;p5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274C"/>
              </a:buClr>
              <a:buSzPts val="1800"/>
              <a:buChar char="•"/>
              <a:defRPr/>
            </a:lvl1pPr>
            <a:lvl2pPr marL="914400" lvl="1" indent="-342900" algn="l">
              <a:lnSpc>
                <a:spcPct val="90000"/>
              </a:lnSpc>
              <a:spcBef>
                <a:spcPts val="500"/>
              </a:spcBef>
              <a:spcAft>
                <a:spcPts val="0"/>
              </a:spcAft>
              <a:buClr>
                <a:srgbClr val="00274C"/>
              </a:buClr>
              <a:buSzPts val="1800"/>
              <a:buChar char="•"/>
              <a:defRPr/>
            </a:lvl2pPr>
            <a:lvl3pPr marL="1371600" lvl="2" indent="-342900" algn="l">
              <a:lnSpc>
                <a:spcPct val="90000"/>
              </a:lnSpc>
              <a:spcBef>
                <a:spcPts val="500"/>
              </a:spcBef>
              <a:spcAft>
                <a:spcPts val="0"/>
              </a:spcAft>
              <a:buClr>
                <a:srgbClr val="00274C"/>
              </a:buClr>
              <a:buSzPts val="1800"/>
              <a:buChar char="•"/>
              <a:defRPr/>
            </a:lvl3pPr>
            <a:lvl4pPr marL="1828800" lvl="3" indent="-342900" algn="l">
              <a:lnSpc>
                <a:spcPct val="90000"/>
              </a:lnSpc>
              <a:spcBef>
                <a:spcPts val="500"/>
              </a:spcBef>
              <a:spcAft>
                <a:spcPts val="0"/>
              </a:spcAft>
              <a:buClr>
                <a:srgbClr val="00274C"/>
              </a:buClr>
              <a:buSzPts val="1800"/>
              <a:buChar char="•"/>
              <a:defRPr/>
            </a:lvl4pPr>
            <a:lvl5pPr marL="2286000" lvl="4" indent="-342900" algn="l">
              <a:lnSpc>
                <a:spcPct val="90000"/>
              </a:lnSpc>
              <a:spcBef>
                <a:spcPts val="500"/>
              </a:spcBef>
              <a:spcAft>
                <a:spcPts val="0"/>
              </a:spcAft>
              <a:buClr>
                <a:srgbClr val="00274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5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274C"/>
              </a:buClr>
              <a:buSzPts val="1800"/>
              <a:buChar char="•"/>
              <a:defRPr/>
            </a:lvl1pPr>
            <a:lvl2pPr marL="914400" lvl="1" indent="-342900" algn="l">
              <a:lnSpc>
                <a:spcPct val="90000"/>
              </a:lnSpc>
              <a:spcBef>
                <a:spcPts val="500"/>
              </a:spcBef>
              <a:spcAft>
                <a:spcPts val="0"/>
              </a:spcAft>
              <a:buClr>
                <a:srgbClr val="00274C"/>
              </a:buClr>
              <a:buSzPts val="1800"/>
              <a:buChar char="•"/>
              <a:defRPr/>
            </a:lvl2pPr>
            <a:lvl3pPr marL="1371600" lvl="2" indent="-342900" algn="l">
              <a:lnSpc>
                <a:spcPct val="90000"/>
              </a:lnSpc>
              <a:spcBef>
                <a:spcPts val="500"/>
              </a:spcBef>
              <a:spcAft>
                <a:spcPts val="0"/>
              </a:spcAft>
              <a:buClr>
                <a:srgbClr val="00274C"/>
              </a:buClr>
              <a:buSzPts val="1800"/>
              <a:buChar char="•"/>
              <a:defRPr/>
            </a:lvl3pPr>
            <a:lvl4pPr marL="1828800" lvl="3" indent="-342900" algn="l">
              <a:lnSpc>
                <a:spcPct val="90000"/>
              </a:lnSpc>
              <a:spcBef>
                <a:spcPts val="500"/>
              </a:spcBef>
              <a:spcAft>
                <a:spcPts val="0"/>
              </a:spcAft>
              <a:buClr>
                <a:srgbClr val="00274C"/>
              </a:buClr>
              <a:buSzPts val="1800"/>
              <a:buChar char="•"/>
              <a:defRPr/>
            </a:lvl4pPr>
            <a:lvl5pPr marL="2286000" lvl="4" indent="-342900" algn="l">
              <a:lnSpc>
                <a:spcPct val="90000"/>
              </a:lnSpc>
              <a:spcBef>
                <a:spcPts val="500"/>
              </a:spcBef>
              <a:spcAft>
                <a:spcPts val="0"/>
              </a:spcAft>
              <a:buClr>
                <a:srgbClr val="00274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2571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45"/>
        <p:cNvGrpSpPr/>
        <p:nvPr/>
      </p:nvGrpSpPr>
      <p:grpSpPr>
        <a:xfrm>
          <a:off x="0" y="0"/>
          <a:ext cx="0" cy="0"/>
          <a:chOff x="0" y="0"/>
          <a:chExt cx="0" cy="0"/>
        </a:xfrm>
      </p:grpSpPr>
      <p:sp>
        <p:nvSpPr>
          <p:cNvPr id="146" name="Google Shape;146;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8AAA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53"/>
          <p:cNvSpPr/>
          <p:nvPr/>
        </p:nvSpPr>
        <p:spPr>
          <a:xfrm>
            <a:off x="0" y="6246354"/>
            <a:ext cx="12192000" cy="611646"/>
          </a:xfrm>
          <a:custGeom>
            <a:avLst/>
            <a:gdLst/>
            <a:ahLst/>
            <a:cxnLst/>
            <a:rect l="l" t="t" r="r" b="b"/>
            <a:pathLst>
              <a:path w="12192000" h="611646" extrusionOk="0">
                <a:moveTo>
                  <a:pt x="0" y="133081"/>
                </a:moveTo>
                <a:cubicBezTo>
                  <a:pt x="7140486" y="996207"/>
                  <a:pt x="7957084" y="-422395"/>
                  <a:pt x="12192000" y="133081"/>
                </a:cubicBezTo>
                <a:lnTo>
                  <a:pt x="12192000" y="611646"/>
                </a:lnTo>
                <a:lnTo>
                  <a:pt x="0" y="611646"/>
                </a:lnTo>
                <a:lnTo>
                  <a:pt x="0" y="133081"/>
                </a:lnTo>
                <a:close/>
              </a:path>
            </a:pathLst>
          </a:custGeom>
          <a:solidFill>
            <a:srgbClr val="00274C"/>
          </a:solidFill>
          <a:ln w="12700" cap="flat" cmpd="sng">
            <a:solidFill>
              <a:srgbClr val="002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a:ea typeface="Avenir"/>
              <a:cs typeface="Avenir"/>
              <a:sym typeface="Avenir"/>
            </a:endParaRPr>
          </a:p>
        </p:txBody>
      </p:sp>
      <p:pic>
        <p:nvPicPr>
          <p:cNvPr id="148" name="Google Shape;148;p53" descr="A white logo with a black background&#10;&#10;Description automatically generated"/>
          <p:cNvPicPr preferRelativeResize="0"/>
          <p:nvPr/>
        </p:nvPicPr>
        <p:blipFill rotWithShape="1">
          <a:blip r:embed="rId2">
            <a:alphaModFix/>
          </a:blip>
          <a:srcRect/>
          <a:stretch/>
        </p:blipFill>
        <p:spPr>
          <a:xfrm>
            <a:off x="10123907" y="6176963"/>
            <a:ext cx="1676988" cy="765567"/>
          </a:xfrm>
          <a:prstGeom prst="rect">
            <a:avLst/>
          </a:prstGeom>
          <a:noFill/>
          <a:ln>
            <a:noFill/>
          </a:ln>
        </p:spPr>
      </p:pic>
      <p:sp>
        <p:nvSpPr>
          <p:cNvPr id="149" name="Google Shape;149;p5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274C"/>
              </a:buClr>
              <a:buSzPts val="2400"/>
              <a:buNone/>
              <a:defRPr sz="2400" b="1"/>
            </a:lvl1pPr>
            <a:lvl2pPr marL="914400" lvl="1" indent="-228600" algn="l">
              <a:lnSpc>
                <a:spcPct val="90000"/>
              </a:lnSpc>
              <a:spcBef>
                <a:spcPts val="500"/>
              </a:spcBef>
              <a:spcAft>
                <a:spcPts val="0"/>
              </a:spcAft>
              <a:buClr>
                <a:srgbClr val="00274C"/>
              </a:buClr>
              <a:buSzPts val="2000"/>
              <a:buNone/>
              <a:defRPr sz="2000" b="1"/>
            </a:lvl2pPr>
            <a:lvl3pPr marL="1371600" lvl="2" indent="-228600" algn="l">
              <a:lnSpc>
                <a:spcPct val="90000"/>
              </a:lnSpc>
              <a:spcBef>
                <a:spcPts val="500"/>
              </a:spcBef>
              <a:spcAft>
                <a:spcPts val="0"/>
              </a:spcAft>
              <a:buClr>
                <a:srgbClr val="00274C"/>
              </a:buClr>
              <a:buSzPts val="1800"/>
              <a:buNone/>
              <a:defRPr sz="1800" b="1"/>
            </a:lvl3pPr>
            <a:lvl4pPr marL="1828800" lvl="3" indent="-228600" algn="l">
              <a:lnSpc>
                <a:spcPct val="90000"/>
              </a:lnSpc>
              <a:spcBef>
                <a:spcPts val="500"/>
              </a:spcBef>
              <a:spcAft>
                <a:spcPts val="0"/>
              </a:spcAft>
              <a:buClr>
                <a:srgbClr val="00274C"/>
              </a:buClr>
              <a:buSzPts val="1600"/>
              <a:buNone/>
              <a:defRPr sz="1600" b="1"/>
            </a:lvl4pPr>
            <a:lvl5pPr marL="2286000" lvl="4" indent="-228600" algn="l">
              <a:lnSpc>
                <a:spcPct val="90000"/>
              </a:lnSpc>
              <a:spcBef>
                <a:spcPts val="500"/>
              </a:spcBef>
              <a:spcAft>
                <a:spcPts val="0"/>
              </a:spcAft>
              <a:buClr>
                <a:srgbClr val="00274C"/>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0" name="Google Shape;150;p5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274C"/>
              </a:buClr>
              <a:buSzPts val="1800"/>
              <a:buChar char="•"/>
              <a:defRPr/>
            </a:lvl1pPr>
            <a:lvl2pPr marL="914400" lvl="1" indent="-342900" algn="l">
              <a:lnSpc>
                <a:spcPct val="90000"/>
              </a:lnSpc>
              <a:spcBef>
                <a:spcPts val="500"/>
              </a:spcBef>
              <a:spcAft>
                <a:spcPts val="0"/>
              </a:spcAft>
              <a:buClr>
                <a:srgbClr val="00274C"/>
              </a:buClr>
              <a:buSzPts val="1800"/>
              <a:buChar char="•"/>
              <a:defRPr/>
            </a:lvl2pPr>
            <a:lvl3pPr marL="1371600" lvl="2" indent="-342900" algn="l">
              <a:lnSpc>
                <a:spcPct val="90000"/>
              </a:lnSpc>
              <a:spcBef>
                <a:spcPts val="500"/>
              </a:spcBef>
              <a:spcAft>
                <a:spcPts val="0"/>
              </a:spcAft>
              <a:buClr>
                <a:srgbClr val="00274C"/>
              </a:buClr>
              <a:buSzPts val="1800"/>
              <a:buChar char="•"/>
              <a:defRPr/>
            </a:lvl3pPr>
            <a:lvl4pPr marL="1828800" lvl="3" indent="-342900" algn="l">
              <a:lnSpc>
                <a:spcPct val="90000"/>
              </a:lnSpc>
              <a:spcBef>
                <a:spcPts val="500"/>
              </a:spcBef>
              <a:spcAft>
                <a:spcPts val="0"/>
              </a:spcAft>
              <a:buClr>
                <a:srgbClr val="00274C"/>
              </a:buClr>
              <a:buSzPts val="1800"/>
              <a:buChar char="•"/>
              <a:defRPr/>
            </a:lvl4pPr>
            <a:lvl5pPr marL="2286000" lvl="4" indent="-342900" algn="l">
              <a:lnSpc>
                <a:spcPct val="90000"/>
              </a:lnSpc>
              <a:spcBef>
                <a:spcPts val="500"/>
              </a:spcBef>
              <a:spcAft>
                <a:spcPts val="0"/>
              </a:spcAft>
              <a:buClr>
                <a:srgbClr val="00274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5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274C"/>
              </a:buClr>
              <a:buSzPts val="2400"/>
              <a:buNone/>
              <a:defRPr sz="2400" b="1"/>
            </a:lvl1pPr>
            <a:lvl2pPr marL="914400" lvl="1" indent="-228600" algn="l">
              <a:lnSpc>
                <a:spcPct val="90000"/>
              </a:lnSpc>
              <a:spcBef>
                <a:spcPts val="500"/>
              </a:spcBef>
              <a:spcAft>
                <a:spcPts val="0"/>
              </a:spcAft>
              <a:buClr>
                <a:srgbClr val="00274C"/>
              </a:buClr>
              <a:buSzPts val="2000"/>
              <a:buNone/>
              <a:defRPr sz="2000" b="1"/>
            </a:lvl2pPr>
            <a:lvl3pPr marL="1371600" lvl="2" indent="-228600" algn="l">
              <a:lnSpc>
                <a:spcPct val="90000"/>
              </a:lnSpc>
              <a:spcBef>
                <a:spcPts val="500"/>
              </a:spcBef>
              <a:spcAft>
                <a:spcPts val="0"/>
              </a:spcAft>
              <a:buClr>
                <a:srgbClr val="00274C"/>
              </a:buClr>
              <a:buSzPts val="1800"/>
              <a:buNone/>
              <a:defRPr sz="1800" b="1"/>
            </a:lvl3pPr>
            <a:lvl4pPr marL="1828800" lvl="3" indent="-228600" algn="l">
              <a:lnSpc>
                <a:spcPct val="90000"/>
              </a:lnSpc>
              <a:spcBef>
                <a:spcPts val="500"/>
              </a:spcBef>
              <a:spcAft>
                <a:spcPts val="0"/>
              </a:spcAft>
              <a:buClr>
                <a:srgbClr val="00274C"/>
              </a:buClr>
              <a:buSzPts val="1600"/>
              <a:buNone/>
              <a:defRPr sz="1600" b="1"/>
            </a:lvl4pPr>
            <a:lvl5pPr marL="2286000" lvl="4" indent="-228600" algn="l">
              <a:lnSpc>
                <a:spcPct val="90000"/>
              </a:lnSpc>
              <a:spcBef>
                <a:spcPts val="500"/>
              </a:spcBef>
              <a:spcAft>
                <a:spcPts val="0"/>
              </a:spcAft>
              <a:buClr>
                <a:srgbClr val="00274C"/>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2" name="Google Shape;152;p5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274C"/>
              </a:buClr>
              <a:buSzPts val="1800"/>
              <a:buChar char="•"/>
              <a:defRPr/>
            </a:lvl1pPr>
            <a:lvl2pPr marL="914400" lvl="1" indent="-342900" algn="l">
              <a:lnSpc>
                <a:spcPct val="90000"/>
              </a:lnSpc>
              <a:spcBef>
                <a:spcPts val="500"/>
              </a:spcBef>
              <a:spcAft>
                <a:spcPts val="0"/>
              </a:spcAft>
              <a:buClr>
                <a:srgbClr val="00274C"/>
              </a:buClr>
              <a:buSzPts val="1800"/>
              <a:buChar char="•"/>
              <a:defRPr/>
            </a:lvl2pPr>
            <a:lvl3pPr marL="1371600" lvl="2" indent="-342900" algn="l">
              <a:lnSpc>
                <a:spcPct val="90000"/>
              </a:lnSpc>
              <a:spcBef>
                <a:spcPts val="500"/>
              </a:spcBef>
              <a:spcAft>
                <a:spcPts val="0"/>
              </a:spcAft>
              <a:buClr>
                <a:srgbClr val="00274C"/>
              </a:buClr>
              <a:buSzPts val="1800"/>
              <a:buChar char="•"/>
              <a:defRPr/>
            </a:lvl3pPr>
            <a:lvl4pPr marL="1828800" lvl="3" indent="-342900" algn="l">
              <a:lnSpc>
                <a:spcPct val="90000"/>
              </a:lnSpc>
              <a:spcBef>
                <a:spcPts val="500"/>
              </a:spcBef>
              <a:spcAft>
                <a:spcPts val="0"/>
              </a:spcAft>
              <a:buClr>
                <a:srgbClr val="00274C"/>
              </a:buClr>
              <a:buSzPts val="1800"/>
              <a:buChar char="•"/>
              <a:defRPr/>
            </a:lvl4pPr>
            <a:lvl5pPr marL="2286000" lvl="4" indent="-342900" algn="l">
              <a:lnSpc>
                <a:spcPct val="90000"/>
              </a:lnSpc>
              <a:spcBef>
                <a:spcPts val="500"/>
              </a:spcBef>
              <a:spcAft>
                <a:spcPts val="0"/>
              </a:spcAft>
              <a:buClr>
                <a:srgbClr val="00274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00899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53"/>
        <p:cNvGrpSpPr/>
        <p:nvPr/>
      </p:nvGrpSpPr>
      <p:grpSpPr>
        <a:xfrm>
          <a:off x="0" y="0"/>
          <a:ext cx="0" cy="0"/>
          <a:chOff x="0" y="0"/>
          <a:chExt cx="0" cy="0"/>
        </a:xfrm>
      </p:grpSpPr>
      <p:sp>
        <p:nvSpPr>
          <p:cNvPr id="154" name="Google Shape;154;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8AAA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54"/>
          <p:cNvSpPr/>
          <p:nvPr/>
        </p:nvSpPr>
        <p:spPr>
          <a:xfrm>
            <a:off x="0" y="6246354"/>
            <a:ext cx="12192000" cy="611646"/>
          </a:xfrm>
          <a:custGeom>
            <a:avLst/>
            <a:gdLst/>
            <a:ahLst/>
            <a:cxnLst/>
            <a:rect l="l" t="t" r="r" b="b"/>
            <a:pathLst>
              <a:path w="12192000" h="611646" extrusionOk="0">
                <a:moveTo>
                  <a:pt x="0" y="133081"/>
                </a:moveTo>
                <a:cubicBezTo>
                  <a:pt x="7140486" y="996207"/>
                  <a:pt x="7957084" y="-422395"/>
                  <a:pt x="12192000" y="133081"/>
                </a:cubicBezTo>
                <a:lnTo>
                  <a:pt x="12192000" y="611646"/>
                </a:lnTo>
                <a:lnTo>
                  <a:pt x="0" y="611646"/>
                </a:lnTo>
                <a:lnTo>
                  <a:pt x="0" y="133081"/>
                </a:lnTo>
                <a:close/>
              </a:path>
            </a:pathLst>
          </a:custGeom>
          <a:solidFill>
            <a:srgbClr val="00274C"/>
          </a:solidFill>
          <a:ln w="12700" cap="flat" cmpd="sng">
            <a:solidFill>
              <a:srgbClr val="002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a:ea typeface="Avenir"/>
              <a:cs typeface="Avenir"/>
              <a:sym typeface="Avenir"/>
            </a:endParaRPr>
          </a:p>
        </p:txBody>
      </p:sp>
      <p:pic>
        <p:nvPicPr>
          <p:cNvPr id="156" name="Google Shape;156;p54" descr="A white logo with a black background&#10;&#10;Description automatically generated"/>
          <p:cNvPicPr preferRelativeResize="0"/>
          <p:nvPr/>
        </p:nvPicPr>
        <p:blipFill rotWithShape="1">
          <a:blip r:embed="rId2">
            <a:alphaModFix/>
          </a:blip>
          <a:srcRect/>
          <a:stretch/>
        </p:blipFill>
        <p:spPr>
          <a:xfrm>
            <a:off x="10123907" y="6176963"/>
            <a:ext cx="1676988" cy="765567"/>
          </a:xfrm>
          <a:prstGeom prst="rect">
            <a:avLst/>
          </a:prstGeom>
          <a:noFill/>
          <a:ln>
            <a:noFill/>
          </a:ln>
        </p:spPr>
      </p:pic>
    </p:spTree>
    <p:extLst>
      <p:ext uri="{BB962C8B-B14F-4D97-AF65-F5344CB8AC3E}">
        <p14:creationId xmlns:p14="http://schemas.microsoft.com/office/powerpoint/2010/main" val="1577689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7"/>
        <p:cNvGrpSpPr/>
        <p:nvPr/>
      </p:nvGrpSpPr>
      <p:grpSpPr>
        <a:xfrm>
          <a:off x="0" y="0"/>
          <a:ext cx="0" cy="0"/>
          <a:chOff x="0" y="0"/>
          <a:chExt cx="0" cy="0"/>
        </a:xfrm>
      </p:grpSpPr>
    </p:spTree>
    <p:extLst>
      <p:ext uri="{BB962C8B-B14F-4D97-AF65-F5344CB8AC3E}">
        <p14:creationId xmlns:p14="http://schemas.microsoft.com/office/powerpoint/2010/main" val="264323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58"/>
        <p:cNvGrpSpPr/>
        <p:nvPr/>
      </p:nvGrpSpPr>
      <p:grpSpPr>
        <a:xfrm>
          <a:off x="0" y="0"/>
          <a:ext cx="0" cy="0"/>
          <a:chOff x="0" y="0"/>
          <a:chExt cx="0" cy="0"/>
        </a:xfrm>
      </p:grpSpPr>
      <p:sp>
        <p:nvSpPr>
          <p:cNvPr id="159" name="Google Shape;159;p56"/>
          <p:cNvSpPr/>
          <p:nvPr/>
        </p:nvSpPr>
        <p:spPr>
          <a:xfrm>
            <a:off x="0" y="6246354"/>
            <a:ext cx="12192000" cy="611646"/>
          </a:xfrm>
          <a:custGeom>
            <a:avLst/>
            <a:gdLst/>
            <a:ahLst/>
            <a:cxnLst/>
            <a:rect l="l" t="t" r="r" b="b"/>
            <a:pathLst>
              <a:path w="12192000" h="611646" extrusionOk="0">
                <a:moveTo>
                  <a:pt x="0" y="133081"/>
                </a:moveTo>
                <a:cubicBezTo>
                  <a:pt x="7140486" y="996207"/>
                  <a:pt x="7957084" y="-422395"/>
                  <a:pt x="12192000" y="133081"/>
                </a:cubicBezTo>
                <a:lnTo>
                  <a:pt x="12192000" y="611646"/>
                </a:lnTo>
                <a:lnTo>
                  <a:pt x="0" y="611646"/>
                </a:lnTo>
                <a:lnTo>
                  <a:pt x="0" y="133081"/>
                </a:lnTo>
                <a:close/>
              </a:path>
            </a:pathLst>
          </a:custGeom>
          <a:solidFill>
            <a:srgbClr val="00274C"/>
          </a:solidFill>
          <a:ln w="12700" cap="flat" cmpd="sng">
            <a:solidFill>
              <a:srgbClr val="002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a:ea typeface="Avenir"/>
              <a:cs typeface="Avenir"/>
              <a:sym typeface="Avenir"/>
            </a:endParaRPr>
          </a:p>
        </p:txBody>
      </p:sp>
      <p:pic>
        <p:nvPicPr>
          <p:cNvPr id="160" name="Google Shape;160;p56" descr="A white logo with a black background&#10;&#10;Description automatically generated"/>
          <p:cNvPicPr preferRelativeResize="0"/>
          <p:nvPr/>
        </p:nvPicPr>
        <p:blipFill rotWithShape="1">
          <a:blip r:embed="rId2">
            <a:alphaModFix/>
          </a:blip>
          <a:srcRect/>
          <a:stretch/>
        </p:blipFill>
        <p:spPr>
          <a:xfrm>
            <a:off x="10123907" y="6176963"/>
            <a:ext cx="1676988" cy="765567"/>
          </a:xfrm>
          <a:prstGeom prst="rect">
            <a:avLst/>
          </a:prstGeom>
          <a:noFill/>
          <a:ln>
            <a:noFill/>
          </a:ln>
        </p:spPr>
      </p:pic>
      <p:sp>
        <p:nvSpPr>
          <p:cNvPr id="161" name="Google Shape;161;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8AAAD"/>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5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0274C"/>
              </a:buClr>
              <a:buSzPts val="3200"/>
              <a:buChar char="•"/>
              <a:defRPr sz="3200"/>
            </a:lvl1pPr>
            <a:lvl2pPr marL="914400" lvl="1" indent="-406400" algn="l">
              <a:lnSpc>
                <a:spcPct val="90000"/>
              </a:lnSpc>
              <a:spcBef>
                <a:spcPts val="500"/>
              </a:spcBef>
              <a:spcAft>
                <a:spcPts val="0"/>
              </a:spcAft>
              <a:buClr>
                <a:srgbClr val="00274C"/>
              </a:buClr>
              <a:buSzPts val="2800"/>
              <a:buChar char="•"/>
              <a:defRPr sz="2800"/>
            </a:lvl2pPr>
            <a:lvl3pPr marL="1371600" lvl="2" indent="-381000" algn="l">
              <a:lnSpc>
                <a:spcPct val="90000"/>
              </a:lnSpc>
              <a:spcBef>
                <a:spcPts val="500"/>
              </a:spcBef>
              <a:spcAft>
                <a:spcPts val="0"/>
              </a:spcAft>
              <a:buClr>
                <a:srgbClr val="00274C"/>
              </a:buClr>
              <a:buSzPts val="2400"/>
              <a:buChar char="•"/>
              <a:defRPr sz="2400"/>
            </a:lvl3pPr>
            <a:lvl4pPr marL="1828800" lvl="3" indent="-355600" algn="l">
              <a:lnSpc>
                <a:spcPct val="90000"/>
              </a:lnSpc>
              <a:spcBef>
                <a:spcPts val="500"/>
              </a:spcBef>
              <a:spcAft>
                <a:spcPts val="0"/>
              </a:spcAft>
              <a:buClr>
                <a:srgbClr val="00274C"/>
              </a:buClr>
              <a:buSzPts val="2000"/>
              <a:buChar char="•"/>
              <a:defRPr sz="2000"/>
            </a:lvl4pPr>
            <a:lvl5pPr marL="2286000" lvl="4" indent="-355600" algn="l">
              <a:lnSpc>
                <a:spcPct val="90000"/>
              </a:lnSpc>
              <a:spcBef>
                <a:spcPts val="500"/>
              </a:spcBef>
              <a:spcAft>
                <a:spcPts val="0"/>
              </a:spcAft>
              <a:buClr>
                <a:srgbClr val="00274C"/>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3" name="Google Shape;163;p5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274C"/>
              </a:buClr>
              <a:buSzPts val="1600"/>
              <a:buNone/>
              <a:defRPr sz="1600"/>
            </a:lvl1pPr>
            <a:lvl2pPr marL="914400" lvl="1" indent="-228600" algn="l">
              <a:lnSpc>
                <a:spcPct val="90000"/>
              </a:lnSpc>
              <a:spcBef>
                <a:spcPts val="500"/>
              </a:spcBef>
              <a:spcAft>
                <a:spcPts val="0"/>
              </a:spcAft>
              <a:buClr>
                <a:srgbClr val="00274C"/>
              </a:buClr>
              <a:buSzPts val="1400"/>
              <a:buNone/>
              <a:defRPr sz="1400"/>
            </a:lvl2pPr>
            <a:lvl3pPr marL="1371600" lvl="2" indent="-228600" algn="l">
              <a:lnSpc>
                <a:spcPct val="90000"/>
              </a:lnSpc>
              <a:spcBef>
                <a:spcPts val="500"/>
              </a:spcBef>
              <a:spcAft>
                <a:spcPts val="0"/>
              </a:spcAft>
              <a:buClr>
                <a:srgbClr val="00274C"/>
              </a:buClr>
              <a:buSzPts val="1200"/>
              <a:buNone/>
              <a:defRPr sz="1200"/>
            </a:lvl3pPr>
            <a:lvl4pPr marL="1828800" lvl="3" indent="-228600" algn="l">
              <a:lnSpc>
                <a:spcPct val="90000"/>
              </a:lnSpc>
              <a:spcBef>
                <a:spcPts val="500"/>
              </a:spcBef>
              <a:spcAft>
                <a:spcPts val="0"/>
              </a:spcAft>
              <a:buClr>
                <a:srgbClr val="00274C"/>
              </a:buClr>
              <a:buSzPts val="1000"/>
              <a:buNone/>
              <a:defRPr sz="1000"/>
            </a:lvl4pPr>
            <a:lvl5pPr marL="2286000" lvl="4" indent="-228600" algn="l">
              <a:lnSpc>
                <a:spcPct val="90000"/>
              </a:lnSpc>
              <a:spcBef>
                <a:spcPts val="500"/>
              </a:spcBef>
              <a:spcAft>
                <a:spcPts val="0"/>
              </a:spcAft>
              <a:buClr>
                <a:srgbClr val="00274C"/>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272896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64"/>
        <p:cNvGrpSpPr/>
        <p:nvPr/>
      </p:nvGrpSpPr>
      <p:grpSpPr>
        <a:xfrm>
          <a:off x="0" y="0"/>
          <a:ext cx="0" cy="0"/>
          <a:chOff x="0" y="0"/>
          <a:chExt cx="0" cy="0"/>
        </a:xfrm>
      </p:grpSpPr>
      <p:sp>
        <p:nvSpPr>
          <p:cNvPr id="165" name="Google Shape;165;p57"/>
          <p:cNvSpPr/>
          <p:nvPr/>
        </p:nvSpPr>
        <p:spPr>
          <a:xfrm>
            <a:off x="0" y="6246354"/>
            <a:ext cx="12192000" cy="611646"/>
          </a:xfrm>
          <a:custGeom>
            <a:avLst/>
            <a:gdLst/>
            <a:ahLst/>
            <a:cxnLst/>
            <a:rect l="l" t="t" r="r" b="b"/>
            <a:pathLst>
              <a:path w="12192000" h="611646" extrusionOk="0">
                <a:moveTo>
                  <a:pt x="0" y="133081"/>
                </a:moveTo>
                <a:cubicBezTo>
                  <a:pt x="7140486" y="996207"/>
                  <a:pt x="7957084" y="-422395"/>
                  <a:pt x="12192000" y="133081"/>
                </a:cubicBezTo>
                <a:lnTo>
                  <a:pt x="12192000" y="611646"/>
                </a:lnTo>
                <a:lnTo>
                  <a:pt x="0" y="611646"/>
                </a:lnTo>
                <a:lnTo>
                  <a:pt x="0" y="133081"/>
                </a:lnTo>
                <a:close/>
              </a:path>
            </a:pathLst>
          </a:custGeom>
          <a:solidFill>
            <a:srgbClr val="00274C"/>
          </a:solidFill>
          <a:ln w="12700" cap="flat" cmpd="sng">
            <a:solidFill>
              <a:srgbClr val="002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a:ea typeface="Avenir"/>
              <a:cs typeface="Avenir"/>
              <a:sym typeface="Avenir"/>
            </a:endParaRPr>
          </a:p>
        </p:txBody>
      </p:sp>
      <p:pic>
        <p:nvPicPr>
          <p:cNvPr id="166" name="Google Shape;166;p57" descr="A white logo with a black background&#10;&#10;Description automatically generated"/>
          <p:cNvPicPr preferRelativeResize="0"/>
          <p:nvPr/>
        </p:nvPicPr>
        <p:blipFill rotWithShape="1">
          <a:blip r:embed="rId2">
            <a:alphaModFix/>
          </a:blip>
          <a:srcRect/>
          <a:stretch/>
        </p:blipFill>
        <p:spPr>
          <a:xfrm>
            <a:off x="10123907" y="6176963"/>
            <a:ext cx="1676988" cy="765567"/>
          </a:xfrm>
          <a:prstGeom prst="rect">
            <a:avLst/>
          </a:prstGeom>
          <a:noFill/>
          <a:ln>
            <a:noFill/>
          </a:ln>
        </p:spPr>
      </p:pic>
      <p:sp>
        <p:nvSpPr>
          <p:cNvPr id="167" name="Google Shape;167;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8AAAD"/>
              </a:buClr>
              <a:buSzPts val="3200"/>
              <a:buFont typeface="Avenir"/>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5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274C"/>
              </a:buClr>
              <a:buSzPts val="1600"/>
              <a:buNone/>
              <a:defRPr sz="1600"/>
            </a:lvl1pPr>
            <a:lvl2pPr marL="914400" lvl="1" indent="-228600" algn="l">
              <a:lnSpc>
                <a:spcPct val="90000"/>
              </a:lnSpc>
              <a:spcBef>
                <a:spcPts val="500"/>
              </a:spcBef>
              <a:spcAft>
                <a:spcPts val="0"/>
              </a:spcAft>
              <a:buClr>
                <a:srgbClr val="00274C"/>
              </a:buClr>
              <a:buSzPts val="1400"/>
              <a:buNone/>
              <a:defRPr sz="1400"/>
            </a:lvl2pPr>
            <a:lvl3pPr marL="1371600" lvl="2" indent="-228600" algn="l">
              <a:lnSpc>
                <a:spcPct val="90000"/>
              </a:lnSpc>
              <a:spcBef>
                <a:spcPts val="500"/>
              </a:spcBef>
              <a:spcAft>
                <a:spcPts val="0"/>
              </a:spcAft>
              <a:buClr>
                <a:srgbClr val="00274C"/>
              </a:buClr>
              <a:buSzPts val="1200"/>
              <a:buNone/>
              <a:defRPr sz="1200"/>
            </a:lvl3pPr>
            <a:lvl4pPr marL="1828800" lvl="3" indent="-228600" algn="l">
              <a:lnSpc>
                <a:spcPct val="90000"/>
              </a:lnSpc>
              <a:spcBef>
                <a:spcPts val="500"/>
              </a:spcBef>
              <a:spcAft>
                <a:spcPts val="0"/>
              </a:spcAft>
              <a:buClr>
                <a:srgbClr val="00274C"/>
              </a:buClr>
              <a:buSzPts val="1000"/>
              <a:buNone/>
              <a:defRPr sz="1000"/>
            </a:lvl4pPr>
            <a:lvl5pPr marL="2286000" lvl="4" indent="-228600" algn="l">
              <a:lnSpc>
                <a:spcPct val="90000"/>
              </a:lnSpc>
              <a:spcBef>
                <a:spcPts val="500"/>
              </a:spcBef>
              <a:spcAft>
                <a:spcPts val="0"/>
              </a:spcAft>
              <a:buClr>
                <a:srgbClr val="00274C"/>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9" name="Google Shape;169;p57"/>
          <p:cNvSpPr>
            <a:spLocks noGrp="1"/>
          </p:cNvSpPr>
          <p:nvPr>
            <p:ph type="pic" idx="2"/>
          </p:nvPr>
        </p:nvSpPr>
        <p:spPr>
          <a:xfrm>
            <a:off x="5183188" y="987425"/>
            <a:ext cx="6172200" cy="4873625"/>
          </a:xfrm>
          <a:prstGeom prst="rect">
            <a:avLst/>
          </a:prstGeom>
          <a:noFill/>
          <a:ln>
            <a:noFill/>
          </a:ln>
        </p:spPr>
      </p:sp>
    </p:spTree>
    <p:extLst>
      <p:ext uri="{BB962C8B-B14F-4D97-AF65-F5344CB8AC3E}">
        <p14:creationId xmlns:p14="http://schemas.microsoft.com/office/powerpoint/2010/main" val="2795534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170"/>
        <p:cNvGrpSpPr/>
        <p:nvPr/>
      </p:nvGrpSpPr>
      <p:grpSpPr>
        <a:xfrm>
          <a:off x="0" y="0"/>
          <a:ext cx="0" cy="0"/>
          <a:chOff x="0" y="0"/>
          <a:chExt cx="0" cy="0"/>
        </a:xfrm>
      </p:grpSpPr>
      <p:sp>
        <p:nvSpPr>
          <p:cNvPr id="171" name="Google Shape;171;p58"/>
          <p:cNvSpPr/>
          <p:nvPr/>
        </p:nvSpPr>
        <p:spPr>
          <a:xfrm rot="-5400000">
            <a:off x="1408653" y="-1408652"/>
            <a:ext cx="6858000" cy="9675305"/>
          </a:xfrm>
          <a:prstGeom prst="flowChartDocument">
            <a:avLst/>
          </a:prstGeom>
          <a:solidFill>
            <a:srgbClr val="00274C"/>
          </a:solidFill>
          <a:ln w="12700" cap="flat" cmpd="sng">
            <a:solidFill>
              <a:srgbClr val="002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venir"/>
              <a:ea typeface="Avenir"/>
              <a:cs typeface="Avenir"/>
              <a:sym typeface="Avenir"/>
            </a:endParaRPr>
          </a:p>
        </p:txBody>
      </p:sp>
      <p:sp>
        <p:nvSpPr>
          <p:cNvPr id="172" name="Google Shape;172;p5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8AAAD"/>
              </a:buClr>
              <a:buSzPts val="6000"/>
              <a:buFont typeface="Avenir"/>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5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B94"/>
              </a:buClr>
              <a:buSzPts val="2000"/>
              <a:buNone/>
              <a:defRPr sz="2000">
                <a:solidFill>
                  <a:srgbClr val="888B94"/>
                </a:solidFill>
              </a:defRPr>
            </a:lvl2pPr>
            <a:lvl3pPr marL="1371600" lvl="2" indent="-228600" algn="l">
              <a:lnSpc>
                <a:spcPct val="90000"/>
              </a:lnSpc>
              <a:spcBef>
                <a:spcPts val="500"/>
              </a:spcBef>
              <a:spcAft>
                <a:spcPts val="0"/>
              </a:spcAft>
              <a:buClr>
                <a:srgbClr val="888B94"/>
              </a:buClr>
              <a:buSzPts val="1800"/>
              <a:buNone/>
              <a:defRPr sz="1800">
                <a:solidFill>
                  <a:srgbClr val="888B94"/>
                </a:solidFill>
              </a:defRPr>
            </a:lvl3pPr>
            <a:lvl4pPr marL="1828800" lvl="3" indent="-228600" algn="l">
              <a:lnSpc>
                <a:spcPct val="90000"/>
              </a:lnSpc>
              <a:spcBef>
                <a:spcPts val="500"/>
              </a:spcBef>
              <a:spcAft>
                <a:spcPts val="0"/>
              </a:spcAft>
              <a:buClr>
                <a:srgbClr val="888B94"/>
              </a:buClr>
              <a:buSzPts val="1600"/>
              <a:buNone/>
              <a:defRPr sz="1600">
                <a:solidFill>
                  <a:srgbClr val="888B94"/>
                </a:solidFill>
              </a:defRPr>
            </a:lvl4pPr>
            <a:lvl5pPr marL="2286000" lvl="4" indent="-228600" algn="l">
              <a:lnSpc>
                <a:spcPct val="90000"/>
              </a:lnSpc>
              <a:spcBef>
                <a:spcPts val="500"/>
              </a:spcBef>
              <a:spcAft>
                <a:spcPts val="0"/>
              </a:spcAft>
              <a:buClr>
                <a:srgbClr val="888B94"/>
              </a:buClr>
              <a:buSzPts val="1600"/>
              <a:buNone/>
              <a:defRPr sz="1600">
                <a:solidFill>
                  <a:srgbClr val="888B94"/>
                </a:solidFill>
              </a:defRPr>
            </a:lvl5pPr>
            <a:lvl6pPr marL="2743200" lvl="5" indent="-228600" algn="l">
              <a:lnSpc>
                <a:spcPct val="90000"/>
              </a:lnSpc>
              <a:spcBef>
                <a:spcPts val="500"/>
              </a:spcBef>
              <a:spcAft>
                <a:spcPts val="0"/>
              </a:spcAft>
              <a:buClr>
                <a:srgbClr val="888B94"/>
              </a:buClr>
              <a:buSzPts val="1600"/>
              <a:buNone/>
              <a:defRPr sz="1600">
                <a:solidFill>
                  <a:srgbClr val="888B94"/>
                </a:solidFill>
              </a:defRPr>
            </a:lvl6pPr>
            <a:lvl7pPr marL="3200400" lvl="6" indent="-228600" algn="l">
              <a:lnSpc>
                <a:spcPct val="90000"/>
              </a:lnSpc>
              <a:spcBef>
                <a:spcPts val="500"/>
              </a:spcBef>
              <a:spcAft>
                <a:spcPts val="0"/>
              </a:spcAft>
              <a:buClr>
                <a:srgbClr val="888B94"/>
              </a:buClr>
              <a:buSzPts val="1600"/>
              <a:buNone/>
              <a:defRPr sz="1600">
                <a:solidFill>
                  <a:srgbClr val="888B94"/>
                </a:solidFill>
              </a:defRPr>
            </a:lvl7pPr>
            <a:lvl8pPr marL="3657600" lvl="7" indent="-228600" algn="l">
              <a:lnSpc>
                <a:spcPct val="90000"/>
              </a:lnSpc>
              <a:spcBef>
                <a:spcPts val="500"/>
              </a:spcBef>
              <a:spcAft>
                <a:spcPts val="0"/>
              </a:spcAft>
              <a:buClr>
                <a:srgbClr val="888B94"/>
              </a:buClr>
              <a:buSzPts val="1600"/>
              <a:buNone/>
              <a:defRPr sz="1600">
                <a:solidFill>
                  <a:srgbClr val="888B94"/>
                </a:solidFill>
              </a:defRPr>
            </a:lvl8pPr>
            <a:lvl9pPr marL="4114800" lvl="8" indent="-228600" algn="l">
              <a:lnSpc>
                <a:spcPct val="90000"/>
              </a:lnSpc>
              <a:spcBef>
                <a:spcPts val="500"/>
              </a:spcBef>
              <a:spcAft>
                <a:spcPts val="0"/>
              </a:spcAft>
              <a:buClr>
                <a:srgbClr val="888B94"/>
              </a:buClr>
              <a:buSzPts val="1600"/>
              <a:buNone/>
              <a:defRPr sz="1600">
                <a:solidFill>
                  <a:srgbClr val="888B94"/>
                </a:solidFill>
              </a:defRPr>
            </a:lvl9pPr>
          </a:lstStyle>
          <a:p>
            <a:endParaRPr/>
          </a:p>
        </p:txBody>
      </p:sp>
      <p:pic>
        <p:nvPicPr>
          <p:cNvPr id="174" name="Google Shape;174;p58" descr="A wooden walkway with bushes and a wooden structure&#10;&#10;Description automatically generated"/>
          <p:cNvPicPr preferRelativeResize="0"/>
          <p:nvPr/>
        </p:nvPicPr>
        <p:blipFill rotWithShape="1">
          <a:blip r:embed="rId2">
            <a:alphaModFix/>
          </a:blip>
          <a:srcRect/>
          <a:stretch/>
        </p:blipFill>
        <p:spPr>
          <a:xfrm>
            <a:off x="0" y="245"/>
            <a:ext cx="12192000" cy="6857509"/>
          </a:xfrm>
          <a:prstGeom prst="rect">
            <a:avLst/>
          </a:prstGeom>
          <a:noFill/>
          <a:ln>
            <a:noFill/>
          </a:ln>
        </p:spPr>
      </p:pic>
    </p:spTree>
    <p:extLst>
      <p:ext uri="{BB962C8B-B14F-4D97-AF65-F5344CB8AC3E}">
        <p14:creationId xmlns:p14="http://schemas.microsoft.com/office/powerpoint/2010/main" val="692230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E76B-E93B-45C4-9EE4-8E71560987C4}"/>
              </a:ext>
            </a:extLst>
          </p:cNvPr>
          <p:cNvSpPr>
            <a:spLocks noGrp="1"/>
          </p:cNvSpPr>
          <p:nvPr>
            <p:ph type="title"/>
          </p:nvPr>
        </p:nvSpPr>
        <p:spPr>
          <a:xfrm>
            <a:off x="838200" y="365125"/>
            <a:ext cx="10515600" cy="1325563"/>
          </a:xfrm>
          <a:prstGeom prst="rect">
            <a:avLst/>
          </a:prstGeom>
        </p:spPr>
        <p:txBody>
          <a:bodyPr lIns="68580" tIns="34290" rIns="68580" bIns="34290"/>
          <a:lstStyle/>
          <a:p>
            <a:r>
              <a:rPr lang="en-US"/>
              <a:t>Click to edit Master title style</a:t>
            </a:r>
            <a:endParaRPr lang="en-GB"/>
          </a:p>
        </p:txBody>
      </p:sp>
      <p:sp>
        <p:nvSpPr>
          <p:cNvPr id="3" name="Content Placeholder 2">
            <a:extLst>
              <a:ext uri="{FF2B5EF4-FFF2-40B4-BE49-F238E27FC236}">
                <a16:creationId xmlns:a16="http://schemas.microsoft.com/office/drawing/2014/main" id="{7D724AFA-7E86-4775-8F4D-52A7D1BD6057}"/>
              </a:ext>
            </a:extLst>
          </p:cNvPr>
          <p:cNvSpPr>
            <a:spLocks noGrp="1"/>
          </p:cNvSpPr>
          <p:nvPr>
            <p:ph idx="1"/>
          </p:nvPr>
        </p:nvSpPr>
        <p:spPr>
          <a:xfrm>
            <a:off x="838200" y="1825625"/>
            <a:ext cx="10515600" cy="4351339"/>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9F84B7-B429-460C-A859-A1181EBA4CB9}"/>
              </a:ext>
            </a:extLst>
          </p:cNvPr>
          <p:cNvSpPr>
            <a:spLocks noGrp="1"/>
          </p:cNvSpPr>
          <p:nvPr>
            <p:ph type="dt" sz="half" idx="10"/>
          </p:nvPr>
        </p:nvSpPr>
        <p:spPr>
          <a:xfrm>
            <a:off x="838200" y="6356351"/>
            <a:ext cx="2743200" cy="365125"/>
          </a:xfrm>
          <a:prstGeom prst="rect">
            <a:avLst/>
          </a:prstGeom>
        </p:spPr>
        <p:txBody>
          <a:bodyPr lIns="68580" tIns="34290" rIns="68580" bIns="34290"/>
          <a:lstStyle/>
          <a:p>
            <a:fld id="{38B6D441-D165-4875-BD37-3E64C1E072D5}" type="datetimeFigureOut">
              <a:rPr lang="en-GB" smtClean="0"/>
              <a:t>30/09/2024</a:t>
            </a:fld>
            <a:endParaRPr lang="en-GB"/>
          </a:p>
        </p:txBody>
      </p:sp>
      <p:sp>
        <p:nvSpPr>
          <p:cNvPr id="5" name="Footer Placeholder 4">
            <a:extLst>
              <a:ext uri="{FF2B5EF4-FFF2-40B4-BE49-F238E27FC236}">
                <a16:creationId xmlns:a16="http://schemas.microsoft.com/office/drawing/2014/main" id="{92AC9AFF-1C64-4D4F-BB94-61A9DBDED320}"/>
              </a:ext>
            </a:extLst>
          </p:cNvPr>
          <p:cNvSpPr>
            <a:spLocks noGrp="1"/>
          </p:cNvSpPr>
          <p:nvPr>
            <p:ph type="ftr" sz="quarter" idx="11"/>
          </p:nvPr>
        </p:nvSpPr>
        <p:spPr>
          <a:xfrm>
            <a:off x="4038600" y="6356351"/>
            <a:ext cx="4114800" cy="365125"/>
          </a:xfrm>
          <a:prstGeom prst="rect">
            <a:avLst/>
          </a:prstGeom>
        </p:spPr>
        <p:txBody>
          <a:bodyPr lIns="68580" tIns="34290" rIns="68580" bIns="34290"/>
          <a:lstStyle/>
          <a:p>
            <a:endParaRPr lang="en-GB"/>
          </a:p>
        </p:txBody>
      </p:sp>
      <p:sp>
        <p:nvSpPr>
          <p:cNvPr id="6" name="Slide Number Placeholder 5">
            <a:extLst>
              <a:ext uri="{FF2B5EF4-FFF2-40B4-BE49-F238E27FC236}">
                <a16:creationId xmlns:a16="http://schemas.microsoft.com/office/drawing/2014/main" id="{E3EA0B97-FC6C-4802-8823-BAED1A5885F7}"/>
              </a:ext>
            </a:extLst>
          </p:cNvPr>
          <p:cNvSpPr>
            <a:spLocks noGrp="1"/>
          </p:cNvSpPr>
          <p:nvPr>
            <p:ph type="sldNum" sz="quarter" idx="12"/>
          </p:nvPr>
        </p:nvSpPr>
        <p:spPr>
          <a:xfrm>
            <a:off x="8610600" y="6356351"/>
            <a:ext cx="2743200" cy="365125"/>
          </a:xfrm>
          <a:prstGeom prst="rect">
            <a:avLst/>
          </a:prstGeom>
        </p:spPr>
        <p:txBody>
          <a:bodyPr lIns="68580" tIns="34290" rIns="68580" bIns="34290"/>
          <a:lstStyle/>
          <a:p>
            <a:fld id="{1EC9A4B4-530F-49CC-B16A-940FF9DD20B2}" type="slidenum">
              <a:rPr lang="en-GB" smtClean="0"/>
              <a:t>‹#›</a:t>
            </a:fld>
            <a:endParaRPr lang="en-GB"/>
          </a:p>
        </p:txBody>
      </p:sp>
    </p:spTree>
    <p:extLst>
      <p:ext uri="{BB962C8B-B14F-4D97-AF65-F5344CB8AC3E}">
        <p14:creationId xmlns:p14="http://schemas.microsoft.com/office/powerpoint/2010/main" val="2826601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314997"/>
            <a:ext cx="12192000" cy="5543007"/>
          </a:xfrm>
          <a:prstGeom prst="rect">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1" name="Rectangle 10"/>
          <p:cNvSpPr/>
          <p:nvPr userDrawn="1"/>
        </p:nvSpPr>
        <p:spPr>
          <a:xfrm>
            <a:off x="505101" y="2647408"/>
            <a:ext cx="11686903" cy="4210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5" name="Rectangle 14"/>
          <p:cNvSpPr/>
          <p:nvPr userDrawn="1"/>
        </p:nvSpPr>
        <p:spPr>
          <a:xfrm>
            <a:off x="3" y="1314995"/>
            <a:ext cx="505097" cy="5543007"/>
          </a:xfrm>
          <a:prstGeom prst="rect">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0" name="Title 19"/>
          <p:cNvSpPr>
            <a:spLocks noGrp="1"/>
          </p:cNvSpPr>
          <p:nvPr>
            <p:ph type="title"/>
          </p:nvPr>
        </p:nvSpPr>
        <p:spPr>
          <a:xfrm>
            <a:off x="505098" y="1602377"/>
            <a:ext cx="11181805" cy="905691"/>
          </a:xfrm>
          <a:prstGeom prst="rect">
            <a:avLst/>
          </a:prstGeom>
        </p:spPr>
        <p:txBody>
          <a:bodyPr/>
          <a:lstStyle>
            <a:lvl1pPr algn="ctr">
              <a:defRPr sz="4800" b="1" i="0">
                <a:solidFill>
                  <a:schemeClr val="bg1"/>
                </a:solidFill>
                <a:latin typeface="Calibri" charset="0"/>
                <a:ea typeface="Calibri" charset="0"/>
                <a:cs typeface="Calibri" charset="0"/>
              </a:defRPr>
            </a:lvl1pPr>
          </a:lstStyle>
          <a:p>
            <a:r>
              <a:rPr lang="en-US" dirty="0"/>
              <a:t>Click to edit Master title style</a:t>
            </a:r>
            <a:endParaRPr dirty="0"/>
          </a:p>
        </p:txBody>
      </p:sp>
      <p:sp>
        <p:nvSpPr>
          <p:cNvPr id="22" name="Text Placeholder 21"/>
          <p:cNvSpPr>
            <a:spLocks noGrp="1"/>
          </p:cNvSpPr>
          <p:nvPr>
            <p:ph type="body" sz="quarter" idx="10"/>
          </p:nvPr>
        </p:nvSpPr>
        <p:spPr>
          <a:xfrm>
            <a:off x="1105329" y="3953392"/>
            <a:ext cx="4119817" cy="1149833"/>
          </a:xfrm>
          <a:prstGeom prst="rect">
            <a:avLst/>
          </a:prstGeom>
        </p:spPr>
        <p:txBody>
          <a:bodyPr/>
          <a:lstStyle>
            <a:lvl1pPr marL="0" indent="0">
              <a:buNone/>
              <a:defRPr sz="3200" b="1" i="0">
                <a:solidFill>
                  <a:srgbClr val="001F60"/>
                </a:solidFill>
                <a:latin typeface="Calibri" charset="0"/>
                <a:ea typeface="Calibri" charset="0"/>
                <a:cs typeface="Calibri" charset="0"/>
              </a:defRPr>
            </a:lvl1pPr>
          </a:lstStyle>
          <a:p>
            <a:pPr lvl="0"/>
            <a:r>
              <a:rPr lang="en-US" dirty="0"/>
              <a:t>Click to edit Master text styles</a:t>
            </a:r>
          </a:p>
        </p:txBody>
      </p:sp>
      <p:sp>
        <p:nvSpPr>
          <p:cNvPr id="23" name="Picture Placeholder 17"/>
          <p:cNvSpPr>
            <a:spLocks noGrp="1"/>
          </p:cNvSpPr>
          <p:nvPr>
            <p:ph type="pic" sz="quarter" idx="12" hasCustomPrompt="1"/>
          </p:nvPr>
        </p:nvSpPr>
        <p:spPr>
          <a:xfrm>
            <a:off x="8977932" y="401020"/>
            <a:ext cx="2709333" cy="565149"/>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a:buNone/>
              <a:tabLst/>
              <a:defRPr sz="1600"/>
            </a:lvl1pPr>
          </a:lstStyle>
          <a:p>
            <a:r>
              <a:rPr lang="en-US" dirty="0"/>
              <a:t>(If another </a:t>
            </a:r>
            <a:r>
              <a:rPr lang="en-US" dirty="0" err="1"/>
              <a:t>organisation</a:t>
            </a:r>
            <a:r>
              <a:rPr lang="en-US" dirty="0"/>
              <a:t> also -  logo here, same size as NJR)</a:t>
            </a:r>
            <a:endParaRPr lang="en-GB" dirty="0"/>
          </a:p>
        </p:txBody>
      </p:sp>
      <p:pic>
        <p:nvPicPr>
          <p:cNvPr id="24" name="Picture 2" descr="N:\COMMS\BRAND\LOGOS\NJR colour ba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5097" y="6548845"/>
            <a:ext cx="11686904" cy="3091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t="17534" b="10624"/>
          <a:stretch/>
        </p:blipFill>
        <p:spPr>
          <a:xfrm>
            <a:off x="8141441" y="2756576"/>
            <a:ext cx="2611452" cy="3772125"/>
          </a:xfrm>
          <a:prstGeom prst="rect">
            <a:avLst/>
          </a:prstGeom>
        </p:spPr>
      </p:pic>
    </p:spTree>
    <p:extLst>
      <p:ext uri="{BB962C8B-B14F-4D97-AF65-F5344CB8AC3E}">
        <p14:creationId xmlns:p14="http://schemas.microsoft.com/office/powerpoint/2010/main" val="1924032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3901440" y="366186"/>
            <a:ext cx="7802880" cy="617884"/>
          </a:xfrm>
          <a:prstGeom prst="rect">
            <a:avLst/>
          </a:prstGeom>
        </p:spPr>
        <p:txBody>
          <a:bodyPr/>
          <a:lstStyle>
            <a:lvl1pPr algn="r">
              <a:defRPr sz="3200" b="1" i="0">
                <a:solidFill>
                  <a:srgbClr val="001F60"/>
                </a:solidFill>
                <a:latin typeface="Calibri" charset="0"/>
                <a:ea typeface="Calibri" charset="0"/>
                <a:cs typeface="Calibri" charset="0"/>
              </a:defRPr>
            </a:lvl1pPr>
          </a:lstStyle>
          <a:p>
            <a:r>
              <a:rPr lang="en-US" dirty="0"/>
              <a:t>Click to edit Master title style</a:t>
            </a:r>
            <a:endParaRPr dirty="0"/>
          </a:p>
        </p:txBody>
      </p:sp>
      <p:sp>
        <p:nvSpPr>
          <p:cNvPr id="3" name="Content Placeholder 2"/>
          <p:cNvSpPr>
            <a:spLocks noGrp="1"/>
          </p:cNvSpPr>
          <p:nvPr>
            <p:ph idx="1"/>
          </p:nvPr>
        </p:nvSpPr>
        <p:spPr>
          <a:xfrm>
            <a:off x="838200" y="1341122"/>
            <a:ext cx="10866120" cy="4835313"/>
          </a:xfrm>
          <a:prstGeom prst="rect">
            <a:avLst/>
          </a:prstGeom>
        </p:spPr>
        <p:txBody>
          <a:bodyPr/>
          <a:lstStyle>
            <a:lvl1pPr>
              <a:defRPr sz="2667"/>
            </a:lvl1pPr>
            <a:lvl2pPr>
              <a:defRPr sz="2400"/>
            </a:lvl2pPr>
            <a:lvl3pPr>
              <a:defRPr sz="2133"/>
            </a:lvl3pPr>
            <a:lvl4pPr>
              <a:defRPr sz="1867"/>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Picture Placeholder 17"/>
          <p:cNvSpPr>
            <a:spLocks noGrp="1"/>
          </p:cNvSpPr>
          <p:nvPr>
            <p:ph type="pic" sz="quarter" idx="12" hasCustomPrompt="1"/>
          </p:nvPr>
        </p:nvSpPr>
        <p:spPr>
          <a:xfrm>
            <a:off x="9004059" y="5608744"/>
            <a:ext cx="2709333" cy="565149"/>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a:buNone/>
              <a:tabLst/>
              <a:defRPr sz="1600" baseline="0"/>
            </a:lvl1pPr>
          </a:lstStyle>
          <a:p>
            <a:r>
              <a:rPr lang="en-US" dirty="0"/>
              <a:t>Other </a:t>
            </a:r>
            <a:r>
              <a:rPr lang="en-US" dirty="0" err="1"/>
              <a:t>organisation</a:t>
            </a:r>
            <a:r>
              <a:rPr lang="en-US" dirty="0"/>
              <a:t> logo here</a:t>
            </a:r>
            <a:endParaRPr lang="en-GB" dirty="0"/>
          </a:p>
        </p:txBody>
      </p:sp>
    </p:spTree>
    <p:extLst>
      <p:ext uri="{BB962C8B-B14F-4D97-AF65-F5344CB8AC3E}">
        <p14:creationId xmlns:p14="http://schemas.microsoft.com/office/powerpoint/2010/main" val="392435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8226-607C-A317-FF52-6762AC899EA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3BEA2B7-DE25-E97F-3DED-C2C41ABE1729}"/>
              </a:ext>
            </a:extLst>
          </p:cNvPr>
          <p:cNvSpPr>
            <a:spLocks noGrp="1"/>
          </p:cNvSpPr>
          <p:nvPr>
            <p:ph idx="1"/>
          </p:nvPr>
        </p:nvSpPr>
        <p:spPr>
          <a:xfrm>
            <a:off x="204184" y="1062022"/>
            <a:ext cx="11798422" cy="5659448"/>
          </a:xfrm>
        </p:spPr>
        <p:txBody>
          <a:bodyPr/>
          <a:lstStyle>
            <a:lvl1pPr>
              <a:defRPr>
                <a:latin typeface="Franklin Gothic Demi" panose="020B07030201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F9CE6E-118A-09F3-7522-424392DCA265}"/>
              </a:ext>
            </a:extLst>
          </p:cNvPr>
          <p:cNvSpPr>
            <a:spLocks noGrp="1"/>
          </p:cNvSpPr>
          <p:nvPr>
            <p:ph type="dt" sz="half" idx="10"/>
          </p:nvPr>
        </p:nvSpPr>
        <p:spPr/>
        <p:txBody>
          <a:bodyPr/>
          <a:lstStyle/>
          <a:p>
            <a:fld id="{210D3D34-55F8-49C6-B514-79AF0501236F}" type="datetimeFigureOut">
              <a:rPr lang="en-US" smtClean="0"/>
              <a:t>9/30/2024</a:t>
            </a:fld>
            <a:endParaRPr lang="en-US"/>
          </a:p>
        </p:txBody>
      </p:sp>
      <p:sp>
        <p:nvSpPr>
          <p:cNvPr id="5" name="Footer Placeholder 4">
            <a:extLst>
              <a:ext uri="{FF2B5EF4-FFF2-40B4-BE49-F238E27FC236}">
                <a16:creationId xmlns:a16="http://schemas.microsoft.com/office/drawing/2014/main" id="{80E17B30-0BEB-4797-94FE-C8BBB971D7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237A8-3ADD-61E6-3DF5-D3EF1A449B76}"/>
              </a:ext>
            </a:extLst>
          </p:cNvPr>
          <p:cNvSpPr>
            <a:spLocks noGrp="1"/>
          </p:cNvSpPr>
          <p:nvPr>
            <p:ph type="sldNum" sz="quarter" idx="12"/>
          </p:nvPr>
        </p:nvSpPr>
        <p:spPr/>
        <p:txBody>
          <a:bodyPr/>
          <a:lstStyle/>
          <a:p>
            <a:fld id="{FE5379D7-36D2-4549-A88F-BC2EC45F5754}" type="slidenum">
              <a:rPr lang="en-US" smtClean="0"/>
              <a:t>‹#›</a:t>
            </a:fld>
            <a:endParaRPr lang="en-US"/>
          </a:p>
        </p:txBody>
      </p:sp>
      <p:cxnSp>
        <p:nvCxnSpPr>
          <p:cNvPr id="7" name="Straight Connector 6">
            <a:extLst>
              <a:ext uri="{FF2B5EF4-FFF2-40B4-BE49-F238E27FC236}">
                <a16:creationId xmlns:a16="http://schemas.microsoft.com/office/drawing/2014/main" id="{E058E583-CA06-86E3-541B-38219B19E90E}"/>
              </a:ext>
            </a:extLst>
          </p:cNvPr>
          <p:cNvCxnSpPr>
            <a:cxnSpLocks/>
          </p:cNvCxnSpPr>
          <p:nvPr/>
        </p:nvCxnSpPr>
        <p:spPr>
          <a:xfrm>
            <a:off x="0" y="995397"/>
            <a:ext cx="11288332" cy="0"/>
          </a:xfrm>
          <a:prstGeom prst="line">
            <a:avLst/>
          </a:prstGeom>
          <a:ln w="19050">
            <a:solidFill>
              <a:srgbClr val="222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137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Rectangle 6"/>
          <p:cNvSpPr/>
          <p:nvPr userDrawn="1"/>
        </p:nvSpPr>
        <p:spPr>
          <a:xfrm>
            <a:off x="0" y="1314997"/>
            <a:ext cx="12192000" cy="5543007"/>
          </a:xfrm>
          <a:prstGeom prst="rect">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8" name="Rectangle 7"/>
          <p:cNvSpPr/>
          <p:nvPr userDrawn="1"/>
        </p:nvSpPr>
        <p:spPr>
          <a:xfrm>
            <a:off x="505101" y="2647408"/>
            <a:ext cx="11686903" cy="4210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9" name="Title 19"/>
          <p:cNvSpPr>
            <a:spLocks noGrp="1"/>
          </p:cNvSpPr>
          <p:nvPr>
            <p:ph type="title" hasCustomPrompt="1"/>
          </p:nvPr>
        </p:nvSpPr>
        <p:spPr>
          <a:xfrm>
            <a:off x="505098" y="1602377"/>
            <a:ext cx="11181805" cy="905691"/>
          </a:xfrm>
          <a:prstGeom prst="rect">
            <a:avLst/>
          </a:prstGeom>
        </p:spPr>
        <p:txBody>
          <a:bodyPr/>
          <a:lstStyle>
            <a:lvl1pPr algn="ctr">
              <a:defRPr sz="4800" b="1" i="0" baseline="0">
                <a:solidFill>
                  <a:schemeClr val="bg1"/>
                </a:solidFill>
                <a:latin typeface="Calibri" charset="0"/>
                <a:ea typeface="Calibri" charset="0"/>
                <a:cs typeface="Calibri" charset="0"/>
              </a:defRPr>
            </a:lvl1pPr>
          </a:lstStyle>
          <a:p>
            <a:r>
              <a:rPr lang="en-US" dirty="0"/>
              <a:t>Thank you</a:t>
            </a:r>
            <a:endParaRPr dirty="0"/>
          </a:p>
        </p:txBody>
      </p:sp>
      <p:sp>
        <p:nvSpPr>
          <p:cNvPr id="11" name="Content Placeholder 2"/>
          <p:cNvSpPr>
            <a:spLocks noGrp="1"/>
          </p:cNvSpPr>
          <p:nvPr>
            <p:ph idx="1" hasCustomPrompt="1"/>
          </p:nvPr>
        </p:nvSpPr>
        <p:spPr>
          <a:xfrm>
            <a:off x="838200" y="3204753"/>
            <a:ext cx="10866120" cy="487680"/>
          </a:xfrm>
          <a:prstGeom prst="rect">
            <a:avLst/>
          </a:prstGeom>
        </p:spPr>
        <p:txBody>
          <a:bodyPr/>
          <a:lstStyle>
            <a:lvl1pPr marL="0" indent="0" algn="ctr">
              <a:buNone/>
              <a:defRPr sz="2667" b="1" i="0">
                <a:solidFill>
                  <a:srgbClr val="001F60"/>
                </a:solidFill>
                <a:latin typeface="Calibri" charset="0"/>
                <a:ea typeface="Calibri" charset="0"/>
                <a:cs typeface="Calibri" charset="0"/>
              </a:defRPr>
            </a:lvl1pPr>
          </a:lstStyle>
          <a:p>
            <a:pPr lvl="0"/>
            <a:r>
              <a:rPr lang="en-US" dirty="0"/>
              <a:t>Contact Details:</a:t>
            </a:r>
          </a:p>
        </p:txBody>
      </p:sp>
      <p:sp>
        <p:nvSpPr>
          <p:cNvPr id="16" name="Text Placeholder 15"/>
          <p:cNvSpPr>
            <a:spLocks noGrp="1"/>
          </p:cNvSpPr>
          <p:nvPr>
            <p:ph type="body" sz="quarter" idx="11" hasCustomPrompt="1"/>
          </p:nvPr>
        </p:nvSpPr>
        <p:spPr>
          <a:xfrm>
            <a:off x="3666308" y="3979519"/>
            <a:ext cx="4859384" cy="1907477"/>
          </a:xfrm>
          <a:prstGeom prst="rect">
            <a:avLst/>
          </a:prstGeom>
        </p:spPr>
        <p:txBody>
          <a:bodyPr/>
          <a:lstStyle>
            <a:lvl1pPr marL="0" indent="0">
              <a:spcBef>
                <a:spcPts val="0"/>
              </a:spcBef>
              <a:buNone/>
              <a:defRPr sz="2667" b="1" i="0">
                <a:solidFill>
                  <a:srgbClr val="001F60"/>
                </a:solidFill>
                <a:latin typeface="Calibri" charset="0"/>
                <a:ea typeface="Calibri" charset="0"/>
                <a:cs typeface="Calibri" charset="0"/>
              </a:defRPr>
            </a:lvl1pPr>
          </a:lstStyle>
          <a:p>
            <a:pPr lvl="0"/>
            <a:r>
              <a:rPr lang="en-US" dirty="0"/>
              <a:t>Elaine Young</a:t>
            </a:r>
            <a:br>
              <a:rPr lang="en-US" dirty="0"/>
            </a:br>
            <a:r>
              <a:rPr lang="en-US" dirty="0"/>
              <a:t>Director of Operations, NJR</a:t>
            </a:r>
            <a:br>
              <a:rPr lang="en-US" dirty="0"/>
            </a:br>
            <a:r>
              <a:rPr lang="en-US" dirty="0"/>
              <a:t>Email address</a:t>
            </a:r>
            <a:br>
              <a:rPr lang="en-US" dirty="0"/>
            </a:br>
            <a:r>
              <a:rPr lang="en-US" dirty="0"/>
              <a:t>Phone number (if appropriate)</a:t>
            </a:r>
          </a:p>
        </p:txBody>
      </p:sp>
      <p:pic>
        <p:nvPicPr>
          <p:cNvPr id="19" name="Picture 2" descr="N:\COMMS\BRAND\LOGOS\NJR colour ba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5097" y="6548845"/>
            <a:ext cx="11686904" cy="309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168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D4E20-85B4-484C-8F33-BD5171ECEDC5}" type="datetimeFigureOut">
              <a:rPr lang="en-GB" smtClean="0"/>
              <a:t>30/09/2024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A9C4DAF-8C77-453A-8225-BE0B740E333F}" type="slidenum">
              <a:rPr lang="en-GB" smtClean="0"/>
              <a:t>‹#›</a:t>
            </a:fld>
            <a:endParaRPr lang="en-GB"/>
          </a:p>
        </p:txBody>
      </p:sp>
    </p:spTree>
    <p:extLst>
      <p:ext uri="{BB962C8B-B14F-4D97-AF65-F5344CB8AC3E}">
        <p14:creationId xmlns:p14="http://schemas.microsoft.com/office/powerpoint/2010/main" val="3147935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3901440" y="366186"/>
            <a:ext cx="7802880" cy="617884"/>
          </a:xfrm>
          <a:prstGeom prst="rect">
            <a:avLst/>
          </a:prstGeom>
        </p:spPr>
        <p:txBody>
          <a:bodyPr/>
          <a:lstStyle>
            <a:lvl1pPr algn="r">
              <a:defRPr sz="3200" b="1" i="0">
                <a:solidFill>
                  <a:srgbClr val="001F60"/>
                </a:solidFill>
                <a:latin typeface="Calibri" charset="0"/>
                <a:ea typeface="Calibri" charset="0"/>
                <a:cs typeface="Calibri" charset="0"/>
              </a:defRPr>
            </a:lvl1pPr>
          </a:lstStyle>
          <a:p>
            <a:r>
              <a:rPr lang="en-US" dirty="0"/>
              <a:t>Click to edit Master title style</a:t>
            </a:r>
            <a:endParaRPr dirty="0"/>
          </a:p>
        </p:txBody>
      </p:sp>
      <p:sp>
        <p:nvSpPr>
          <p:cNvPr id="3" name="Content Placeholder 2"/>
          <p:cNvSpPr>
            <a:spLocks noGrp="1"/>
          </p:cNvSpPr>
          <p:nvPr>
            <p:ph idx="1"/>
          </p:nvPr>
        </p:nvSpPr>
        <p:spPr>
          <a:xfrm>
            <a:off x="838200" y="1341122"/>
            <a:ext cx="10866120" cy="4835313"/>
          </a:xfrm>
          <a:prstGeom prst="rect">
            <a:avLst/>
          </a:prstGeom>
        </p:spPr>
        <p:txBody>
          <a:bodyPr/>
          <a:lstStyle>
            <a:lvl1pPr>
              <a:defRPr sz="2667"/>
            </a:lvl1pPr>
            <a:lvl2pPr>
              <a:defRPr sz="2400"/>
            </a:lvl2pPr>
            <a:lvl3pPr>
              <a:defRPr sz="2133"/>
            </a:lvl3pPr>
            <a:lvl4pPr>
              <a:defRPr sz="1867"/>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Picture Placeholder 17"/>
          <p:cNvSpPr>
            <a:spLocks noGrp="1"/>
          </p:cNvSpPr>
          <p:nvPr>
            <p:ph type="pic" sz="quarter" idx="12" hasCustomPrompt="1"/>
          </p:nvPr>
        </p:nvSpPr>
        <p:spPr>
          <a:xfrm>
            <a:off x="9004059" y="5608744"/>
            <a:ext cx="2709333" cy="565149"/>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a:buNone/>
              <a:tabLst/>
              <a:defRPr sz="1600" baseline="0"/>
            </a:lvl1pPr>
          </a:lstStyle>
          <a:p>
            <a:r>
              <a:rPr lang="en-US" dirty="0"/>
              <a:t>Other </a:t>
            </a:r>
            <a:r>
              <a:rPr lang="en-US" dirty="0" err="1"/>
              <a:t>organisation</a:t>
            </a:r>
            <a:r>
              <a:rPr lang="en-US" dirty="0"/>
              <a:t> logo here</a:t>
            </a:r>
            <a:endParaRPr lang="en-GB" dirty="0"/>
          </a:p>
        </p:txBody>
      </p:sp>
    </p:spTree>
    <p:extLst>
      <p:ext uri="{BB962C8B-B14F-4D97-AF65-F5344CB8AC3E}">
        <p14:creationId xmlns:p14="http://schemas.microsoft.com/office/powerpoint/2010/main" val="3915216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3901440" y="366186"/>
            <a:ext cx="7802880" cy="617884"/>
          </a:xfrm>
          <a:prstGeom prst="rect">
            <a:avLst/>
          </a:prstGeom>
        </p:spPr>
        <p:txBody>
          <a:bodyPr/>
          <a:lstStyle>
            <a:lvl1pPr algn="r">
              <a:defRPr sz="3200" b="1" i="0">
                <a:solidFill>
                  <a:srgbClr val="001F60"/>
                </a:solidFill>
                <a:latin typeface="Calibri" charset="0"/>
                <a:ea typeface="Calibri" charset="0"/>
                <a:cs typeface="Calibri" charset="0"/>
              </a:defRPr>
            </a:lvl1pPr>
          </a:lstStyle>
          <a:p>
            <a:r>
              <a:rPr lang="en-US" dirty="0"/>
              <a:t>Click to edit Master title style</a:t>
            </a:r>
            <a:endParaRPr dirty="0"/>
          </a:p>
        </p:txBody>
      </p:sp>
      <p:sp>
        <p:nvSpPr>
          <p:cNvPr id="3" name="Content Placeholder 2"/>
          <p:cNvSpPr>
            <a:spLocks noGrp="1"/>
          </p:cNvSpPr>
          <p:nvPr>
            <p:ph idx="1"/>
          </p:nvPr>
        </p:nvSpPr>
        <p:spPr>
          <a:xfrm>
            <a:off x="838200" y="1341122"/>
            <a:ext cx="10866120" cy="4835313"/>
          </a:xfrm>
          <a:prstGeom prst="rect">
            <a:avLst/>
          </a:prstGeom>
        </p:spPr>
        <p:txBody>
          <a:bodyPr/>
          <a:lstStyle>
            <a:lvl1pPr>
              <a:defRPr sz="2667"/>
            </a:lvl1pPr>
            <a:lvl2pPr>
              <a:defRPr sz="2400"/>
            </a:lvl2pPr>
            <a:lvl3pPr>
              <a:defRPr sz="2133"/>
            </a:lvl3pPr>
            <a:lvl4pPr>
              <a:defRPr sz="1867"/>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Picture Placeholder 17"/>
          <p:cNvSpPr>
            <a:spLocks noGrp="1"/>
          </p:cNvSpPr>
          <p:nvPr>
            <p:ph type="pic" sz="quarter" idx="12" hasCustomPrompt="1"/>
          </p:nvPr>
        </p:nvSpPr>
        <p:spPr>
          <a:xfrm>
            <a:off x="9004059" y="5608744"/>
            <a:ext cx="2709333" cy="565149"/>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a:buNone/>
              <a:tabLst/>
              <a:defRPr sz="1600" baseline="0"/>
            </a:lvl1pPr>
          </a:lstStyle>
          <a:p>
            <a:r>
              <a:rPr lang="en-US" dirty="0"/>
              <a:t>Other </a:t>
            </a:r>
            <a:r>
              <a:rPr lang="en-US" dirty="0" err="1"/>
              <a:t>organisation</a:t>
            </a:r>
            <a:r>
              <a:rPr lang="en-US" dirty="0"/>
              <a:t> logo here</a:t>
            </a:r>
            <a:endParaRPr lang="en-GB" dirty="0"/>
          </a:p>
        </p:txBody>
      </p:sp>
    </p:spTree>
    <p:extLst>
      <p:ext uri="{BB962C8B-B14F-4D97-AF65-F5344CB8AC3E}">
        <p14:creationId xmlns:p14="http://schemas.microsoft.com/office/powerpoint/2010/main" val="103059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68F56-5942-C9D9-54F0-E2B098D97D7C}"/>
              </a:ext>
            </a:extLst>
          </p:cNvPr>
          <p:cNvSpPr>
            <a:spLocks noGrp="1"/>
          </p:cNvSpPr>
          <p:nvPr>
            <p:ph type="title"/>
          </p:nvPr>
        </p:nvSpPr>
        <p:spPr/>
        <p:txBody>
          <a:bodyPr/>
          <a:lstStyle>
            <a:lvl1pPr>
              <a:defRPr>
                <a:solidFill>
                  <a:srgbClr val="2A143D"/>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E96BF8-4FB1-D791-3F1A-D7EA8A260E7A}"/>
              </a:ext>
            </a:extLst>
          </p:cNvPr>
          <p:cNvSpPr>
            <a:spLocks noGrp="1"/>
          </p:cNvSpPr>
          <p:nvPr>
            <p:ph sz="half" idx="1"/>
          </p:nvPr>
        </p:nvSpPr>
        <p:spPr>
          <a:xfrm>
            <a:off x="177553" y="1076396"/>
            <a:ext cx="5842247" cy="5645079"/>
          </a:xfrm>
        </p:spPr>
        <p:txBody>
          <a:bodyPr/>
          <a:lstStyle>
            <a:lvl1pPr>
              <a:defRPr>
                <a:latin typeface="Franklin Gothic Demi" panose="020B07030201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A71B4DA-A6F7-72FC-2365-2D384F751464}"/>
              </a:ext>
            </a:extLst>
          </p:cNvPr>
          <p:cNvSpPr>
            <a:spLocks noGrp="1"/>
          </p:cNvSpPr>
          <p:nvPr>
            <p:ph sz="half" idx="2"/>
          </p:nvPr>
        </p:nvSpPr>
        <p:spPr>
          <a:xfrm>
            <a:off x="6177378" y="1076396"/>
            <a:ext cx="5842247" cy="5645079"/>
          </a:xfrm>
        </p:spPr>
        <p:txBody>
          <a:bodyPr/>
          <a:lstStyle>
            <a:lvl1pPr>
              <a:defRPr>
                <a:latin typeface="Franklin Gothic Demi" panose="020B07030201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56910B8-87B6-348C-5CAE-A90998AC77B3}"/>
              </a:ext>
            </a:extLst>
          </p:cNvPr>
          <p:cNvSpPr>
            <a:spLocks noGrp="1"/>
          </p:cNvSpPr>
          <p:nvPr>
            <p:ph type="dt" sz="half" idx="10"/>
          </p:nvPr>
        </p:nvSpPr>
        <p:spPr/>
        <p:txBody>
          <a:bodyPr/>
          <a:lstStyle/>
          <a:p>
            <a:fld id="{210D3D34-55F8-49C6-B514-79AF0501236F}" type="datetimeFigureOut">
              <a:rPr lang="en-US" smtClean="0"/>
              <a:t>9/30/2024</a:t>
            </a:fld>
            <a:endParaRPr lang="en-US"/>
          </a:p>
        </p:txBody>
      </p:sp>
      <p:sp>
        <p:nvSpPr>
          <p:cNvPr id="6" name="Footer Placeholder 5">
            <a:extLst>
              <a:ext uri="{FF2B5EF4-FFF2-40B4-BE49-F238E27FC236}">
                <a16:creationId xmlns:a16="http://schemas.microsoft.com/office/drawing/2014/main" id="{F7E8A282-73C4-3184-5FA4-A775C3E75C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A5C758-0A54-58EF-F54F-894CCFDDC592}"/>
              </a:ext>
            </a:extLst>
          </p:cNvPr>
          <p:cNvSpPr>
            <a:spLocks noGrp="1"/>
          </p:cNvSpPr>
          <p:nvPr>
            <p:ph type="sldNum" sz="quarter" idx="12"/>
          </p:nvPr>
        </p:nvSpPr>
        <p:spPr/>
        <p:txBody>
          <a:bodyPr/>
          <a:lstStyle/>
          <a:p>
            <a:fld id="{FE5379D7-36D2-4549-A88F-BC2EC45F5754}" type="slidenum">
              <a:rPr lang="en-US" smtClean="0"/>
              <a:t>‹#›</a:t>
            </a:fld>
            <a:endParaRPr lang="en-US"/>
          </a:p>
        </p:txBody>
      </p:sp>
      <p:cxnSp>
        <p:nvCxnSpPr>
          <p:cNvPr id="8" name="Straight Connector 7">
            <a:extLst>
              <a:ext uri="{FF2B5EF4-FFF2-40B4-BE49-F238E27FC236}">
                <a16:creationId xmlns:a16="http://schemas.microsoft.com/office/drawing/2014/main" id="{DEF3F8E3-6C0D-8672-A47F-FE80983A7E94}"/>
              </a:ext>
            </a:extLst>
          </p:cNvPr>
          <p:cNvCxnSpPr>
            <a:cxnSpLocks/>
          </p:cNvCxnSpPr>
          <p:nvPr/>
        </p:nvCxnSpPr>
        <p:spPr>
          <a:xfrm>
            <a:off x="0" y="995397"/>
            <a:ext cx="11288332" cy="0"/>
          </a:xfrm>
          <a:prstGeom prst="line">
            <a:avLst/>
          </a:prstGeom>
          <a:ln w="19050">
            <a:solidFill>
              <a:srgbClr val="222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99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E00CC-3D4C-2CAD-F5DD-280371549FF1}"/>
              </a:ext>
            </a:extLst>
          </p:cNvPr>
          <p:cNvSpPr>
            <a:spLocks noGrp="1"/>
          </p:cNvSpPr>
          <p:nvPr>
            <p:ph type="title"/>
          </p:nvPr>
        </p:nvSpPr>
        <p:spPr>
          <a:xfrm>
            <a:off x="643410" y="108243"/>
            <a:ext cx="10711978"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A06FE6-2621-2E00-C80F-54E16F95A773}"/>
              </a:ext>
            </a:extLst>
          </p:cNvPr>
          <p:cNvSpPr>
            <a:spLocks noGrp="1"/>
          </p:cNvSpPr>
          <p:nvPr>
            <p:ph type="body" idx="1"/>
          </p:nvPr>
        </p:nvSpPr>
        <p:spPr>
          <a:xfrm>
            <a:off x="239698" y="1077478"/>
            <a:ext cx="5757878" cy="823912"/>
          </a:xfrm>
          <a:solidFill>
            <a:srgbClr val="207992"/>
          </a:solidFill>
        </p:spPr>
        <p:txBody>
          <a:bodyPr anchor="ctr">
            <a:normAutofit/>
          </a:bodyPr>
          <a:lstStyle>
            <a:lvl1pPr marL="0" indent="0">
              <a:buNone/>
              <a:defRPr sz="2800" b="1">
                <a:solidFill>
                  <a:schemeClr val="bg1"/>
                </a:solidFill>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0A14ED-526F-E10E-3B5D-27D5D5B15943}"/>
              </a:ext>
            </a:extLst>
          </p:cNvPr>
          <p:cNvSpPr>
            <a:spLocks noGrp="1"/>
          </p:cNvSpPr>
          <p:nvPr>
            <p:ph sz="half" idx="2"/>
          </p:nvPr>
        </p:nvSpPr>
        <p:spPr>
          <a:xfrm>
            <a:off x="239698" y="1901390"/>
            <a:ext cx="5757878" cy="4820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2843BC-AA3A-165A-2470-8D287800FBCC}"/>
              </a:ext>
            </a:extLst>
          </p:cNvPr>
          <p:cNvSpPr>
            <a:spLocks noGrp="1"/>
          </p:cNvSpPr>
          <p:nvPr>
            <p:ph type="body" sz="quarter" idx="3"/>
          </p:nvPr>
        </p:nvSpPr>
        <p:spPr>
          <a:xfrm>
            <a:off x="6199471" y="1077478"/>
            <a:ext cx="5786234" cy="823912"/>
          </a:xfrm>
          <a:solidFill>
            <a:srgbClr val="207992"/>
          </a:solidFill>
        </p:spPr>
        <p:txBody>
          <a:bodyPr anchor="ctr">
            <a:normAutofit/>
          </a:bodyPr>
          <a:lstStyle>
            <a:lvl1pPr marL="0" indent="0">
              <a:buNone/>
              <a:defRPr sz="2800" b="1">
                <a:solidFill>
                  <a:schemeClr val="bg1"/>
                </a:solidFill>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2FE15B-3721-31B2-B57E-FDD526FE8E49}"/>
              </a:ext>
            </a:extLst>
          </p:cNvPr>
          <p:cNvSpPr>
            <a:spLocks noGrp="1"/>
          </p:cNvSpPr>
          <p:nvPr>
            <p:ph sz="quarter" idx="4"/>
          </p:nvPr>
        </p:nvSpPr>
        <p:spPr>
          <a:xfrm>
            <a:off x="6199471" y="1901390"/>
            <a:ext cx="5786234" cy="4820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4D3B6B9-E638-6C7D-29BF-2B174D90254E}"/>
              </a:ext>
            </a:extLst>
          </p:cNvPr>
          <p:cNvSpPr>
            <a:spLocks noGrp="1"/>
          </p:cNvSpPr>
          <p:nvPr>
            <p:ph type="dt" sz="half" idx="10"/>
          </p:nvPr>
        </p:nvSpPr>
        <p:spPr/>
        <p:txBody>
          <a:bodyPr/>
          <a:lstStyle/>
          <a:p>
            <a:fld id="{210D3D34-55F8-49C6-B514-79AF0501236F}" type="datetimeFigureOut">
              <a:rPr lang="en-US" smtClean="0"/>
              <a:t>9/30/2024</a:t>
            </a:fld>
            <a:endParaRPr lang="en-US"/>
          </a:p>
        </p:txBody>
      </p:sp>
      <p:sp>
        <p:nvSpPr>
          <p:cNvPr id="8" name="Footer Placeholder 7">
            <a:extLst>
              <a:ext uri="{FF2B5EF4-FFF2-40B4-BE49-F238E27FC236}">
                <a16:creationId xmlns:a16="http://schemas.microsoft.com/office/drawing/2014/main" id="{7BA47D06-B184-320B-1213-B79FDFA558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2C9580-2A6F-44F6-0F4B-2F3A78CBCF7A}"/>
              </a:ext>
            </a:extLst>
          </p:cNvPr>
          <p:cNvSpPr>
            <a:spLocks noGrp="1"/>
          </p:cNvSpPr>
          <p:nvPr>
            <p:ph type="sldNum" sz="quarter" idx="12"/>
          </p:nvPr>
        </p:nvSpPr>
        <p:spPr/>
        <p:txBody>
          <a:bodyPr/>
          <a:lstStyle/>
          <a:p>
            <a:fld id="{FE5379D7-36D2-4549-A88F-BC2EC45F5754}" type="slidenum">
              <a:rPr lang="en-US" smtClean="0"/>
              <a:t>‹#›</a:t>
            </a:fld>
            <a:endParaRPr lang="en-US"/>
          </a:p>
        </p:txBody>
      </p:sp>
      <p:cxnSp>
        <p:nvCxnSpPr>
          <p:cNvPr id="11" name="Straight Connector 10">
            <a:extLst>
              <a:ext uri="{FF2B5EF4-FFF2-40B4-BE49-F238E27FC236}">
                <a16:creationId xmlns:a16="http://schemas.microsoft.com/office/drawing/2014/main" id="{4AD5B19E-7FEB-1A67-1F94-07FEC975CD23}"/>
              </a:ext>
            </a:extLst>
          </p:cNvPr>
          <p:cNvCxnSpPr>
            <a:cxnSpLocks/>
          </p:cNvCxnSpPr>
          <p:nvPr/>
        </p:nvCxnSpPr>
        <p:spPr>
          <a:xfrm>
            <a:off x="0" y="995397"/>
            <a:ext cx="11288332" cy="0"/>
          </a:xfrm>
          <a:prstGeom prst="line">
            <a:avLst/>
          </a:prstGeom>
          <a:ln w="19050">
            <a:solidFill>
              <a:srgbClr val="222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067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68F56-5942-C9D9-54F0-E2B098D97D7C}"/>
              </a:ext>
            </a:extLst>
          </p:cNvPr>
          <p:cNvSpPr>
            <a:spLocks noGrp="1"/>
          </p:cNvSpPr>
          <p:nvPr>
            <p:ph type="title"/>
          </p:nvPr>
        </p:nvSpPr>
        <p:spPr/>
        <p:txBody>
          <a:bodyPr/>
          <a:lstStyle>
            <a:lvl1pPr>
              <a:defRPr>
                <a:solidFill>
                  <a:srgbClr val="2A143D"/>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E96BF8-4FB1-D791-3F1A-D7EA8A260E7A}"/>
              </a:ext>
            </a:extLst>
          </p:cNvPr>
          <p:cNvSpPr>
            <a:spLocks noGrp="1"/>
          </p:cNvSpPr>
          <p:nvPr>
            <p:ph sz="half" idx="1"/>
          </p:nvPr>
        </p:nvSpPr>
        <p:spPr>
          <a:xfrm>
            <a:off x="115407" y="1162974"/>
            <a:ext cx="3923193" cy="5558499"/>
          </a:xfrm>
        </p:spPr>
        <p:txBody>
          <a:bodyPr/>
          <a:lstStyle>
            <a:lvl1pPr>
              <a:defRPr>
                <a:latin typeface="Franklin Gothic Demi" panose="020B07030201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A71B4DA-A6F7-72FC-2365-2D384F751464}"/>
              </a:ext>
            </a:extLst>
          </p:cNvPr>
          <p:cNvSpPr>
            <a:spLocks noGrp="1"/>
          </p:cNvSpPr>
          <p:nvPr>
            <p:ph sz="half" idx="2"/>
          </p:nvPr>
        </p:nvSpPr>
        <p:spPr>
          <a:xfrm>
            <a:off x="4146003" y="1162974"/>
            <a:ext cx="3923193" cy="5558499"/>
          </a:xfrm>
        </p:spPr>
        <p:txBody>
          <a:bodyPr/>
          <a:lstStyle>
            <a:lvl1pPr>
              <a:defRPr>
                <a:latin typeface="Franklin Gothic Demi" panose="020B07030201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56910B8-87B6-348C-5CAE-A90998AC77B3}"/>
              </a:ext>
            </a:extLst>
          </p:cNvPr>
          <p:cNvSpPr>
            <a:spLocks noGrp="1"/>
          </p:cNvSpPr>
          <p:nvPr>
            <p:ph type="dt" sz="half" idx="10"/>
          </p:nvPr>
        </p:nvSpPr>
        <p:spPr/>
        <p:txBody>
          <a:bodyPr/>
          <a:lstStyle/>
          <a:p>
            <a:fld id="{210D3D34-55F8-49C6-B514-79AF0501236F}" type="datetimeFigureOut">
              <a:rPr lang="en-US" smtClean="0"/>
              <a:t>9/30/2024</a:t>
            </a:fld>
            <a:endParaRPr lang="en-US"/>
          </a:p>
        </p:txBody>
      </p:sp>
      <p:sp>
        <p:nvSpPr>
          <p:cNvPr id="6" name="Footer Placeholder 5">
            <a:extLst>
              <a:ext uri="{FF2B5EF4-FFF2-40B4-BE49-F238E27FC236}">
                <a16:creationId xmlns:a16="http://schemas.microsoft.com/office/drawing/2014/main" id="{F7E8A282-73C4-3184-5FA4-A775C3E75C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A5C758-0A54-58EF-F54F-894CCFDDC592}"/>
              </a:ext>
            </a:extLst>
          </p:cNvPr>
          <p:cNvSpPr>
            <a:spLocks noGrp="1"/>
          </p:cNvSpPr>
          <p:nvPr>
            <p:ph type="sldNum" sz="quarter" idx="12"/>
          </p:nvPr>
        </p:nvSpPr>
        <p:spPr/>
        <p:txBody>
          <a:bodyPr/>
          <a:lstStyle/>
          <a:p>
            <a:fld id="{FE5379D7-36D2-4549-A88F-BC2EC45F5754}" type="slidenum">
              <a:rPr lang="en-US" smtClean="0"/>
              <a:t>‹#›</a:t>
            </a:fld>
            <a:endParaRPr lang="en-US"/>
          </a:p>
        </p:txBody>
      </p:sp>
      <p:cxnSp>
        <p:nvCxnSpPr>
          <p:cNvPr id="8" name="Straight Connector 7">
            <a:extLst>
              <a:ext uri="{FF2B5EF4-FFF2-40B4-BE49-F238E27FC236}">
                <a16:creationId xmlns:a16="http://schemas.microsoft.com/office/drawing/2014/main" id="{DEF3F8E3-6C0D-8672-A47F-FE80983A7E94}"/>
              </a:ext>
            </a:extLst>
          </p:cNvPr>
          <p:cNvCxnSpPr>
            <a:cxnSpLocks/>
          </p:cNvCxnSpPr>
          <p:nvPr/>
        </p:nvCxnSpPr>
        <p:spPr>
          <a:xfrm>
            <a:off x="0" y="995397"/>
            <a:ext cx="11288332" cy="0"/>
          </a:xfrm>
          <a:prstGeom prst="line">
            <a:avLst/>
          </a:prstGeom>
          <a:ln w="19050">
            <a:solidFill>
              <a:srgbClr val="22265A"/>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474F2DAF-FFBE-BB88-9CCD-4A94DF615D95}"/>
              </a:ext>
            </a:extLst>
          </p:cNvPr>
          <p:cNvSpPr>
            <a:spLocks noGrp="1"/>
          </p:cNvSpPr>
          <p:nvPr>
            <p:ph type="body" sz="quarter" idx="13"/>
          </p:nvPr>
        </p:nvSpPr>
        <p:spPr>
          <a:xfrm>
            <a:off x="8176600" y="1163638"/>
            <a:ext cx="3923375" cy="5557835"/>
          </a:xfrm>
        </p:spPr>
        <p:txBody>
          <a:bodyPr/>
          <a:lstStyle>
            <a:lvl1pPr>
              <a:defRPr>
                <a:latin typeface="Franklin Gothic Demi" panose="020B070302010202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663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E00CC-3D4C-2CAD-F5DD-280371549FF1}"/>
              </a:ext>
            </a:extLst>
          </p:cNvPr>
          <p:cNvSpPr>
            <a:spLocks noGrp="1"/>
          </p:cNvSpPr>
          <p:nvPr>
            <p:ph type="title"/>
          </p:nvPr>
        </p:nvSpPr>
        <p:spPr>
          <a:xfrm>
            <a:off x="643410" y="108243"/>
            <a:ext cx="10711978"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A06FE6-2621-2E00-C80F-54E16F95A773}"/>
              </a:ext>
            </a:extLst>
          </p:cNvPr>
          <p:cNvSpPr>
            <a:spLocks noGrp="1"/>
          </p:cNvSpPr>
          <p:nvPr>
            <p:ph type="body" idx="1"/>
          </p:nvPr>
        </p:nvSpPr>
        <p:spPr>
          <a:xfrm>
            <a:off x="155136" y="1077478"/>
            <a:ext cx="3856830" cy="823912"/>
          </a:xfrm>
          <a:solidFill>
            <a:srgbClr val="207992"/>
          </a:solidFill>
        </p:spPr>
        <p:txBody>
          <a:bodyPr anchor="ctr">
            <a:normAutofit/>
          </a:bodyPr>
          <a:lstStyle>
            <a:lvl1pPr marL="0" indent="0">
              <a:buNone/>
              <a:defRPr sz="2800" b="1">
                <a:solidFill>
                  <a:schemeClr val="bg1"/>
                </a:solidFill>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0A14ED-526F-E10E-3B5D-27D5D5B15943}"/>
              </a:ext>
            </a:extLst>
          </p:cNvPr>
          <p:cNvSpPr>
            <a:spLocks noGrp="1"/>
          </p:cNvSpPr>
          <p:nvPr>
            <p:ph sz="half" idx="2"/>
          </p:nvPr>
        </p:nvSpPr>
        <p:spPr>
          <a:xfrm>
            <a:off x="155136" y="1901390"/>
            <a:ext cx="3856830" cy="4820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2843BC-AA3A-165A-2470-8D287800FBCC}"/>
              </a:ext>
            </a:extLst>
          </p:cNvPr>
          <p:cNvSpPr>
            <a:spLocks noGrp="1"/>
          </p:cNvSpPr>
          <p:nvPr>
            <p:ph type="body" sz="quarter" idx="3"/>
          </p:nvPr>
        </p:nvSpPr>
        <p:spPr>
          <a:xfrm>
            <a:off x="4163806" y="1077478"/>
            <a:ext cx="3875824" cy="823912"/>
          </a:xfrm>
          <a:solidFill>
            <a:srgbClr val="207992"/>
          </a:solidFill>
        </p:spPr>
        <p:txBody>
          <a:bodyPr anchor="ctr">
            <a:normAutofit/>
          </a:bodyPr>
          <a:lstStyle>
            <a:lvl1pPr marL="0" indent="0">
              <a:buNone/>
              <a:defRPr sz="2800" b="1">
                <a:solidFill>
                  <a:schemeClr val="bg1"/>
                </a:solidFill>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2FE15B-3721-31B2-B57E-FDD526FE8E49}"/>
              </a:ext>
            </a:extLst>
          </p:cNvPr>
          <p:cNvSpPr>
            <a:spLocks noGrp="1"/>
          </p:cNvSpPr>
          <p:nvPr>
            <p:ph sz="quarter" idx="4"/>
          </p:nvPr>
        </p:nvSpPr>
        <p:spPr>
          <a:xfrm>
            <a:off x="4163806" y="1901390"/>
            <a:ext cx="3875824" cy="4820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4D3B6B9-E638-6C7D-29BF-2B174D90254E}"/>
              </a:ext>
            </a:extLst>
          </p:cNvPr>
          <p:cNvSpPr>
            <a:spLocks noGrp="1"/>
          </p:cNvSpPr>
          <p:nvPr>
            <p:ph type="dt" sz="half" idx="10"/>
          </p:nvPr>
        </p:nvSpPr>
        <p:spPr/>
        <p:txBody>
          <a:bodyPr/>
          <a:lstStyle/>
          <a:p>
            <a:fld id="{210D3D34-55F8-49C6-B514-79AF0501236F}" type="datetimeFigureOut">
              <a:rPr lang="en-US" smtClean="0"/>
              <a:t>9/30/2024</a:t>
            </a:fld>
            <a:endParaRPr lang="en-US"/>
          </a:p>
        </p:txBody>
      </p:sp>
      <p:sp>
        <p:nvSpPr>
          <p:cNvPr id="8" name="Footer Placeholder 7">
            <a:extLst>
              <a:ext uri="{FF2B5EF4-FFF2-40B4-BE49-F238E27FC236}">
                <a16:creationId xmlns:a16="http://schemas.microsoft.com/office/drawing/2014/main" id="{7BA47D06-B184-320B-1213-B79FDFA558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2C9580-2A6F-44F6-0F4B-2F3A78CBCF7A}"/>
              </a:ext>
            </a:extLst>
          </p:cNvPr>
          <p:cNvSpPr>
            <a:spLocks noGrp="1"/>
          </p:cNvSpPr>
          <p:nvPr>
            <p:ph type="sldNum" sz="quarter" idx="12"/>
          </p:nvPr>
        </p:nvSpPr>
        <p:spPr/>
        <p:txBody>
          <a:bodyPr/>
          <a:lstStyle/>
          <a:p>
            <a:fld id="{FE5379D7-36D2-4549-A88F-BC2EC45F5754}" type="slidenum">
              <a:rPr lang="en-US" smtClean="0"/>
              <a:t>‹#›</a:t>
            </a:fld>
            <a:endParaRPr lang="en-US"/>
          </a:p>
        </p:txBody>
      </p:sp>
      <p:cxnSp>
        <p:nvCxnSpPr>
          <p:cNvPr id="11" name="Straight Connector 10">
            <a:extLst>
              <a:ext uri="{FF2B5EF4-FFF2-40B4-BE49-F238E27FC236}">
                <a16:creationId xmlns:a16="http://schemas.microsoft.com/office/drawing/2014/main" id="{4AD5B19E-7FEB-1A67-1F94-07FEC975CD23}"/>
              </a:ext>
            </a:extLst>
          </p:cNvPr>
          <p:cNvCxnSpPr>
            <a:cxnSpLocks/>
          </p:cNvCxnSpPr>
          <p:nvPr/>
        </p:nvCxnSpPr>
        <p:spPr>
          <a:xfrm>
            <a:off x="0" y="995397"/>
            <a:ext cx="11288332" cy="0"/>
          </a:xfrm>
          <a:prstGeom prst="line">
            <a:avLst/>
          </a:prstGeom>
          <a:ln w="19050">
            <a:solidFill>
              <a:srgbClr val="22265A"/>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116DF79C-81FA-A3BE-1DCA-716911E3AD17}"/>
              </a:ext>
            </a:extLst>
          </p:cNvPr>
          <p:cNvSpPr>
            <a:spLocks noGrp="1"/>
          </p:cNvSpPr>
          <p:nvPr>
            <p:ph type="body" sz="quarter" idx="13"/>
          </p:nvPr>
        </p:nvSpPr>
        <p:spPr>
          <a:xfrm>
            <a:off x="8173138" y="1063593"/>
            <a:ext cx="3875824" cy="823912"/>
          </a:xfrm>
          <a:solidFill>
            <a:srgbClr val="207992"/>
          </a:solidFill>
        </p:spPr>
        <p:txBody>
          <a:bodyPr anchor="ctr">
            <a:normAutofit/>
          </a:bodyPr>
          <a:lstStyle>
            <a:lvl1pPr marL="0" indent="0">
              <a:buNone/>
              <a:defRPr sz="2800" b="1">
                <a:solidFill>
                  <a:schemeClr val="bg1"/>
                </a:solidFill>
                <a:latin typeface="Franklin Gothic Demi" panose="020B07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981CD6B-E589-A66D-2015-AA6F172023E3}"/>
              </a:ext>
            </a:extLst>
          </p:cNvPr>
          <p:cNvSpPr>
            <a:spLocks noGrp="1"/>
          </p:cNvSpPr>
          <p:nvPr>
            <p:ph sz="quarter" idx="14"/>
          </p:nvPr>
        </p:nvSpPr>
        <p:spPr>
          <a:xfrm>
            <a:off x="8173138" y="1887505"/>
            <a:ext cx="3875824" cy="4820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106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3F280-402C-EFCC-C048-38856C74A6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F3FBA3-09D2-78CE-CF20-D46B82BB957D}"/>
              </a:ext>
            </a:extLst>
          </p:cNvPr>
          <p:cNvSpPr>
            <a:spLocks noGrp="1"/>
          </p:cNvSpPr>
          <p:nvPr>
            <p:ph type="dt" sz="half" idx="10"/>
          </p:nvPr>
        </p:nvSpPr>
        <p:spPr/>
        <p:txBody>
          <a:bodyPr/>
          <a:lstStyle/>
          <a:p>
            <a:fld id="{210D3D34-55F8-49C6-B514-79AF0501236F}" type="datetimeFigureOut">
              <a:rPr lang="en-US" smtClean="0"/>
              <a:t>9/30/2024</a:t>
            </a:fld>
            <a:endParaRPr lang="en-US"/>
          </a:p>
        </p:txBody>
      </p:sp>
      <p:sp>
        <p:nvSpPr>
          <p:cNvPr id="4" name="Footer Placeholder 3">
            <a:extLst>
              <a:ext uri="{FF2B5EF4-FFF2-40B4-BE49-F238E27FC236}">
                <a16:creationId xmlns:a16="http://schemas.microsoft.com/office/drawing/2014/main" id="{0A94AD4F-A2C0-4CC7-D3B7-D53A40F79F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22AE89-14E7-6ECE-6553-E04C6FD046A3}"/>
              </a:ext>
            </a:extLst>
          </p:cNvPr>
          <p:cNvSpPr>
            <a:spLocks noGrp="1"/>
          </p:cNvSpPr>
          <p:nvPr>
            <p:ph type="sldNum" sz="quarter" idx="12"/>
          </p:nvPr>
        </p:nvSpPr>
        <p:spPr/>
        <p:txBody>
          <a:bodyPr/>
          <a:lstStyle/>
          <a:p>
            <a:fld id="{FE5379D7-36D2-4549-A88F-BC2EC45F5754}" type="slidenum">
              <a:rPr lang="en-US" smtClean="0"/>
              <a:t>‹#›</a:t>
            </a:fld>
            <a:endParaRPr lang="en-US"/>
          </a:p>
        </p:txBody>
      </p:sp>
    </p:spTree>
    <p:extLst>
      <p:ext uri="{BB962C8B-B14F-4D97-AF65-F5344CB8AC3E}">
        <p14:creationId xmlns:p14="http://schemas.microsoft.com/office/powerpoint/2010/main" val="3835844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6419A9-AE81-2E53-FC8C-E11F34E6FED4}"/>
              </a:ext>
            </a:extLst>
          </p:cNvPr>
          <p:cNvSpPr>
            <a:spLocks noGrp="1"/>
          </p:cNvSpPr>
          <p:nvPr>
            <p:ph type="dt" sz="half" idx="10"/>
          </p:nvPr>
        </p:nvSpPr>
        <p:spPr/>
        <p:txBody>
          <a:bodyPr/>
          <a:lstStyle/>
          <a:p>
            <a:fld id="{210D3D34-55F8-49C6-B514-79AF0501236F}" type="datetimeFigureOut">
              <a:rPr lang="en-US" smtClean="0"/>
              <a:t>9/30/2024</a:t>
            </a:fld>
            <a:endParaRPr lang="en-US"/>
          </a:p>
        </p:txBody>
      </p:sp>
      <p:sp>
        <p:nvSpPr>
          <p:cNvPr id="3" name="Footer Placeholder 2">
            <a:extLst>
              <a:ext uri="{FF2B5EF4-FFF2-40B4-BE49-F238E27FC236}">
                <a16:creationId xmlns:a16="http://schemas.microsoft.com/office/drawing/2014/main" id="{51A36AB1-5309-0AB2-9FE8-E9047A92DE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5265D7-9554-12DC-6A82-E2279F23BF6B}"/>
              </a:ext>
            </a:extLst>
          </p:cNvPr>
          <p:cNvSpPr>
            <a:spLocks noGrp="1"/>
          </p:cNvSpPr>
          <p:nvPr>
            <p:ph type="sldNum" sz="quarter" idx="12"/>
          </p:nvPr>
        </p:nvSpPr>
        <p:spPr/>
        <p:txBody>
          <a:bodyPr/>
          <a:lstStyle/>
          <a:p>
            <a:fld id="{FE5379D7-36D2-4549-A88F-BC2EC45F5754}" type="slidenum">
              <a:rPr lang="en-US" smtClean="0"/>
              <a:t>‹#›</a:t>
            </a:fld>
            <a:endParaRPr lang="en-US"/>
          </a:p>
        </p:txBody>
      </p:sp>
    </p:spTree>
    <p:extLst>
      <p:ext uri="{BB962C8B-B14F-4D97-AF65-F5344CB8AC3E}">
        <p14:creationId xmlns:p14="http://schemas.microsoft.com/office/powerpoint/2010/main" val="1754178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9.xml"/><Relationship Id="rId7" Type="http://schemas.openxmlformats.org/officeDocument/2006/relationships/image" Target="../media/image16.jp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4.xml"/><Relationship Id="rId1" Type="http://schemas.openxmlformats.org/officeDocument/2006/relationships/slideLayout" Target="../slideLayouts/slideLayout32.xml"/><Relationship Id="rId4" Type="http://schemas.openxmlformats.org/officeDocument/2006/relationships/image" Target="../media/image1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5.xml"/><Relationship Id="rId1" Type="http://schemas.openxmlformats.org/officeDocument/2006/relationships/slideLayout" Target="../slideLayouts/slideLayout33.xml"/><Relationship Id="rId5" Type="http://schemas.openxmlformats.org/officeDocument/2006/relationships/image" Target="../media/image21.jpg"/><Relationship Id="rId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2EEF064-E7DB-2B6A-27F5-F30CFBBAD07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6680135"/>
            <a:ext cx="12192000" cy="185105"/>
          </a:xfrm>
          <a:prstGeom prst="rect">
            <a:avLst/>
          </a:prstGeom>
        </p:spPr>
      </p:pic>
      <p:sp>
        <p:nvSpPr>
          <p:cNvPr id="2" name="Title Placeholder 1">
            <a:extLst>
              <a:ext uri="{FF2B5EF4-FFF2-40B4-BE49-F238E27FC236}">
                <a16:creationId xmlns:a16="http://schemas.microsoft.com/office/drawing/2014/main" id="{966832D6-6D07-EFE4-B4F3-A4B94216908D}"/>
              </a:ext>
            </a:extLst>
          </p:cNvPr>
          <p:cNvSpPr>
            <a:spLocks noGrp="1"/>
          </p:cNvSpPr>
          <p:nvPr>
            <p:ph type="title"/>
          </p:nvPr>
        </p:nvSpPr>
        <p:spPr>
          <a:xfrm>
            <a:off x="631373" y="89915"/>
            <a:ext cx="10711978" cy="84224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63A526-229E-5AFA-7CE3-32CE808ADE0E}"/>
              </a:ext>
            </a:extLst>
          </p:cNvPr>
          <p:cNvSpPr>
            <a:spLocks noGrp="1"/>
          </p:cNvSpPr>
          <p:nvPr>
            <p:ph type="body" idx="1"/>
          </p:nvPr>
        </p:nvSpPr>
        <p:spPr>
          <a:xfrm>
            <a:off x="204184" y="1062022"/>
            <a:ext cx="11798422" cy="52934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7A19533-7EB0-78A3-A8F7-1E9D54FAF7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0D3D34-55F8-49C6-B514-79AF0501236F}" type="datetimeFigureOut">
              <a:rPr lang="en-US" smtClean="0"/>
              <a:t>9/30/2024</a:t>
            </a:fld>
            <a:endParaRPr lang="en-US"/>
          </a:p>
        </p:txBody>
      </p:sp>
      <p:sp>
        <p:nvSpPr>
          <p:cNvPr id="5" name="Footer Placeholder 4">
            <a:extLst>
              <a:ext uri="{FF2B5EF4-FFF2-40B4-BE49-F238E27FC236}">
                <a16:creationId xmlns:a16="http://schemas.microsoft.com/office/drawing/2014/main" id="{B1AACEFA-55A0-6F4E-1DEF-EC793D370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B7AE0BC-118C-8532-AA58-D8EC954916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5379D7-36D2-4549-A88F-BC2EC45F5754}" type="slidenum">
              <a:rPr lang="en-US" smtClean="0"/>
              <a:t>‹#›</a:t>
            </a:fld>
            <a:endParaRPr lang="en-US"/>
          </a:p>
        </p:txBody>
      </p:sp>
      <p:sp>
        <p:nvSpPr>
          <p:cNvPr id="7" name="TextBox 6">
            <a:extLst>
              <a:ext uri="{FF2B5EF4-FFF2-40B4-BE49-F238E27FC236}">
                <a16:creationId xmlns:a16="http://schemas.microsoft.com/office/drawing/2014/main" id="{1E32D228-0599-3226-543F-4C667144684D}"/>
              </a:ext>
            </a:extLst>
          </p:cNvPr>
          <p:cNvSpPr txBox="1"/>
          <p:nvPr/>
        </p:nvSpPr>
        <p:spPr>
          <a:xfrm>
            <a:off x="8959054" y="6648906"/>
            <a:ext cx="3891148" cy="215444"/>
          </a:xfrm>
          <a:prstGeom prst="rect">
            <a:avLst/>
          </a:prstGeom>
          <a:noFill/>
        </p:spPr>
        <p:txBody>
          <a:bodyPr wrap="square" rtlCol="0">
            <a:spAutoFit/>
          </a:bodyPr>
          <a:lstStyle/>
          <a:p>
            <a:r>
              <a:rPr lang="en-US" sz="800" dirty="0">
                <a:solidFill>
                  <a:schemeClr val="bg1"/>
                </a:solidFill>
                <a:latin typeface="Franklin Gothic Medium" panose="020B0603020102020204" pitchFamily="34" charset="0"/>
              </a:rPr>
              <a:t>© 2024, Michigan Arthroplasty</a:t>
            </a:r>
            <a:r>
              <a:rPr lang="en-US" sz="800" baseline="0" dirty="0">
                <a:solidFill>
                  <a:schemeClr val="bg1"/>
                </a:solidFill>
                <a:latin typeface="Franklin Gothic Medium" panose="020B0603020102020204" pitchFamily="34" charset="0"/>
              </a:rPr>
              <a:t> Registry Collaborative Quality Initiative</a:t>
            </a:r>
            <a:endParaRPr lang="en-US" sz="800" dirty="0">
              <a:solidFill>
                <a:schemeClr val="bg1"/>
              </a:solidFill>
              <a:latin typeface="Franklin Gothic Medium" panose="020B0603020102020204" pitchFamily="34" charset="0"/>
            </a:endParaRPr>
          </a:p>
        </p:txBody>
      </p:sp>
      <p:pic>
        <p:nvPicPr>
          <p:cNvPr id="9" name="Picture 8" descr="A logo with text overlay&#10;&#10;Description automatically generated">
            <a:extLst>
              <a:ext uri="{FF2B5EF4-FFF2-40B4-BE49-F238E27FC236}">
                <a16:creationId xmlns:a16="http://schemas.microsoft.com/office/drawing/2014/main" id="{6FE62308-CBF7-A541-752F-0E0DB65D4B6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43350" y="127129"/>
            <a:ext cx="740080" cy="737410"/>
          </a:xfrm>
          <a:prstGeom prst="rect">
            <a:avLst/>
          </a:prstGeom>
        </p:spPr>
      </p:pic>
      <p:pic>
        <p:nvPicPr>
          <p:cNvPr id="11" name="Graphic 10">
            <a:extLst>
              <a:ext uri="{FF2B5EF4-FFF2-40B4-BE49-F238E27FC236}">
                <a16:creationId xmlns:a16="http://schemas.microsoft.com/office/drawing/2014/main" id="{21C70729-2949-2851-B604-C3A8DE9D3E7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 y="239114"/>
            <a:ext cx="631373" cy="530353"/>
          </a:xfrm>
          <a:prstGeom prst="rect">
            <a:avLst/>
          </a:prstGeom>
        </p:spPr>
      </p:pic>
    </p:spTree>
    <p:extLst>
      <p:ext uri="{BB962C8B-B14F-4D97-AF65-F5344CB8AC3E}">
        <p14:creationId xmlns:p14="http://schemas.microsoft.com/office/powerpoint/2010/main" val="169019910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61" r:id="rId6"/>
    <p:sldLayoutId id="2147483662" r:id="rId7"/>
    <p:sldLayoutId id="2147483654" r:id="rId8"/>
    <p:sldLayoutId id="2147483655" r:id="rId9"/>
    <p:sldLayoutId id="2147483663" r:id="rId10"/>
    <p:sldLayoutId id="2147483664" r:id="rId11"/>
    <p:sldLayoutId id="2147483656" r:id="rId12"/>
    <p:sldLayoutId id="2147483660" r:id="rId13"/>
    <p:sldLayoutId id="214748372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8AAAD"/>
              </a:buClr>
              <a:buSzPts val="4400"/>
              <a:buFont typeface="Avenir"/>
              <a:buNone/>
              <a:defRPr sz="4400" b="1" i="0" u="none" strike="noStrike" cap="none">
                <a:solidFill>
                  <a:srgbClr val="48AAAD"/>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274C"/>
              </a:buClr>
              <a:buSzPts val="2800"/>
              <a:buFont typeface="Arial"/>
              <a:buChar char="•"/>
              <a:defRPr sz="2800" b="0" i="0" u="none" strike="noStrike" cap="none">
                <a:solidFill>
                  <a:srgbClr val="00274C"/>
                </a:solidFill>
                <a:latin typeface="Avenir"/>
                <a:ea typeface="Avenir"/>
                <a:cs typeface="Avenir"/>
                <a:sym typeface="Avenir"/>
              </a:defRPr>
            </a:lvl1pPr>
            <a:lvl2pPr marL="914400" marR="0" lvl="1" indent="-381000" algn="l" rtl="0">
              <a:lnSpc>
                <a:spcPct val="90000"/>
              </a:lnSpc>
              <a:spcBef>
                <a:spcPts val="500"/>
              </a:spcBef>
              <a:spcAft>
                <a:spcPts val="0"/>
              </a:spcAft>
              <a:buClr>
                <a:srgbClr val="00274C"/>
              </a:buClr>
              <a:buSzPts val="2400"/>
              <a:buFont typeface="Arial"/>
              <a:buChar char="•"/>
              <a:defRPr sz="2400" b="0" i="0" u="none" strike="noStrike" cap="none">
                <a:solidFill>
                  <a:srgbClr val="00274C"/>
                </a:solidFill>
                <a:latin typeface="Avenir"/>
                <a:ea typeface="Avenir"/>
                <a:cs typeface="Avenir"/>
                <a:sym typeface="Avenir"/>
              </a:defRPr>
            </a:lvl2pPr>
            <a:lvl3pPr marL="1371600" marR="0" lvl="2" indent="-355600" algn="l" rtl="0">
              <a:lnSpc>
                <a:spcPct val="90000"/>
              </a:lnSpc>
              <a:spcBef>
                <a:spcPts val="500"/>
              </a:spcBef>
              <a:spcAft>
                <a:spcPts val="0"/>
              </a:spcAft>
              <a:buClr>
                <a:srgbClr val="00274C"/>
              </a:buClr>
              <a:buSzPts val="2000"/>
              <a:buFont typeface="Arial"/>
              <a:buChar char="•"/>
              <a:defRPr sz="2000" b="0" i="0" u="none" strike="noStrike" cap="none">
                <a:solidFill>
                  <a:srgbClr val="00274C"/>
                </a:solidFill>
                <a:latin typeface="Avenir"/>
                <a:ea typeface="Avenir"/>
                <a:cs typeface="Avenir"/>
                <a:sym typeface="Avenir"/>
              </a:defRPr>
            </a:lvl3pPr>
            <a:lvl4pPr marL="1828800" marR="0" lvl="3" indent="-342900" algn="l" rtl="0">
              <a:lnSpc>
                <a:spcPct val="90000"/>
              </a:lnSpc>
              <a:spcBef>
                <a:spcPts val="500"/>
              </a:spcBef>
              <a:spcAft>
                <a:spcPts val="0"/>
              </a:spcAft>
              <a:buClr>
                <a:srgbClr val="00274C"/>
              </a:buClr>
              <a:buSzPts val="1800"/>
              <a:buFont typeface="Arial"/>
              <a:buChar char="•"/>
              <a:defRPr sz="1800" b="0" i="0" u="none" strike="noStrike" cap="none">
                <a:solidFill>
                  <a:srgbClr val="00274C"/>
                </a:solidFill>
                <a:latin typeface="Avenir"/>
                <a:ea typeface="Avenir"/>
                <a:cs typeface="Avenir"/>
                <a:sym typeface="Avenir"/>
              </a:defRPr>
            </a:lvl4pPr>
            <a:lvl5pPr marL="2286000" marR="0" lvl="4" indent="-342900" algn="l" rtl="0">
              <a:lnSpc>
                <a:spcPct val="90000"/>
              </a:lnSpc>
              <a:spcBef>
                <a:spcPts val="500"/>
              </a:spcBef>
              <a:spcAft>
                <a:spcPts val="0"/>
              </a:spcAft>
              <a:buClr>
                <a:srgbClr val="00274C"/>
              </a:buClr>
              <a:buSzPts val="1800"/>
              <a:buFont typeface="Arial"/>
              <a:buChar char="•"/>
              <a:defRPr sz="1800" b="0" i="0" u="none" strike="noStrike" cap="none">
                <a:solidFill>
                  <a:srgbClr val="00274C"/>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Tree>
    <p:extLst>
      <p:ext uri="{BB962C8B-B14F-4D97-AF65-F5344CB8AC3E}">
        <p14:creationId xmlns:p14="http://schemas.microsoft.com/office/powerpoint/2010/main" val="1640838190"/>
      </p:ext>
    </p:extLst>
  </p:cSld>
  <p:clrMap bg1="lt1" tx1="dk1" bg2="dk2" tx2="lt2" accent1="accent1" accent2="accent2" accent3="accent3" accent4="accent4" accent5="accent5" accent6="accent6" hlink="hlink" folHlink="folHlink"/>
  <p:sldLayoutIdLst>
    <p:sldLayoutId id="2147483689" r:id="rId1"/>
    <p:sldLayoutId id="2147483692" r:id="rId2"/>
    <p:sldLayoutId id="2147483693" r:id="rId3"/>
    <p:sldLayoutId id="2147483695" r:id="rId4"/>
    <p:sldLayoutId id="2147483697"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7">
            <a:extLst>
              <a:ext uri="{28A0092B-C50C-407E-A947-70E740481C1C}">
                <a14:useLocalDpi xmlns:a14="http://schemas.microsoft.com/office/drawing/2010/main" val="0"/>
              </a:ext>
            </a:extLst>
          </a:blip>
          <a:srcRect l="5793" t="16870" r="8312" b="21311"/>
          <a:stretch/>
        </p:blipFill>
        <p:spPr>
          <a:xfrm>
            <a:off x="374468" y="278676"/>
            <a:ext cx="2969624" cy="792480"/>
          </a:xfrm>
          <a:prstGeom prst="rect">
            <a:avLst/>
          </a:prstGeom>
        </p:spPr>
      </p:pic>
      <p:pic>
        <p:nvPicPr>
          <p:cNvPr id="26" name="Picture 2" descr="N:\COMMS\BRAND\LOGOS\NJR colour bar.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05097" y="6548845"/>
            <a:ext cx="11686904" cy="30915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userDrawn="1"/>
        </p:nvSpPr>
        <p:spPr>
          <a:xfrm>
            <a:off x="3" y="1314995"/>
            <a:ext cx="505097" cy="5543007"/>
          </a:xfrm>
          <a:prstGeom prst="rect">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Tree>
    <p:extLst>
      <p:ext uri="{BB962C8B-B14F-4D97-AF65-F5344CB8AC3E}">
        <p14:creationId xmlns:p14="http://schemas.microsoft.com/office/powerpoint/2010/main" val="157914907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5793" t="16870" r="8312" b="21311"/>
          <a:stretch/>
        </p:blipFill>
        <p:spPr>
          <a:xfrm>
            <a:off x="374468" y="278676"/>
            <a:ext cx="2969624" cy="792480"/>
          </a:xfrm>
          <a:prstGeom prst="rect">
            <a:avLst/>
          </a:prstGeom>
        </p:spPr>
      </p:pic>
      <p:pic>
        <p:nvPicPr>
          <p:cNvPr id="26" name="Picture 2" descr="N:\COMMS\BRAND\LOGOS\NJR colour bar.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5097" y="6548845"/>
            <a:ext cx="11686904" cy="309155"/>
          </a:xfrm>
          <a:prstGeom prst="rect">
            <a:avLst/>
          </a:prstGeom>
          <a:noFill/>
          <a:extLst>
            <a:ext uri="{909E8E84-426E-40dd-AFC4-6F175D3DCCD1}">
              <a14:hiddenFill xmlns="" xmlns:a14="http://schemas.microsoft.com/office/drawing/2010/main">
                <a:solidFill>
                  <a:srgbClr val="FFFFFF"/>
                </a:solidFill>
              </a14:hiddenFill>
            </a:ext>
          </a:extLst>
        </p:spPr>
      </p:pic>
      <p:sp>
        <p:nvSpPr>
          <p:cNvPr id="27" name="Rectangle 26"/>
          <p:cNvSpPr/>
          <p:nvPr userDrawn="1"/>
        </p:nvSpPr>
        <p:spPr>
          <a:xfrm>
            <a:off x="3" y="1314995"/>
            <a:ext cx="505097" cy="5543007"/>
          </a:xfrm>
          <a:prstGeom prst="rect">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Tree>
    <p:extLst>
      <p:ext uri="{BB962C8B-B14F-4D97-AF65-F5344CB8AC3E}">
        <p14:creationId xmlns:p14="http://schemas.microsoft.com/office/powerpoint/2010/main" val="2747271345"/>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srcRect t="-561" r="-1835" b="1556"/>
          <a:stretch/>
        </p:blipFill>
        <p:spPr>
          <a:xfrm>
            <a:off x="505100" y="217604"/>
            <a:ext cx="2249157" cy="808099"/>
          </a:xfrm>
          <a:prstGeom prst="rect">
            <a:avLst/>
          </a:prstGeom>
        </p:spPr>
      </p:pic>
      <p:pic>
        <p:nvPicPr>
          <p:cNvPr id="26" name="Picture 2" descr="N:\COMMS\BRAND\LOGOS\NJR colour bar.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5097" y="6548845"/>
            <a:ext cx="11686904" cy="30915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userDrawn="1"/>
        </p:nvSpPr>
        <p:spPr>
          <a:xfrm>
            <a:off x="3" y="1314995"/>
            <a:ext cx="505097" cy="5543007"/>
          </a:xfrm>
          <a:prstGeom prst="rect">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3" name="Picture 2">
            <a:extLst>
              <a:ext uri="{FF2B5EF4-FFF2-40B4-BE49-F238E27FC236}">
                <a16:creationId xmlns:a16="http://schemas.microsoft.com/office/drawing/2014/main" id="{0D904C07-0B50-80EA-7D40-4A71D0D75C8B}"/>
              </a:ext>
            </a:extLst>
          </p:cNvPr>
          <p:cNvPicPr>
            <a:picLocks noChangeAspect="1"/>
          </p:cNvPicPr>
          <p:nvPr userDrawn="1"/>
        </p:nvPicPr>
        <p:blipFill rotWithShape="1">
          <a:blip r:embed="rId5"/>
          <a:srcRect t="-6434" b="-5049"/>
          <a:stretch/>
        </p:blipFill>
        <p:spPr>
          <a:xfrm>
            <a:off x="476076" y="86867"/>
            <a:ext cx="2504191" cy="1069572"/>
          </a:xfrm>
          <a:prstGeom prst="rect">
            <a:avLst/>
          </a:prstGeom>
        </p:spPr>
      </p:pic>
    </p:spTree>
    <p:extLst>
      <p:ext uri="{BB962C8B-B14F-4D97-AF65-F5344CB8AC3E}">
        <p14:creationId xmlns:p14="http://schemas.microsoft.com/office/powerpoint/2010/main" val="2007479531"/>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40.emf"/><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https://nam02.safelinks.protection.outlook.com/?url=https%3A%2F%2Fumichumhs.qualtrics.com%2Fjfe%2Fform%2FSV_2gWFsGD0EPxPMvc&amp;data=05%7C02%7Cdmetiva%40med.umich.edu%7C0a2b7112736e4a8e1df008dccc580c25%7C1f41d613d3a14ead918d2a25b10de330%7C0%7C0%7C638609925735991862%7CUnknown%7CTWFpbGZsb3d8eyJWIjoiMC4wLjAwMDAiLCJQIjoiV2luMzIiLCJBTiI6Ik1haWwiLCJXVCI6Mn0%3D%7C0%7C%7C%7C&amp;sdata=lMqI6X07IyfkQ7gR09Wj%2FSp2zNcoL%2FU8dQYw1rUXjYQ%3D&amp;reserved=0" TargetMode="External"/><Relationship Id="rId3" Type="http://schemas.openxmlformats.org/officeDocument/2006/relationships/hyperlink" Target="https://nam02.safelinks.protection.outlook.com/?url=https%3A%2F%2Fmarcqi.ortechsystems.com%2FGlobal%2FLogin&amp;data=05%7C02%7Cdmetiva%40med.umich.edu%7C0a2b7112736e4a8e1df008dccc580c25%7C1f41d613d3a14ead918d2a25b10de330%7C0%7C0%7C638609925735961761%7CUnknown%7CTWFpbGZsb3d8eyJWIjoiMC4wLjAwMDAiLCJQIjoiV2luMzIiLCJBTiI6Ik1haWwiLCJXVCI6Mn0%3D%7C0%7C%7C%7C&amp;sdata=1RD9dL3VRZ9nWppLWkumz9igsQmvamDMZhWj5jjkndw%3D&amp;reserved=0" TargetMode="External"/><Relationship Id="rId7" Type="http://schemas.openxmlformats.org/officeDocument/2006/relationships/hyperlink" Target="https://nam02.safelinks.protection.outlook.com/?url=https%3A%2F%2Fumichumhs.qualtrics.com%2Fjfe%2Fform%2FSV_eQB9T1bOfjKqOG2&amp;data=05%7C02%7Cdmetiva%40med.umich.edu%7C0a2b7112736e4a8e1df008dccc580c25%7C1f41d613d3a14ead918d2a25b10de330%7C0%7C0%7C638609925735986070%7CUnknown%7CTWFpbGZsb3d8eyJWIjoiMC4wLjAwMDAiLCJQIjoiV2luMzIiLCJBTiI6Ik1haWwiLCJXVCI6Mn0%3D%7C0%7C%7C%7C&amp;sdata=yaRxLv2Hm3lyTYFbJPUb5HR%2BO6%2F1svQIq%2FpigGwJApw%3D&amp;reserved=0" TargetMode="External"/><Relationship Id="rId2" Type="http://schemas.openxmlformats.org/officeDocument/2006/relationships/hyperlink" Target="https://nam02.safelinks.protection.outlook.com/?url=https%3A%2F%2Fform.asana.com%2F%3Fk%3DjV1nZoTjvlija4K8q6CGlQ%26d%3D850554260614973&amp;data=05%7C02%7Cdmetiva%40med.umich.edu%7C0a2b7112736e4a8e1df008dccc580c25%7C1f41d613d3a14ead918d2a25b10de330%7C0%7C0%7C638609925735954790%7CUnknown%7CTWFpbGZsb3d8eyJWIjoiMC4wLjAwMDAiLCJQIjoiV2luMzIiLCJBTiI6Ik1haWwiLCJXVCI6Mn0%3D%7C0%7C%7C%7C&amp;sdata=SavfaEjfAydFg7c%2F7XLimmj5OGHpGvprTmgnrpwi94U%3D&amp;reserved=0" TargetMode="External"/><Relationship Id="rId1" Type="http://schemas.openxmlformats.org/officeDocument/2006/relationships/slideLayout" Target="../slideLayouts/slideLayout3.xml"/><Relationship Id="rId6" Type="http://schemas.openxmlformats.org/officeDocument/2006/relationships/hyperlink" Target="https://nam02.safelinks.protection.outlook.com/?url=https%3A%2F%2Fumichumhs.qualtrics.com%2Fjfe%2Fform%2FSV_3wnJUHvipR0zRkO&amp;data=05%7C02%7Cdmetiva%40med.umich.edu%7C0a2b7112736e4a8e1df008dccc580c25%7C1f41d613d3a14ead918d2a25b10de330%7C0%7C0%7C638609925735980218%7CUnknown%7CTWFpbGZsb3d8eyJWIjoiMC4wLjAwMDAiLCJQIjoiV2luMzIiLCJBTiI6Ik1haWwiLCJXVCI6Mn0%3D%7C0%7C%7C%7C&amp;sdata=riqj9PfqFc%2Fk%2FWmUBi4ubTZFr15XdK%2BL8DJ10fwhbx8%3D&amp;reserved=0" TargetMode="External"/><Relationship Id="rId5" Type="http://schemas.openxmlformats.org/officeDocument/2006/relationships/hyperlink" Target="https://nam02.safelinks.protection.outlook.com/?url=https%3A%2F%2Fdocs.google.com%2Fdocument%2Fd%2F1bro-glcUP4nOwY5F5Fc-fcUysvyC32ZT%2Fedit%3Fusp%3Dsharing%26ouid%3D101045474577122915804%26rtpof%3Dtrue%26sd%3Dtrue&amp;data=05%7C02%7Cdmetiva%40med.umich.edu%7C0a2b7112736e4a8e1df008dccc580c25%7C1f41d613d3a14ead918d2a25b10de330%7C0%7C0%7C638609925735974014%7CUnknown%7CTWFpbGZsb3d8eyJWIjoiMC4wLjAwMDAiLCJQIjoiV2luMzIiLCJBTiI6Ik1haWwiLCJXVCI6Mn0%3D%7C0%7C%7C%7C&amp;sdata=SpExi21YVD7MLVmir7Sw3dCwBuh829Vzer2HrVmH518%3D&amp;reserved=0" TargetMode="External"/><Relationship Id="rId4" Type="http://schemas.openxmlformats.org/officeDocument/2006/relationships/hyperlink" Target="https://nam02.safelinks.protection.outlook.com/?url=https%3A%2F%2Fdocs.google.com%2Fdocument%2Fd%2F18FJ8yy7ytRH44Fv1boVDpzO_tklmgQHc%2Fedit%3Fusp%3Dsharing%26ouid%3D101045474577122915804%26rtpof%3Dtrue%26sd%3Dtrue&amp;data=05%7C02%7Cdmetiva%40med.umich.edu%7C0a2b7112736e4a8e1df008dccc580c25%7C1f41d613d3a14ead918d2a25b10de330%7C0%7C0%7C638609925735967959%7CUnknown%7CTWFpbGZsb3d8eyJWIjoiMC4wLjAwMDAiLCJQIjoiV2luMzIiLCJBTiI6Ik1haWwiLCJXVCI6Mn0%3D%7C0%7C%7C%7C&amp;sdata=i%2BCGbHNPc3cXUKiC%2Btw4wN8Ebk3pcRED6yUMoxgI5C4%3D&amp;reserved=0" TargetMode="External"/><Relationship Id="rId9" Type="http://schemas.openxmlformats.org/officeDocument/2006/relationships/hyperlink" Target="https://nam02.safelinks.protection.outlook.com/?url=http%3A%2F%2Fmarcqi.org%2Fdev%2Fwp-content%2Fuploads%2F2024%2F08%2FTemplate_C-Suite-letter_2025-VBR_final_Update.docx&amp;data=05%7C02%7Cdmetiva%40med.umich.edu%7C0a2b7112736e4a8e1df008dccc580c25%7C1f41d613d3a14ead918d2a25b10de330%7C0%7C0%7C638609925735997625%7CUnknown%7CTWFpbGZsb3d8eyJWIjoiMC4wLjAwMDAiLCJQIjoiV2luMzIiLCJBTiI6Ik1haWwiLCJXVCI6Mn0%3D%7C0%7C%7C%7C&amp;sdata=AvXwgZV7%2F8%2B501Lp4ppS6a%2B7Um0y49MNaDkPekBsZUc%3D&amp;reserved=0"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nam02.safelinks.protection.outlook.com/?url=https%3A%2F%2Fdocs.google.com%2Fdocument%2Fd%2F1bro-glcUP4nOwY5F5Fc-fcUysvyC32ZT%2Fedit%3Fusp%3Dsharing%26ouid%3D101045474577122915804%26rtpof%3Dtrue%26sd%3Dtrue&amp;data=05%7C02%7Cdmetiva%40med.umich.edu%7C0a2b7112736e4a8e1df008dccc580c25%7C1f41d613d3a14ead918d2a25b10de330%7C0%7C0%7C638609925735974014%7CUnknown%7CTWFpbGZsb3d8eyJWIjoiMC4wLjAwMDAiLCJQIjoiV2luMzIiLCJBTiI6Ik1haWwiLCJXVCI6Mn0%3D%7C0%7C%7C%7C&amp;sdata=SpExi21YVD7MLVmir7Sw3dCwBuh829Vzer2HrVmH518%3D&amp;reserved=0" TargetMode="External"/><Relationship Id="rId2" Type="http://schemas.openxmlformats.org/officeDocument/2006/relationships/hyperlink" Target="https://nam02.safelinks.protection.outlook.com/?url=https%3A%2F%2Fdocs.google.com%2Fdocument%2Fd%2F18FJ8yy7ytRH44Fv1boVDpzO_tklmgQHc%2Fedit%3Fusp%3Dsharing%26ouid%3D101045474577122915804%26rtpof%3Dtrue%26sd%3Dtrue&amp;data=05%7C02%7Cdmetiva%40med.umich.edu%7C0a2b7112736e4a8e1df008dccc580c25%7C1f41d613d3a14ead918d2a25b10de330%7C0%7C0%7C638609925735967959%7CUnknown%7CTWFpbGZsb3d8eyJWIjoiMC4wLjAwMDAiLCJQIjoiV2luMzIiLCJBTiI6Ik1haWwiLCJXVCI6Mn0%3D%7C0%7C%7C%7C&amp;sdata=i%2BCGbHNPc3cXUKiC%2Btw4wN8Ebk3pcRED6yUMoxgI5C4%3D&amp;reserved=0" TargetMode="Externa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71D3-47B3-D846-10D0-021F1C60DE6B}"/>
              </a:ext>
            </a:extLst>
          </p:cNvPr>
          <p:cNvSpPr>
            <a:spLocks noGrp="1"/>
          </p:cNvSpPr>
          <p:nvPr>
            <p:ph type="ctrTitle"/>
          </p:nvPr>
        </p:nvSpPr>
        <p:spPr>
          <a:xfrm>
            <a:off x="221941" y="816961"/>
            <a:ext cx="9339308" cy="3305777"/>
          </a:xfrm>
        </p:spPr>
        <p:txBody>
          <a:bodyPr>
            <a:noAutofit/>
          </a:bodyPr>
          <a:lstStyle/>
          <a:p>
            <a:r>
              <a:rPr lang="en-US" sz="6000" dirty="0"/>
              <a:t>Michigan Arthroplasty Registry Collaborative Quality Initiative</a:t>
            </a:r>
          </a:p>
        </p:txBody>
      </p:sp>
      <p:sp>
        <p:nvSpPr>
          <p:cNvPr id="3" name="Subtitle 2">
            <a:extLst>
              <a:ext uri="{FF2B5EF4-FFF2-40B4-BE49-F238E27FC236}">
                <a16:creationId xmlns:a16="http://schemas.microsoft.com/office/drawing/2014/main" id="{A561ACA0-1E69-67D1-3209-E714C8E3AC4F}"/>
              </a:ext>
            </a:extLst>
          </p:cNvPr>
          <p:cNvSpPr>
            <a:spLocks noGrp="1"/>
          </p:cNvSpPr>
          <p:nvPr>
            <p:ph type="subTitle" idx="1"/>
          </p:nvPr>
        </p:nvSpPr>
        <p:spPr>
          <a:xfrm>
            <a:off x="221941" y="3602038"/>
            <a:ext cx="10592729" cy="1147515"/>
          </a:xfrm>
        </p:spPr>
        <p:txBody>
          <a:bodyPr>
            <a:normAutofit/>
          </a:bodyPr>
          <a:lstStyle/>
          <a:p>
            <a:r>
              <a:rPr lang="en-US" sz="3650"/>
              <a:t>3</a:t>
            </a:r>
            <a:r>
              <a:rPr lang="en-US" sz="3650" baseline="30000"/>
              <a:t>rd</a:t>
            </a:r>
            <a:r>
              <a:rPr lang="en-US" sz="3650"/>
              <a:t> 2024 MARCQI Collaborative-wide meeting</a:t>
            </a:r>
            <a:endParaRPr lang="en-US" sz="3650" dirty="0"/>
          </a:p>
        </p:txBody>
      </p:sp>
      <p:sp>
        <p:nvSpPr>
          <p:cNvPr id="4" name="Content Placeholder 3">
            <a:extLst>
              <a:ext uri="{FF2B5EF4-FFF2-40B4-BE49-F238E27FC236}">
                <a16:creationId xmlns:a16="http://schemas.microsoft.com/office/drawing/2014/main" id="{DDD456A1-3EBE-B15B-A910-138D97803D91}"/>
              </a:ext>
            </a:extLst>
          </p:cNvPr>
          <p:cNvSpPr>
            <a:spLocks noGrp="1"/>
          </p:cNvSpPr>
          <p:nvPr>
            <p:ph sz="quarter" idx="13"/>
          </p:nvPr>
        </p:nvSpPr>
        <p:spPr>
          <a:xfrm>
            <a:off x="222250" y="4643438"/>
            <a:ext cx="9339263" cy="993775"/>
          </a:xfrm>
        </p:spPr>
        <p:txBody>
          <a:bodyPr>
            <a:normAutofit/>
          </a:bodyPr>
          <a:lstStyle/>
          <a:p>
            <a:r>
              <a:rPr lang="en-US" dirty="0"/>
              <a:t>September 27, 2024</a:t>
            </a:r>
          </a:p>
        </p:txBody>
      </p:sp>
      <p:sp>
        <p:nvSpPr>
          <p:cNvPr id="5" name="Rectangle 4">
            <a:extLst>
              <a:ext uri="{FF2B5EF4-FFF2-40B4-BE49-F238E27FC236}">
                <a16:creationId xmlns:a16="http://schemas.microsoft.com/office/drawing/2014/main" id="{FB6D9A88-71DF-232B-B3EF-09D4219AE66F}"/>
              </a:ext>
            </a:extLst>
          </p:cNvPr>
          <p:cNvSpPr/>
          <p:nvPr/>
        </p:nvSpPr>
        <p:spPr>
          <a:xfrm>
            <a:off x="0" y="0"/>
            <a:ext cx="12192000" cy="676894"/>
          </a:xfrm>
          <a:prstGeom prst="rect">
            <a:avLst/>
          </a:pr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i="1" dirty="0">
                <a:ln>
                  <a:solidFill>
                    <a:schemeClr val="accent3"/>
                  </a:solidFill>
                </a:ln>
                <a:solidFill>
                  <a:schemeClr val="accent3"/>
                </a:solidFill>
              </a:rPr>
              <a:t>Summary slide deck</a:t>
            </a:r>
          </a:p>
        </p:txBody>
      </p:sp>
    </p:spTree>
    <p:extLst>
      <p:ext uri="{BB962C8B-B14F-4D97-AF65-F5344CB8AC3E}">
        <p14:creationId xmlns:p14="http://schemas.microsoft.com/office/powerpoint/2010/main" val="3125398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DFAC1B9-3203-4EC6-82E1-4D3CF36E676A}"/>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536BE5FD-042F-FA36-6FFA-9F0676715A53}"/>
              </a:ext>
            </a:extLst>
          </p:cNvPr>
          <p:cNvCxnSpPr>
            <a:cxnSpLocks/>
          </p:cNvCxnSpPr>
          <p:nvPr/>
        </p:nvCxnSpPr>
        <p:spPr>
          <a:xfrm>
            <a:off x="4425310" y="1647825"/>
            <a:ext cx="0" cy="5196840"/>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08EB201D-E40D-F1AF-2DB0-A6B0A8BEE89E}"/>
              </a:ext>
            </a:extLst>
          </p:cNvPr>
          <p:cNvSpPr/>
          <p:nvPr/>
        </p:nvSpPr>
        <p:spPr>
          <a:xfrm>
            <a:off x="4418436" y="1078787"/>
            <a:ext cx="1602220" cy="727841"/>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goal: 5.31%</a:t>
            </a:r>
          </a:p>
        </p:txBody>
      </p:sp>
      <p:cxnSp>
        <p:nvCxnSpPr>
          <p:cNvPr id="5" name="Straight Connector 4">
            <a:extLst>
              <a:ext uri="{FF2B5EF4-FFF2-40B4-BE49-F238E27FC236}">
                <a16:creationId xmlns:a16="http://schemas.microsoft.com/office/drawing/2014/main" id="{AD926DB8-8B7E-C536-7A6B-89DBA667ED94}"/>
              </a:ext>
            </a:extLst>
          </p:cNvPr>
          <p:cNvCxnSpPr>
            <a:cxnSpLocks/>
          </p:cNvCxnSpPr>
          <p:nvPr/>
        </p:nvCxnSpPr>
        <p:spPr>
          <a:xfrm>
            <a:off x="4650317" y="2819400"/>
            <a:ext cx="0" cy="4035735"/>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29AE2CC5-ACDB-0C16-037C-61C8A792F0E9}"/>
              </a:ext>
            </a:extLst>
          </p:cNvPr>
          <p:cNvSpPr/>
          <p:nvPr/>
        </p:nvSpPr>
        <p:spPr>
          <a:xfrm>
            <a:off x="4640791" y="2269669"/>
            <a:ext cx="1883169" cy="72784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average: 5.70%</a:t>
            </a:r>
          </a:p>
        </p:txBody>
      </p:sp>
      <p:sp>
        <p:nvSpPr>
          <p:cNvPr id="7" name="Rectangle 6">
            <a:extLst>
              <a:ext uri="{FF2B5EF4-FFF2-40B4-BE49-F238E27FC236}">
                <a16:creationId xmlns:a16="http://schemas.microsoft.com/office/drawing/2014/main" id="{AFA98C04-E52A-ECAD-190A-D767B32A505B}"/>
              </a:ext>
            </a:extLst>
          </p:cNvPr>
          <p:cNvSpPr/>
          <p:nvPr/>
        </p:nvSpPr>
        <p:spPr>
          <a:xfrm>
            <a:off x="4640580" y="5834958"/>
            <a:ext cx="7551420" cy="5482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sz="1600" dirty="0">
                <a:solidFill>
                  <a:schemeClr val="accent5">
                    <a:lumMod val="50000"/>
                  </a:schemeClr>
                </a:solidFill>
                <a:latin typeface="Franklin Gothic Demi" panose="020B0703020102020204" pitchFamily="34" charset="0"/>
              </a:rPr>
              <a:t>% of Primary Hip cases (Excluding conversions) </a:t>
            </a:r>
            <a:br>
              <a:rPr lang="en-US" sz="1600" dirty="0">
                <a:solidFill>
                  <a:schemeClr val="accent5">
                    <a:lumMod val="50000"/>
                  </a:schemeClr>
                </a:solidFill>
                <a:latin typeface="Franklin Gothic Demi" panose="020B0703020102020204" pitchFamily="34" charset="0"/>
              </a:rPr>
            </a:br>
            <a:r>
              <a:rPr lang="en-US" sz="1600" dirty="0">
                <a:solidFill>
                  <a:schemeClr val="accent5">
                    <a:lumMod val="50000"/>
                  </a:schemeClr>
                </a:solidFill>
                <a:latin typeface="Franklin Gothic Demi" panose="020B0703020102020204" pitchFamily="34" charset="0"/>
              </a:rPr>
              <a:t>with a 30-Day ED visit</a:t>
            </a:r>
          </a:p>
          <a:p>
            <a:pPr algn="r"/>
            <a:r>
              <a:rPr lang="en-US" sz="500" i="1" dirty="0">
                <a:solidFill>
                  <a:schemeClr val="accent5">
                    <a:lumMod val="50000"/>
                  </a:schemeClr>
                </a:solidFill>
                <a:latin typeface="Franklin Gothic Medium" panose="020B0603020102020204" pitchFamily="34" charset="0"/>
              </a:rPr>
              <a:t>     </a:t>
            </a:r>
          </a:p>
          <a:p>
            <a:pPr algn="r"/>
            <a:r>
              <a:rPr lang="en-US" sz="1400" i="1" dirty="0">
                <a:solidFill>
                  <a:schemeClr val="accent5">
                    <a:lumMod val="50000"/>
                  </a:schemeClr>
                </a:solidFill>
                <a:latin typeface="Franklin Gothic Medium" panose="020B0603020102020204" pitchFamily="34" charset="0"/>
              </a:rPr>
              <a:t>Surgery dates 03.01.2023 – 02.29.2024</a:t>
            </a:r>
          </a:p>
        </p:txBody>
      </p:sp>
    </p:spTree>
    <p:extLst>
      <p:ext uri="{BB962C8B-B14F-4D97-AF65-F5344CB8AC3E}">
        <p14:creationId xmlns:p14="http://schemas.microsoft.com/office/powerpoint/2010/main" val="941843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9805D90-7878-4AE5-A4B7-87D2986FA345}"/>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0EF5FFAD-F379-762A-4508-FC25D0DD3DC8}"/>
              </a:ext>
            </a:extLst>
          </p:cNvPr>
          <p:cNvCxnSpPr>
            <a:cxnSpLocks/>
          </p:cNvCxnSpPr>
          <p:nvPr/>
        </p:nvCxnSpPr>
        <p:spPr>
          <a:xfrm>
            <a:off x="2939410" y="4152900"/>
            <a:ext cx="0" cy="2691765"/>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A7DBD9A0-60A5-1D19-0962-9A67E32C313F}"/>
              </a:ext>
            </a:extLst>
          </p:cNvPr>
          <p:cNvSpPr/>
          <p:nvPr/>
        </p:nvSpPr>
        <p:spPr>
          <a:xfrm>
            <a:off x="2948936" y="3760514"/>
            <a:ext cx="1665428" cy="59864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goal: 1.05%</a:t>
            </a:r>
          </a:p>
        </p:txBody>
      </p:sp>
      <p:cxnSp>
        <p:nvCxnSpPr>
          <p:cNvPr id="5" name="Straight Connector 4">
            <a:extLst>
              <a:ext uri="{FF2B5EF4-FFF2-40B4-BE49-F238E27FC236}">
                <a16:creationId xmlns:a16="http://schemas.microsoft.com/office/drawing/2014/main" id="{26916B70-05DF-2DEC-857D-256A65913439}"/>
              </a:ext>
            </a:extLst>
          </p:cNvPr>
          <p:cNvCxnSpPr>
            <a:cxnSpLocks/>
          </p:cNvCxnSpPr>
          <p:nvPr/>
        </p:nvCxnSpPr>
        <p:spPr>
          <a:xfrm>
            <a:off x="2840567" y="2809875"/>
            <a:ext cx="0" cy="4035735"/>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D0946202-3451-1C45-18B1-15996A7427BD}"/>
              </a:ext>
            </a:extLst>
          </p:cNvPr>
          <p:cNvSpPr/>
          <p:nvPr/>
        </p:nvSpPr>
        <p:spPr>
          <a:xfrm>
            <a:off x="2840566" y="2404154"/>
            <a:ext cx="1957461" cy="5986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average: 0.82%</a:t>
            </a:r>
          </a:p>
        </p:txBody>
      </p:sp>
      <p:sp>
        <p:nvSpPr>
          <p:cNvPr id="7" name="Rectangle 6">
            <a:extLst>
              <a:ext uri="{FF2B5EF4-FFF2-40B4-BE49-F238E27FC236}">
                <a16:creationId xmlns:a16="http://schemas.microsoft.com/office/drawing/2014/main" id="{65CDBBE5-CF42-9A4C-40A5-2BF4383672C2}"/>
              </a:ext>
            </a:extLst>
          </p:cNvPr>
          <p:cNvSpPr/>
          <p:nvPr/>
        </p:nvSpPr>
        <p:spPr>
          <a:xfrm>
            <a:off x="4640580" y="5996883"/>
            <a:ext cx="7551420" cy="5482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sz="1600" dirty="0">
                <a:solidFill>
                  <a:schemeClr val="accent5">
                    <a:lumMod val="50000"/>
                  </a:schemeClr>
                </a:solidFill>
                <a:latin typeface="Franklin Gothic Demi" panose="020B0703020102020204" pitchFamily="34" charset="0"/>
              </a:rPr>
              <a:t>% of Primary Hip cases (Excluding conversion) with a 90-day </a:t>
            </a:r>
            <a:r>
              <a:rPr lang="en-US" sz="1600" dirty="0" err="1">
                <a:solidFill>
                  <a:schemeClr val="accent5">
                    <a:lumMod val="50000"/>
                  </a:schemeClr>
                </a:solidFill>
                <a:latin typeface="Franklin Gothic Demi" panose="020B0703020102020204" pitchFamily="34" charset="0"/>
              </a:rPr>
              <a:t>PostOp</a:t>
            </a:r>
            <a:r>
              <a:rPr lang="en-US" sz="1600" dirty="0">
                <a:solidFill>
                  <a:schemeClr val="accent5">
                    <a:lumMod val="50000"/>
                  </a:schemeClr>
                </a:solidFill>
                <a:latin typeface="Franklin Gothic Demi" panose="020B0703020102020204" pitchFamily="34" charset="0"/>
              </a:rPr>
              <a:t> fracture</a:t>
            </a:r>
          </a:p>
          <a:p>
            <a:pPr algn="r"/>
            <a:r>
              <a:rPr lang="en-US" sz="1400" i="1" dirty="0">
                <a:solidFill>
                  <a:schemeClr val="accent5">
                    <a:lumMod val="50000"/>
                  </a:schemeClr>
                </a:solidFill>
                <a:latin typeface="Franklin Gothic Medium" panose="020B0603020102020204" pitchFamily="34" charset="0"/>
              </a:rPr>
              <a:t>Surgery dates 03.01.2023 – 02.29.2024</a:t>
            </a:r>
          </a:p>
        </p:txBody>
      </p:sp>
    </p:spTree>
    <p:extLst>
      <p:ext uri="{BB962C8B-B14F-4D97-AF65-F5344CB8AC3E}">
        <p14:creationId xmlns:p14="http://schemas.microsoft.com/office/powerpoint/2010/main" val="1635836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1381714-1DF5-4CD9-8A2B-FDE3AEE23F4C}"/>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1EAAE40A-59D6-B5E0-35F3-A0DC7F8F03DB}"/>
              </a:ext>
            </a:extLst>
          </p:cNvPr>
          <p:cNvSpPr/>
          <p:nvPr/>
        </p:nvSpPr>
        <p:spPr>
          <a:xfrm>
            <a:off x="0" y="161925"/>
            <a:ext cx="12192000" cy="5482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dirty="0">
                <a:solidFill>
                  <a:schemeClr val="accent5">
                    <a:lumMod val="50000"/>
                  </a:schemeClr>
                </a:solidFill>
                <a:latin typeface="Franklin Gothic Demi" panose="020B0703020102020204" pitchFamily="34" charset="0"/>
              </a:rPr>
              <a:t>% of Primary Hip cases (Excluding conversion) with a 90-Day </a:t>
            </a:r>
            <a:r>
              <a:rPr lang="en-US" sz="1600" dirty="0" err="1">
                <a:solidFill>
                  <a:schemeClr val="accent5">
                    <a:lumMod val="50000"/>
                  </a:schemeClr>
                </a:solidFill>
                <a:latin typeface="Franklin Gothic Demi" panose="020B0703020102020204" pitchFamily="34" charset="0"/>
              </a:rPr>
              <a:t>PostOp</a:t>
            </a:r>
            <a:r>
              <a:rPr lang="en-US" sz="1600" dirty="0">
                <a:solidFill>
                  <a:schemeClr val="accent5">
                    <a:lumMod val="50000"/>
                  </a:schemeClr>
                </a:solidFill>
                <a:latin typeface="Franklin Gothic Demi" panose="020B0703020102020204" pitchFamily="34" charset="0"/>
              </a:rPr>
              <a:t> fracture</a:t>
            </a:r>
          </a:p>
          <a:p>
            <a:pPr algn="ctr"/>
            <a:r>
              <a:rPr lang="en-US" sz="1400" i="1" dirty="0">
                <a:solidFill>
                  <a:schemeClr val="accent5">
                    <a:lumMod val="50000"/>
                  </a:schemeClr>
                </a:solidFill>
                <a:latin typeface="Franklin Gothic Medium" panose="020B0603020102020204" pitchFamily="34" charset="0"/>
              </a:rPr>
              <a:t>Surgery dates 03.06.2023 – 03.05.2024</a:t>
            </a:r>
          </a:p>
        </p:txBody>
      </p:sp>
      <p:sp>
        <p:nvSpPr>
          <p:cNvPr id="4" name="Rectangle 3">
            <a:extLst>
              <a:ext uri="{FF2B5EF4-FFF2-40B4-BE49-F238E27FC236}">
                <a16:creationId xmlns:a16="http://schemas.microsoft.com/office/drawing/2014/main" id="{FB98A641-70B3-5A00-F65A-9910EC71975F}"/>
              </a:ext>
            </a:extLst>
          </p:cNvPr>
          <p:cNvSpPr/>
          <p:nvPr/>
        </p:nvSpPr>
        <p:spPr>
          <a:xfrm rot="16200000">
            <a:off x="-3161021" y="3154852"/>
            <a:ext cx="6858003" cy="5482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dirty="0">
                <a:solidFill>
                  <a:schemeClr val="accent5">
                    <a:lumMod val="50000"/>
                  </a:schemeClr>
                </a:solidFill>
                <a:latin typeface="Franklin Gothic Demi" panose="020B0703020102020204" pitchFamily="34" charset="0"/>
              </a:rPr>
              <a:t>% of Primary Hip cases (Excluding conversion) with a </a:t>
            </a:r>
            <a:br>
              <a:rPr lang="en-US" sz="1600" dirty="0">
                <a:solidFill>
                  <a:schemeClr val="accent5">
                    <a:lumMod val="50000"/>
                  </a:schemeClr>
                </a:solidFill>
                <a:latin typeface="Franklin Gothic Demi" panose="020B0703020102020204" pitchFamily="34" charset="0"/>
              </a:rPr>
            </a:br>
            <a:r>
              <a:rPr lang="en-US" sz="1600" dirty="0">
                <a:solidFill>
                  <a:schemeClr val="accent5">
                    <a:lumMod val="50000"/>
                  </a:schemeClr>
                </a:solidFill>
                <a:latin typeface="Franklin Gothic Demi" panose="020B0703020102020204" pitchFamily="34" charset="0"/>
              </a:rPr>
              <a:t>90-Day </a:t>
            </a:r>
            <a:r>
              <a:rPr lang="en-US" sz="1600" dirty="0" err="1">
                <a:solidFill>
                  <a:schemeClr val="accent5">
                    <a:lumMod val="50000"/>
                  </a:schemeClr>
                </a:solidFill>
                <a:latin typeface="Franklin Gothic Demi" panose="020B0703020102020204" pitchFamily="34" charset="0"/>
              </a:rPr>
              <a:t>PostOp</a:t>
            </a:r>
            <a:r>
              <a:rPr lang="en-US" sz="1600" dirty="0">
                <a:solidFill>
                  <a:schemeClr val="accent5">
                    <a:lumMod val="50000"/>
                  </a:schemeClr>
                </a:solidFill>
                <a:latin typeface="Franklin Gothic Demi" panose="020B0703020102020204" pitchFamily="34" charset="0"/>
              </a:rPr>
              <a:t> fracture</a:t>
            </a:r>
            <a:endParaRPr lang="en-US" sz="1400" i="1" dirty="0">
              <a:solidFill>
                <a:schemeClr val="accent5">
                  <a:lumMod val="50000"/>
                </a:schemeClr>
              </a:solidFill>
              <a:latin typeface="Franklin Gothic Medium" panose="020B0603020102020204" pitchFamily="34" charset="0"/>
            </a:endParaRPr>
          </a:p>
        </p:txBody>
      </p:sp>
      <p:sp>
        <p:nvSpPr>
          <p:cNvPr id="5" name="Rectangle 4">
            <a:extLst>
              <a:ext uri="{FF2B5EF4-FFF2-40B4-BE49-F238E27FC236}">
                <a16:creationId xmlns:a16="http://schemas.microsoft.com/office/drawing/2014/main" id="{6E11A22F-B1E2-8ECA-00BB-4A455C7F8207}"/>
              </a:ext>
            </a:extLst>
          </p:cNvPr>
          <p:cNvSpPr/>
          <p:nvPr/>
        </p:nvSpPr>
        <p:spPr>
          <a:xfrm>
            <a:off x="0" y="6534150"/>
            <a:ext cx="12192000" cy="5482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dirty="0">
                <a:solidFill>
                  <a:schemeClr val="accent5">
                    <a:lumMod val="50000"/>
                  </a:schemeClr>
                </a:solidFill>
                <a:latin typeface="Franklin Gothic Demi" panose="020B0703020102020204" pitchFamily="34" charset="0"/>
              </a:rPr>
              <a:t>MARCQI Surgeons</a:t>
            </a:r>
            <a:endParaRPr lang="en-US" sz="1400" i="1" dirty="0">
              <a:solidFill>
                <a:schemeClr val="accent5">
                  <a:lumMod val="50000"/>
                </a:schemeClr>
              </a:solidFill>
              <a:latin typeface="Franklin Gothic Medium" panose="020B0603020102020204" pitchFamily="34" charset="0"/>
            </a:endParaRPr>
          </a:p>
        </p:txBody>
      </p:sp>
      <p:cxnSp>
        <p:nvCxnSpPr>
          <p:cNvPr id="6" name="Straight Connector 5">
            <a:extLst>
              <a:ext uri="{FF2B5EF4-FFF2-40B4-BE49-F238E27FC236}">
                <a16:creationId xmlns:a16="http://schemas.microsoft.com/office/drawing/2014/main" id="{50C940F0-8308-4C51-0355-21DB7F4FB671}"/>
              </a:ext>
            </a:extLst>
          </p:cNvPr>
          <p:cNvCxnSpPr>
            <a:cxnSpLocks/>
          </p:cNvCxnSpPr>
          <p:nvPr/>
        </p:nvCxnSpPr>
        <p:spPr>
          <a:xfrm flipH="1">
            <a:off x="1440392" y="6285282"/>
            <a:ext cx="6370108" cy="0"/>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E6E9B192-133D-5334-8062-798D979D062E}"/>
              </a:ext>
            </a:extLst>
          </p:cNvPr>
          <p:cNvSpPr/>
          <p:nvPr/>
        </p:nvSpPr>
        <p:spPr>
          <a:xfrm>
            <a:off x="7810500" y="5662189"/>
            <a:ext cx="1600628" cy="634876"/>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goal: 1.05%</a:t>
            </a:r>
          </a:p>
        </p:txBody>
      </p:sp>
      <p:sp>
        <p:nvSpPr>
          <p:cNvPr id="9" name="Rectangle 8">
            <a:extLst>
              <a:ext uri="{FF2B5EF4-FFF2-40B4-BE49-F238E27FC236}">
                <a16:creationId xmlns:a16="http://schemas.microsoft.com/office/drawing/2014/main" id="{5188ACCF-6ED0-7E04-187F-F710234E94DA}"/>
              </a:ext>
            </a:extLst>
          </p:cNvPr>
          <p:cNvSpPr/>
          <p:nvPr/>
        </p:nvSpPr>
        <p:spPr>
          <a:xfrm>
            <a:off x="10324633" y="5753535"/>
            <a:ext cx="1881298" cy="63487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average: 0.82%</a:t>
            </a:r>
          </a:p>
        </p:txBody>
      </p:sp>
      <p:cxnSp>
        <p:nvCxnSpPr>
          <p:cNvPr id="10" name="Straight Connector 9">
            <a:extLst>
              <a:ext uri="{FF2B5EF4-FFF2-40B4-BE49-F238E27FC236}">
                <a16:creationId xmlns:a16="http://schemas.microsoft.com/office/drawing/2014/main" id="{5A674352-3FA9-2F6C-9F08-B99A6F6ED9B9}"/>
              </a:ext>
            </a:extLst>
          </p:cNvPr>
          <p:cNvCxnSpPr>
            <a:cxnSpLocks/>
          </p:cNvCxnSpPr>
          <p:nvPr/>
        </p:nvCxnSpPr>
        <p:spPr>
          <a:xfrm flipH="1">
            <a:off x="1440392" y="6378885"/>
            <a:ext cx="9141883"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4852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2A1AA5-D0D0-5A1A-5EA9-89F5CE648D08}"/>
              </a:ext>
            </a:extLst>
          </p:cNvPr>
          <p:cNvSpPr/>
          <p:nvPr/>
        </p:nvSpPr>
        <p:spPr>
          <a:xfrm>
            <a:off x="0" y="2042557"/>
            <a:ext cx="12192000" cy="55695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A1853-5A0F-5AA9-1F77-6BFB6658E953}"/>
              </a:ext>
            </a:extLst>
          </p:cNvPr>
          <p:cNvSpPr>
            <a:spLocks noGrp="1"/>
          </p:cNvSpPr>
          <p:nvPr>
            <p:ph type="title"/>
          </p:nvPr>
        </p:nvSpPr>
        <p:spPr>
          <a:xfrm>
            <a:off x="550417" y="0"/>
            <a:ext cx="11143264" cy="2561118"/>
          </a:xfrm>
        </p:spPr>
        <p:txBody>
          <a:bodyPr/>
          <a:lstStyle/>
          <a:p>
            <a:r>
              <a:rPr lang="en-US" dirty="0"/>
              <a:t>Agenda</a:t>
            </a:r>
          </a:p>
        </p:txBody>
      </p:sp>
      <p:sp>
        <p:nvSpPr>
          <p:cNvPr id="3" name="Text Placeholder 2">
            <a:extLst>
              <a:ext uri="{FF2B5EF4-FFF2-40B4-BE49-F238E27FC236}">
                <a16:creationId xmlns:a16="http://schemas.microsoft.com/office/drawing/2014/main" id="{EEA6B406-15CE-C85B-BC1C-332F22B9DD02}"/>
              </a:ext>
            </a:extLst>
          </p:cNvPr>
          <p:cNvSpPr>
            <a:spLocks noGrp="1"/>
          </p:cNvSpPr>
          <p:nvPr>
            <p:ph type="body" idx="1"/>
          </p:nvPr>
        </p:nvSpPr>
        <p:spPr>
          <a:xfrm>
            <a:off x="516621" y="2042557"/>
            <a:ext cx="11177060" cy="4047094"/>
          </a:xfrm>
        </p:spPr>
        <p:txBody>
          <a:bodyPr/>
          <a:lstStyle/>
          <a:p>
            <a:pPr marL="457200" indent="-457200">
              <a:buFont typeface="Arial" panose="020B0604020202020204" pitchFamily="34" charset="0"/>
              <a:buChar char="•"/>
            </a:pPr>
            <a:r>
              <a:rPr lang="en-US" dirty="0">
                <a:solidFill>
                  <a:schemeClr val="tx1"/>
                </a:solidFill>
              </a:rPr>
              <a:t>Optimization &amp; appropriateness</a:t>
            </a:r>
          </a:p>
          <a:p>
            <a:pPr marL="457200" indent="-457200">
              <a:buFont typeface="Arial" panose="020B0604020202020204" pitchFamily="34" charset="0"/>
              <a:buChar char="•"/>
            </a:pPr>
            <a:r>
              <a:rPr lang="en-US" dirty="0">
                <a:solidFill>
                  <a:schemeClr val="tx1"/>
                </a:solidFill>
              </a:rPr>
              <a:t>PROs collection &amp; clinical use</a:t>
            </a:r>
          </a:p>
          <a:p>
            <a:pPr marL="457200" indent="-457200">
              <a:buFont typeface="Arial" panose="020B0604020202020204" pitchFamily="34" charset="0"/>
              <a:buChar char="•"/>
            </a:pPr>
            <a:r>
              <a:rPr lang="en-US" dirty="0">
                <a:solidFill>
                  <a:schemeClr val="tx1"/>
                </a:solidFill>
              </a:rPr>
              <a:t>Reasons for Revisions </a:t>
            </a:r>
          </a:p>
          <a:p>
            <a:pPr marL="457200" indent="-457200">
              <a:buFont typeface="Arial" panose="020B0604020202020204" pitchFamily="34" charset="0"/>
              <a:buChar char="•"/>
            </a:pPr>
            <a:r>
              <a:rPr lang="en-US" dirty="0">
                <a:solidFill>
                  <a:schemeClr val="tx1"/>
                </a:solidFill>
              </a:rPr>
              <a:t>MARCQI: Impact </a:t>
            </a:r>
          </a:p>
          <a:p>
            <a:pPr marL="457200" indent="-457200">
              <a:buFont typeface="Arial" panose="020B0604020202020204" pitchFamily="34" charset="0"/>
              <a:buChar char="•"/>
            </a:pPr>
            <a:r>
              <a:rPr lang="en-US" dirty="0">
                <a:solidFill>
                  <a:schemeClr val="tx1"/>
                </a:solidFill>
              </a:rPr>
              <a:t>Keynote speaker takeaways</a:t>
            </a:r>
          </a:p>
          <a:p>
            <a:pPr marL="457200" indent="-457200">
              <a:buFont typeface="Arial" panose="020B0604020202020204" pitchFamily="34" charset="0"/>
              <a:buChar char="•"/>
            </a:pPr>
            <a:r>
              <a:rPr lang="en-US" dirty="0">
                <a:solidFill>
                  <a:schemeClr val="tx1"/>
                </a:solidFill>
              </a:rPr>
              <a:t>2025 Value Based Reimbursement – To do</a:t>
            </a:r>
          </a:p>
          <a:p>
            <a:pPr marL="457200" indent="-457200">
              <a:buFont typeface="Arial" panose="020B0604020202020204" pitchFamily="34" charset="0"/>
              <a:buChar char="•"/>
            </a:pPr>
            <a:r>
              <a:rPr lang="en-US" dirty="0">
                <a:solidFill>
                  <a:schemeClr val="tx1"/>
                </a:solidFill>
              </a:rPr>
              <a:t>Key takeaways &amp; action items </a:t>
            </a:r>
          </a:p>
        </p:txBody>
      </p:sp>
    </p:spTree>
    <p:extLst>
      <p:ext uri="{BB962C8B-B14F-4D97-AF65-F5344CB8AC3E}">
        <p14:creationId xmlns:p14="http://schemas.microsoft.com/office/powerpoint/2010/main" val="2828418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64C1B-48E1-FC7E-4309-4C4D2631822F}"/>
              </a:ext>
            </a:extLst>
          </p:cNvPr>
          <p:cNvSpPr>
            <a:spLocks noGrp="1"/>
          </p:cNvSpPr>
          <p:nvPr>
            <p:ph type="title"/>
          </p:nvPr>
        </p:nvSpPr>
        <p:spPr/>
        <p:txBody>
          <a:bodyPr>
            <a:normAutofit fontScale="90000"/>
          </a:bodyPr>
          <a:lstStyle/>
          <a:p>
            <a:r>
              <a:rPr lang="en-US"/>
              <a:t>What is optimization &amp; appropriateness?</a:t>
            </a:r>
            <a:endParaRPr lang="en-US" dirty="0"/>
          </a:p>
        </p:txBody>
      </p:sp>
      <p:sp>
        <p:nvSpPr>
          <p:cNvPr id="3" name="Content Placeholder 2">
            <a:extLst>
              <a:ext uri="{FF2B5EF4-FFF2-40B4-BE49-F238E27FC236}">
                <a16:creationId xmlns:a16="http://schemas.microsoft.com/office/drawing/2014/main" id="{D074BD97-0844-E279-C47E-CA3C527144A9}"/>
              </a:ext>
            </a:extLst>
          </p:cNvPr>
          <p:cNvSpPr>
            <a:spLocks noGrp="1"/>
          </p:cNvSpPr>
          <p:nvPr>
            <p:ph sz="half" idx="1"/>
          </p:nvPr>
        </p:nvSpPr>
        <p:spPr>
          <a:xfrm>
            <a:off x="177553" y="1076396"/>
            <a:ext cx="5708240" cy="5645079"/>
          </a:xfrm>
        </p:spPr>
        <p:txBody>
          <a:bodyPr vert="horz" lIns="91440" tIns="45720" rIns="91440" bIns="45720" rtlCol="0" anchor="t">
            <a:normAutofit/>
          </a:bodyPr>
          <a:lstStyle/>
          <a:p>
            <a:pPr marL="0" indent="0" algn="ctr">
              <a:buNone/>
            </a:pPr>
            <a:r>
              <a:rPr lang="en-US" sz="3600" u="sng">
                <a:latin typeface="Franklin Gothic Demi"/>
              </a:rPr>
              <a:t>Optimization: </a:t>
            </a:r>
          </a:p>
          <a:p>
            <a:pPr marL="0" indent="0">
              <a:buNone/>
            </a:pPr>
            <a:endParaRPr lang="en-US">
              <a:latin typeface="Franklin Gothic Demi"/>
            </a:endParaRPr>
          </a:p>
          <a:p>
            <a:pPr marL="0" indent="0">
              <a:buNone/>
            </a:pPr>
            <a:r>
              <a:rPr lang="en-US">
                <a:latin typeface="Franklin Gothic Demi"/>
              </a:rPr>
              <a:t>Pre-operative care aimed to improve post-operative outcomes</a:t>
            </a:r>
          </a:p>
          <a:p>
            <a:pPr lvl="1"/>
            <a:r>
              <a:rPr lang="en-US"/>
              <a:t>Ensuring the patient is medically fit for surgery</a:t>
            </a:r>
          </a:p>
          <a:p>
            <a:pPr lvl="1"/>
            <a:r>
              <a:rPr lang="en-US"/>
              <a:t>Anticipate &amp; Prevent perioperative complications</a:t>
            </a:r>
          </a:p>
          <a:p>
            <a:pPr lvl="1"/>
            <a:r>
              <a:rPr lang="en-US"/>
              <a:t>Includes Patient Education</a:t>
            </a:r>
          </a:p>
          <a:p>
            <a:pPr lvl="1"/>
            <a:r>
              <a:rPr lang="en-US"/>
              <a:t>Contribute to the informed discussion with the patient</a:t>
            </a:r>
          </a:p>
          <a:p>
            <a:pPr marL="0" indent="0">
              <a:buNone/>
            </a:pPr>
            <a:endParaRPr lang="en-US" dirty="0"/>
          </a:p>
        </p:txBody>
      </p:sp>
      <p:sp>
        <p:nvSpPr>
          <p:cNvPr id="4" name="Content Placeholder 3">
            <a:extLst>
              <a:ext uri="{FF2B5EF4-FFF2-40B4-BE49-F238E27FC236}">
                <a16:creationId xmlns:a16="http://schemas.microsoft.com/office/drawing/2014/main" id="{323F0BFC-4033-BB86-308A-3A462E94C3E9}"/>
              </a:ext>
            </a:extLst>
          </p:cNvPr>
          <p:cNvSpPr>
            <a:spLocks noGrp="1"/>
          </p:cNvSpPr>
          <p:nvPr>
            <p:ph sz="half" idx="2"/>
          </p:nvPr>
        </p:nvSpPr>
        <p:spPr>
          <a:xfrm>
            <a:off x="6999890" y="1123006"/>
            <a:ext cx="4814861" cy="5645079"/>
          </a:xfrm>
        </p:spPr>
        <p:txBody>
          <a:bodyPr vert="horz" lIns="91440" tIns="45720" rIns="91440" bIns="45720" rtlCol="0" anchor="t">
            <a:normAutofit/>
          </a:bodyPr>
          <a:lstStyle/>
          <a:p>
            <a:pPr marL="0" indent="0" algn="ctr">
              <a:buNone/>
            </a:pPr>
            <a:r>
              <a:rPr lang="en-US" sz="3600" u="sng">
                <a:latin typeface="Franklin Gothic Demi"/>
              </a:rPr>
              <a:t>Appropriateness: </a:t>
            </a:r>
          </a:p>
          <a:p>
            <a:endParaRPr lang="en-US">
              <a:latin typeface="Franklin Gothic Demi"/>
            </a:endParaRPr>
          </a:p>
          <a:p>
            <a:pPr marL="0" indent="0">
              <a:buNone/>
            </a:pPr>
            <a:r>
              <a:rPr lang="en-US">
                <a:latin typeface="Franklin Gothic Demi"/>
              </a:rPr>
              <a:t>Who is indicated for surgery?</a:t>
            </a:r>
          </a:p>
          <a:p>
            <a:pPr lvl="1"/>
            <a:r>
              <a:rPr lang="en-US"/>
              <a:t>Medical necessity</a:t>
            </a:r>
          </a:p>
          <a:p>
            <a:pPr lvl="1"/>
            <a:r>
              <a:rPr lang="en-US"/>
              <a:t>Patient selection</a:t>
            </a:r>
          </a:p>
          <a:p>
            <a:pPr lvl="1"/>
            <a:r>
              <a:rPr lang="en-US"/>
              <a:t>Evidence-based guidelines</a:t>
            </a:r>
          </a:p>
          <a:p>
            <a:pPr lvl="1"/>
            <a:r>
              <a:rPr lang="en-US"/>
              <a:t>Ethical considerations </a:t>
            </a:r>
          </a:p>
          <a:p>
            <a:pPr lvl="1"/>
            <a:r>
              <a:rPr lang="en-US"/>
              <a:t>Resource utilization </a:t>
            </a:r>
            <a:endParaRPr lang="en-US" dirty="0"/>
          </a:p>
        </p:txBody>
      </p:sp>
    </p:spTree>
    <p:extLst>
      <p:ext uri="{BB962C8B-B14F-4D97-AF65-F5344CB8AC3E}">
        <p14:creationId xmlns:p14="http://schemas.microsoft.com/office/powerpoint/2010/main" val="831605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64C1B-48E1-FC7E-4309-4C4D2631822F}"/>
              </a:ext>
            </a:extLst>
          </p:cNvPr>
          <p:cNvSpPr>
            <a:spLocks noGrp="1"/>
          </p:cNvSpPr>
          <p:nvPr>
            <p:ph type="title"/>
          </p:nvPr>
        </p:nvSpPr>
        <p:spPr>
          <a:xfrm>
            <a:off x="631373" y="89915"/>
            <a:ext cx="10711978" cy="842240"/>
          </a:xfrm>
        </p:spPr>
        <p:txBody>
          <a:bodyPr>
            <a:normAutofit/>
          </a:bodyPr>
          <a:lstStyle/>
          <a:p>
            <a:r>
              <a:rPr lang="en-US" dirty="0"/>
              <a:t>Optimization</a:t>
            </a:r>
          </a:p>
        </p:txBody>
      </p:sp>
      <p:sp>
        <p:nvSpPr>
          <p:cNvPr id="3" name="Content Placeholder 2">
            <a:extLst>
              <a:ext uri="{FF2B5EF4-FFF2-40B4-BE49-F238E27FC236}">
                <a16:creationId xmlns:a16="http://schemas.microsoft.com/office/drawing/2014/main" id="{D074BD97-0844-E279-C47E-CA3C527144A9}"/>
              </a:ext>
            </a:extLst>
          </p:cNvPr>
          <p:cNvSpPr>
            <a:spLocks noGrp="1"/>
          </p:cNvSpPr>
          <p:nvPr>
            <p:ph idx="1"/>
          </p:nvPr>
        </p:nvSpPr>
        <p:spPr>
          <a:xfrm>
            <a:off x="204184" y="1062022"/>
            <a:ext cx="11798422" cy="5659448"/>
          </a:xfrm>
        </p:spPr>
        <p:txBody>
          <a:bodyPr>
            <a:normAutofit/>
          </a:bodyPr>
          <a:lstStyle/>
          <a:p>
            <a:r>
              <a:rPr lang="en-US" dirty="0"/>
              <a:t>Key areas for optimization &amp; education:</a:t>
            </a:r>
          </a:p>
          <a:p>
            <a:pPr lvl="1"/>
            <a:r>
              <a:rPr lang="en-US" dirty="0"/>
              <a:t>Smoking</a:t>
            </a:r>
          </a:p>
          <a:p>
            <a:pPr lvl="1"/>
            <a:r>
              <a:rPr lang="en-US" dirty="0"/>
              <a:t>Physical activity</a:t>
            </a:r>
          </a:p>
          <a:p>
            <a:pPr lvl="1"/>
            <a:r>
              <a:rPr lang="en-US" dirty="0"/>
              <a:t>Nutrition</a:t>
            </a:r>
          </a:p>
          <a:p>
            <a:pPr lvl="1"/>
            <a:r>
              <a:rPr lang="en-US" dirty="0"/>
              <a:t>Alcohol use</a:t>
            </a:r>
          </a:p>
          <a:p>
            <a:pPr lvl="1"/>
            <a:r>
              <a:rPr lang="en-US" dirty="0"/>
              <a:t>Cardiac disease</a:t>
            </a:r>
          </a:p>
          <a:p>
            <a:pPr lvl="1"/>
            <a:r>
              <a:rPr lang="en-US" dirty="0"/>
              <a:t>DVT/VTE</a:t>
            </a:r>
          </a:p>
          <a:p>
            <a:pPr lvl="1"/>
            <a:r>
              <a:rPr lang="en-US" dirty="0"/>
              <a:t>Chronic narcotic use</a:t>
            </a:r>
          </a:p>
          <a:p>
            <a:pPr lvl="1"/>
            <a:r>
              <a:rPr lang="en-US" dirty="0"/>
              <a:t>Obstructive sleep apnea</a:t>
            </a:r>
          </a:p>
          <a:p>
            <a:pPr lvl="1"/>
            <a:r>
              <a:rPr lang="en-US" dirty="0"/>
              <a:t>Diabetes</a:t>
            </a:r>
          </a:p>
          <a:p>
            <a:pPr lvl="1"/>
            <a:r>
              <a:rPr lang="en-US" dirty="0"/>
              <a:t>Health disparities</a:t>
            </a:r>
          </a:p>
        </p:txBody>
      </p:sp>
    </p:spTree>
    <p:extLst>
      <p:ext uri="{BB962C8B-B14F-4D97-AF65-F5344CB8AC3E}">
        <p14:creationId xmlns:p14="http://schemas.microsoft.com/office/powerpoint/2010/main" val="1825210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7D00B-8BE3-AE76-2E36-56AADE51E27E}"/>
              </a:ext>
            </a:extLst>
          </p:cNvPr>
          <p:cNvSpPr>
            <a:spLocks noGrp="1"/>
          </p:cNvSpPr>
          <p:nvPr>
            <p:ph type="title"/>
          </p:nvPr>
        </p:nvSpPr>
        <p:spPr>
          <a:xfrm>
            <a:off x="631373" y="89915"/>
            <a:ext cx="10711978" cy="842240"/>
          </a:xfrm>
        </p:spPr>
        <p:txBody>
          <a:bodyPr>
            <a:noAutofit/>
          </a:bodyPr>
          <a:lstStyle/>
          <a:p>
            <a:r>
              <a:rPr lang="en-US" dirty="0"/>
              <a:t>Health Equity </a:t>
            </a:r>
          </a:p>
        </p:txBody>
      </p:sp>
      <p:sp>
        <p:nvSpPr>
          <p:cNvPr id="7" name="Content Placeholder 6">
            <a:extLst>
              <a:ext uri="{FF2B5EF4-FFF2-40B4-BE49-F238E27FC236}">
                <a16:creationId xmlns:a16="http://schemas.microsoft.com/office/drawing/2014/main" id="{22D6C16A-B0CA-9CDE-E4F4-7FAC19A8A669}"/>
              </a:ext>
            </a:extLst>
          </p:cNvPr>
          <p:cNvSpPr>
            <a:spLocks noGrp="1"/>
          </p:cNvSpPr>
          <p:nvPr>
            <p:ph idx="1"/>
          </p:nvPr>
        </p:nvSpPr>
        <p:spPr>
          <a:xfrm>
            <a:off x="204184" y="1062022"/>
            <a:ext cx="11798422" cy="5659448"/>
          </a:xfrm>
        </p:spPr>
        <p:txBody>
          <a:bodyPr/>
          <a:lstStyle/>
          <a:p>
            <a:r>
              <a:rPr lang="en-US" dirty="0"/>
              <a:t>Inequality – Unequal access to opportunities</a:t>
            </a:r>
          </a:p>
          <a:p>
            <a:endParaRPr lang="en-US" dirty="0"/>
          </a:p>
          <a:p>
            <a:r>
              <a:rPr lang="en-US" dirty="0"/>
              <a:t>Equality – Evenly distributed tools &amp; assistance</a:t>
            </a:r>
          </a:p>
          <a:p>
            <a:endParaRPr lang="en-US" dirty="0"/>
          </a:p>
          <a:p>
            <a:r>
              <a:rPr lang="en-US" dirty="0"/>
              <a:t>Equity – Custom tools that identify &amp; address inequalities  </a:t>
            </a:r>
          </a:p>
          <a:p>
            <a:pPr lvl="1"/>
            <a:r>
              <a:rPr lang="en-US" dirty="0"/>
              <a:t>Ensuring access to high quality health care for all people</a:t>
            </a:r>
          </a:p>
          <a:p>
            <a:pPr lvl="1"/>
            <a:r>
              <a:rPr lang="en-US" dirty="0"/>
              <a:t>Shared decision making to ensure equitable patient-based care</a:t>
            </a:r>
          </a:p>
          <a:p>
            <a:pPr lvl="1"/>
            <a:endParaRPr lang="en-US" dirty="0"/>
          </a:p>
          <a:p>
            <a:r>
              <a:rPr lang="en-US" dirty="0"/>
              <a:t>Justice – Fixing the system to allow equal access to both tools &amp; opportunities </a:t>
            </a:r>
          </a:p>
          <a:p>
            <a:pPr lvl="1"/>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121881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EAB45-D9D7-8873-A946-9977EB1CF080}"/>
              </a:ext>
            </a:extLst>
          </p:cNvPr>
          <p:cNvSpPr>
            <a:spLocks noGrp="1"/>
          </p:cNvSpPr>
          <p:nvPr>
            <p:ph type="title"/>
          </p:nvPr>
        </p:nvSpPr>
        <p:spPr>
          <a:xfrm>
            <a:off x="631373" y="89915"/>
            <a:ext cx="10711978" cy="842240"/>
          </a:xfrm>
        </p:spPr>
        <p:txBody>
          <a:bodyPr/>
          <a:lstStyle/>
          <a:p>
            <a:r>
              <a:rPr lang="en-US" dirty="0"/>
              <a:t>Health Equity &amp; Optimization</a:t>
            </a:r>
          </a:p>
        </p:txBody>
      </p:sp>
      <p:sp>
        <p:nvSpPr>
          <p:cNvPr id="3" name="Content Placeholder 2">
            <a:extLst>
              <a:ext uri="{FF2B5EF4-FFF2-40B4-BE49-F238E27FC236}">
                <a16:creationId xmlns:a16="http://schemas.microsoft.com/office/drawing/2014/main" id="{0B75A954-FB0B-4675-E718-378CB2A9B5DE}"/>
              </a:ext>
            </a:extLst>
          </p:cNvPr>
          <p:cNvSpPr>
            <a:spLocks noGrp="1"/>
          </p:cNvSpPr>
          <p:nvPr>
            <p:ph idx="1"/>
          </p:nvPr>
        </p:nvSpPr>
        <p:spPr>
          <a:xfrm>
            <a:off x="204788" y="1062038"/>
            <a:ext cx="11361778" cy="5659437"/>
          </a:xfrm>
        </p:spPr>
        <p:txBody>
          <a:bodyPr>
            <a:normAutofit/>
          </a:bodyPr>
          <a:lstStyle/>
          <a:p>
            <a:r>
              <a:rPr lang="en-US" dirty="0"/>
              <a:t>Identifying opportunities for optimization of all patients</a:t>
            </a:r>
          </a:p>
          <a:p>
            <a:endParaRPr lang="en-US" dirty="0"/>
          </a:p>
          <a:p>
            <a:r>
              <a:rPr lang="en-US" dirty="0"/>
              <a:t>Understanding barriers </a:t>
            </a:r>
          </a:p>
          <a:p>
            <a:pPr lvl="1"/>
            <a:r>
              <a:rPr lang="en-US" dirty="0"/>
              <a:t>Race, ethnicity, sexual orientation, gender identity, socioeconomic status, geography, preferred language</a:t>
            </a:r>
          </a:p>
          <a:p>
            <a:pPr lvl="1"/>
            <a:endParaRPr lang="en-US" dirty="0"/>
          </a:p>
          <a:p>
            <a:r>
              <a:rPr lang="en-US" dirty="0"/>
              <a:t>Access to Care</a:t>
            </a:r>
          </a:p>
          <a:p>
            <a:pPr lvl="1"/>
            <a:r>
              <a:rPr lang="en-US" dirty="0"/>
              <a:t>Transportation to appointments</a:t>
            </a:r>
          </a:p>
          <a:p>
            <a:pPr lvl="1"/>
            <a:r>
              <a:rPr lang="en-US" dirty="0"/>
              <a:t>Access to prescriptions, medications, nutrition</a:t>
            </a:r>
          </a:p>
          <a:p>
            <a:pPr lvl="1"/>
            <a:r>
              <a:rPr lang="en-US" dirty="0"/>
              <a:t>Health literacy </a:t>
            </a:r>
          </a:p>
          <a:p>
            <a:endParaRPr lang="en-US" dirty="0"/>
          </a:p>
        </p:txBody>
      </p:sp>
    </p:spTree>
    <p:extLst>
      <p:ext uri="{BB962C8B-B14F-4D97-AF65-F5344CB8AC3E}">
        <p14:creationId xmlns:p14="http://schemas.microsoft.com/office/powerpoint/2010/main" val="1259187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D3F8D-49E4-75E6-F73B-96BEEB3D61C2}"/>
              </a:ext>
            </a:extLst>
          </p:cNvPr>
          <p:cNvSpPr>
            <a:spLocks noGrp="1"/>
          </p:cNvSpPr>
          <p:nvPr>
            <p:ph type="title"/>
          </p:nvPr>
        </p:nvSpPr>
        <p:spPr>
          <a:xfrm>
            <a:off x="631373" y="89915"/>
            <a:ext cx="10711978" cy="842240"/>
          </a:xfrm>
        </p:spPr>
        <p:txBody>
          <a:bodyPr>
            <a:normAutofit fontScale="90000"/>
          </a:bodyPr>
          <a:lstStyle/>
          <a:p>
            <a:r>
              <a:rPr lang="en-US" dirty="0"/>
              <a:t>MARCQI optimization &amp; appropriateness </a:t>
            </a:r>
          </a:p>
        </p:txBody>
      </p:sp>
      <p:sp>
        <p:nvSpPr>
          <p:cNvPr id="3" name="Content Placeholder 2">
            <a:extLst>
              <a:ext uri="{FF2B5EF4-FFF2-40B4-BE49-F238E27FC236}">
                <a16:creationId xmlns:a16="http://schemas.microsoft.com/office/drawing/2014/main" id="{1133F404-C444-50EF-CF55-093C9EE2F87F}"/>
              </a:ext>
            </a:extLst>
          </p:cNvPr>
          <p:cNvSpPr>
            <a:spLocks noGrp="1"/>
          </p:cNvSpPr>
          <p:nvPr>
            <p:ph idx="1"/>
          </p:nvPr>
        </p:nvSpPr>
        <p:spPr>
          <a:xfrm>
            <a:off x="204184" y="1062022"/>
            <a:ext cx="11798422" cy="5659448"/>
          </a:xfrm>
        </p:spPr>
        <p:txBody>
          <a:bodyPr vert="horz" lIns="91440" tIns="45720" rIns="91440" bIns="45720" rtlCol="0" anchor="t">
            <a:normAutofit lnSpcReduction="10000"/>
          </a:bodyPr>
          <a:lstStyle/>
          <a:p>
            <a:r>
              <a:rPr lang="en-US" dirty="0"/>
              <a:t>Streamlining demographic collection </a:t>
            </a:r>
          </a:p>
          <a:p>
            <a:pPr lvl="1"/>
            <a:r>
              <a:rPr lang="en-US" dirty="0"/>
              <a:t>Improve analysis to find disparities in care/revision rates</a:t>
            </a:r>
          </a:p>
          <a:p>
            <a:pPr lvl="1"/>
            <a:endParaRPr lang="en-US" dirty="0"/>
          </a:p>
          <a:p>
            <a:r>
              <a:rPr lang="en-US" dirty="0"/>
              <a:t>Improving PROs access </a:t>
            </a:r>
            <a:r>
              <a:rPr lang="en-US" dirty="0">
                <a:sym typeface="Wingdings" panose="05000000000000000000" pitchFamily="2" charset="2"/>
              </a:rPr>
              <a:t> </a:t>
            </a:r>
            <a:r>
              <a:rPr lang="en-US" dirty="0"/>
              <a:t>Single page form, language translations, email form updates</a:t>
            </a:r>
          </a:p>
          <a:p>
            <a:pPr lvl="1"/>
            <a:r>
              <a:rPr lang="en-US" dirty="0"/>
              <a:t>Improved patient &amp; CDA access for increased PROs completion</a:t>
            </a:r>
          </a:p>
          <a:p>
            <a:pPr lvl="1"/>
            <a:r>
              <a:rPr lang="en-US" dirty="0"/>
              <a:t>Increased completion = improve analysis of outcomes-based PROs and patient variables (insurance, sex, diabetes, smoking, etc.)</a:t>
            </a:r>
          </a:p>
          <a:p>
            <a:pPr lvl="1"/>
            <a:r>
              <a:rPr lang="en-US" dirty="0"/>
              <a:t>Understanding pre-op PROMs scores &amp; predictors of post-op outcome scores</a:t>
            </a:r>
          </a:p>
          <a:p>
            <a:pPr lvl="1"/>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A143D"/>
                </a:solidFill>
                <a:effectLst/>
                <a:uLnTx/>
                <a:uFillTx/>
                <a:latin typeface="Franklin Gothic Demi" panose="020B0703020102020204" pitchFamily="34" charset="0"/>
                <a:ea typeface="+mn-ea"/>
                <a:cs typeface="+mn-cs"/>
              </a:rPr>
              <a:t>Reducing ED visits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2A143D"/>
                </a:solidFill>
                <a:effectLst/>
                <a:uLnTx/>
                <a:uFillTx/>
                <a:latin typeface="Franklin Gothic Medium"/>
                <a:ea typeface="+mn-ea"/>
                <a:cs typeface="+mn-cs"/>
              </a:rPr>
              <a:t>Analysis on optimization factors, education &amp; impact on post-operative ED visits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2A143D"/>
                </a:solidFill>
                <a:effectLst/>
                <a:uLnTx/>
                <a:uFillTx/>
                <a:latin typeface="Franklin Gothic Medium"/>
                <a:ea typeface="+mn-ea"/>
                <a:cs typeface="+mn-cs"/>
              </a:rPr>
              <a:t>Collaborative quality work shared</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2A143D"/>
                </a:solidFill>
                <a:effectLst/>
                <a:uLnTx/>
                <a:uFillTx/>
                <a:latin typeface="Franklin Gothic Medium"/>
                <a:ea typeface="+mn-ea"/>
                <a:cs typeface="+mn-cs"/>
              </a:rPr>
              <a:t>Multifactorial, social determinants of health may be involved</a:t>
            </a:r>
            <a:endParaRPr lang="en-US" dirty="0"/>
          </a:p>
          <a:p>
            <a:pPr lvl="1"/>
            <a:endParaRPr lang="en-US" dirty="0"/>
          </a:p>
          <a:p>
            <a:pPr lvl="2"/>
            <a:endParaRPr lang="en-US" dirty="0"/>
          </a:p>
          <a:p>
            <a:endParaRPr lang="en-US" dirty="0"/>
          </a:p>
        </p:txBody>
      </p:sp>
    </p:spTree>
    <p:extLst>
      <p:ext uri="{BB962C8B-B14F-4D97-AF65-F5344CB8AC3E}">
        <p14:creationId xmlns:p14="http://schemas.microsoft.com/office/powerpoint/2010/main" val="2576715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DF59-F9A4-6E39-5D4E-D44A2FA19943}"/>
              </a:ext>
            </a:extLst>
          </p:cNvPr>
          <p:cNvSpPr>
            <a:spLocks noGrp="1"/>
          </p:cNvSpPr>
          <p:nvPr>
            <p:ph type="title"/>
          </p:nvPr>
        </p:nvSpPr>
        <p:spPr/>
        <p:txBody>
          <a:bodyPr>
            <a:normAutofit fontScale="90000"/>
          </a:bodyPr>
          <a:lstStyle/>
          <a:p>
            <a:r>
              <a:rPr lang="en-US" dirty="0"/>
              <a:t>Common challenges + Available Resources</a:t>
            </a:r>
          </a:p>
        </p:txBody>
      </p:sp>
      <p:sp>
        <p:nvSpPr>
          <p:cNvPr id="3" name="Content Placeholder 2">
            <a:extLst>
              <a:ext uri="{FF2B5EF4-FFF2-40B4-BE49-F238E27FC236}">
                <a16:creationId xmlns:a16="http://schemas.microsoft.com/office/drawing/2014/main" id="{F077E11E-D480-DBD4-D240-1D78ECCC2C98}"/>
              </a:ext>
            </a:extLst>
          </p:cNvPr>
          <p:cNvSpPr>
            <a:spLocks noGrp="1"/>
          </p:cNvSpPr>
          <p:nvPr>
            <p:ph sz="half" idx="1"/>
          </p:nvPr>
        </p:nvSpPr>
        <p:spPr/>
        <p:txBody>
          <a:bodyPr vert="horz" lIns="91440" tIns="45720" rIns="91440" bIns="45720" rtlCol="0" anchor="t">
            <a:normAutofit lnSpcReduction="10000"/>
          </a:bodyPr>
          <a:lstStyle/>
          <a:p>
            <a:pPr marL="0" indent="0">
              <a:buNone/>
            </a:pPr>
            <a:r>
              <a:rPr lang="en-US" dirty="0"/>
              <a:t>Limited access to social support at home</a:t>
            </a:r>
          </a:p>
          <a:p>
            <a:endParaRPr lang="en-US" dirty="0"/>
          </a:p>
          <a:p>
            <a:endParaRPr lang="en-US" dirty="0"/>
          </a:p>
          <a:p>
            <a:endParaRPr lang="en-US" dirty="0"/>
          </a:p>
          <a:p>
            <a:pPr marL="0" indent="0">
              <a:buNone/>
            </a:pPr>
            <a:r>
              <a:rPr lang="en-US" dirty="0"/>
              <a:t>Access to clinics due to location</a:t>
            </a:r>
          </a:p>
          <a:p>
            <a:endParaRPr lang="en-US" dirty="0"/>
          </a:p>
          <a:p>
            <a:endParaRPr lang="en-US" dirty="0"/>
          </a:p>
          <a:p>
            <a:endParaRPr lang="en-US" dirty="0">
              <a:latin typeface="Franklin Gothic Demi"/>
            </a:endParaRPr>
          </a:p>
          <a:p>
            <a:pPr marL="0" indent="0">
              <a:buNone/>
            </a:pPr>
            <a:r>
              <a:rPr lang="en-US" dirty="0"/>
              <a:t>Standardizing pre-operative testing, education and resources while supporting patient-centered care</a:t>
            </a:r>
          </a:p>
        </p:txBody>
      </p:sp>
      <p:sp>
        <p:nvSpPr>
          <p:cNvPr id="4" name="Content Placeholder 3">
            <a:extLst>
              <a:ext uri="{FF2B5EF4-FFF2-40B4-BE49-F238E27FC236}">
                <a16:creationId xmlns:a16="http://schemas.microsoft.com/office/drawing/2014/main" id="{D2A8BA9E-493B-AF61-1829-E219D6E6EB38}"/>
              </a:ext>
            </a:extLst>
          </p:cNvPr>
          <p:cNvSpPr>
            <a:spLocks noGrp="1"/>
          </p:cNvSpPr>
          <p:nvPr>
            <p:ph sz="half" idx="2"/>
          </p:nvPr>
        </p:nvSpPr>
        <p:spPr/>
        <p:txBody>
          <a:bodyPr vert="horz" lIns="91440" tIns="45720" rIns="91440" bIns="45720" rtlCol="0" anchor="t">
            <a:normAutofit lnSpcReduction="10000"/>
          </a:bodyPr>
          <a:lstStyle/>
          <a:p>
            <a:pPr>
              <a:buFont typeface="Wingdings" pitchFamily="2" charset="2"/>
              <a:buChar char="ü"/>
            </a:pPr>
            <a:r>
              <a:rPr lang="en-US" dirty="0"/>
              <a:t>Encourage use of 211 (text or call) </a:t>
            </a:r>
            <a:r>
              <a:rPr lang="en-US" sz="2400" dirty="0"/>
              <a:t>confidential service that connects people to local community social services and resources</a:t>
            </a:r>
          </a:p>
          <a:p>
            <a:endParaRPr lang="en-US" dirty="0"/>
          </a:p>
          <a:p>
            <a:endParaRPr lang="en-US" dirty="0">
              <a:latin typeface="Franklin Gothic Demi"/>
            </a:endParaRPr>
          </a:p>
          <a:p>
            <a:pPr>
              <a:buFont typeface="Wingdings" pitchFamily="2" charset="2"/>
              <a:buChar char="ü"/>
            </a:pPr>
            <a:r>
              <a:rPr lang="en-US" dirty="0">
                <a:latin typeface="Franklin Gothic Demi"/>
              </a:rPr>
              <a:t>Bundle optimization appts together (H&amp;P, labs, EKG, SA screening, etc.) with joint education class </a:t>
            </a:r>
          </a:p>
          <a:p>
            <a:endParaRPr lang="en-US" dirty="0"/>
          </a:p>
          <a:p>
            <a:pPr>
              <a:buFont typeface="Wingdings" pitchFamily="2" charset="2"/>
              <a:buChar char="ü"/>
            </a:pPr>
            <a:r>
              <a:rPr lang="en-US" dirty="0">
                <a:latin typeface="Franklin Gothic Demi"/>
              </a:rPr>
              <a:t>Surgeon workshops 	</a:t>
            </a:r>
          </a:p>
          <a:p>
            <a:pPr marL="457200" lvl="1" indent="0">
              <a:buNone/>
            </a:pPr>
            <a:r>
              <a:rPr lang="en-US" dirty="0">
                <a:latin typeface="Franklin Gothic Demi"/>
              </a:rPr>
              <a:t>Future: work towards agreement on best practices</a:t>
            </a:r>
            <a:endParaRPr lang="en-US" dirty="0"/>
          </a:p>
        </p:txBody>
      </p:sp>
    </p:spTree>
    <p:extLst>
      <p:ext uri="{BB962C8B-B14F-4D97-AF65-F5344CB8AC3E}">
        <p14:creationId xmlns:p14="http://schemas.microsoft.com/office/powerpoint/2010/main" val="1753019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9F8BE-8493-C349-8F6D-AA67BCDB5890}"/>
              </a:ext>
            </a:extLst>
          </p:cNvPr>
          <p:cNvSpPr>
            <a:spLocks noGrp="1"/>
          </p:cNvSpPr>
          <p:nvPr>
            <p:ph type="title"/>
          </p:nvPr>
        </p:nvSpPr>
        <p:spPr>
          <a:xfrm>
            <a:off x="631373" y="89915"/>
            <a:ext cx="10711978" cy="842240"/>
          </a:xfrm>
        </p:spPr>
        <p:txBody>
          <a:bodyPr/>
          <a:lstStyle/>
          <a:p>
            <a:r>
              <a:rPr lang="en-US" dirty="0"/>
              <a:t>Disclosure</a:t>
            </a:r>
          </a:p>
        </p:txBody>
      </p:sp>
      <p:sp>
        <p:nvSpPr>
          <p:cNvPr id="3" name="Content Placeholder 2">
            <a:extLst>
              <a:ext uri="{FF2B5EF4-FFF2-40B4-BE49-F238E27FC236}">
                <a16:creationId xmlns:a16="http://schemas.microsoft.com/office/drawing/2014/main" id="{2FF8875C-811D-B15E-50F8-0FE2B5C84778}"/>
              </a:ext>
            </a:extLst>
          </p:cNvPr>
          <p:cNvSpPr>
            <a:spLocks noGrp="1"/>
          </p:cNvSpPr>
          <p:nvPr>
            <p:ph idx="1"/>
          </p:nvPr>
        </p:nvSpPr>
        <p:spPr>
          <a:xfrm>
            <a:off x="204184" y="1062022"/>
            <a:ext cx="11798422" cy="5659448"/>
          </a:xfrm>
        </p:spPr>
        <p:txBody>
          <a:bodyPr/>
          <a:lstStyle/>
          <a:p>
            <a:r>
              <a:rPr lang="en-US" dirty="0"/>
              <a:t>MARCQI is funded via the Value Partnerships initiative by Blue Cross Blue Shield of Michigan.</a:t>
            </a:r>
          </a:p>
          <a:p>
            <a:endParaRPr lang="en-US" dirty="0"/>
          </a:p>
        </p:txBody>
      </p:sp>
      <p:pic>
        <p:nvPicPr>
          <p:cNvPr id="5" name="Picture 4" descr="A blue and white logo&#10;&#10;Description automatically generated">
            <a:extLst>
              <a:ext uri="{FF2B5EF4-FFF2-40B4-BE49-F238E27FC236}">
                <a16:creationId xmlns:a16="http://schemas.microsoft.com/office/drawing/2014/main" id="{26B9FCC3-C18A-CB14-3E11-271A6634E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524243"/>
            <a:ext cx="5906606" cy="2053151"/>
          </a:xfrm>
          <a:prstGeom prst="rect">
            <a:avLst/>
          </a:prstGeom>
        </p:spPr>
      </p:pic>
    </p:spTree>
    <p:extLst>
      <p:ext uri="{BB962C8B-B14F-4D97-AF65-F5344CB8AC3E}">
        <p14:creationId xmlns:p14="http://schemas.microsoft.com/office/powerpoint/2010/main" val="2814232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A8D65E-37ED-2BAD-81B9-DF5273EACDA3}"/>
              </a:ext>
            </a:extLst>
          </p:cNvPr>
          <p:cNvSpPr/>
          <p:nvPr/>
        </p:nvSpPr>
        <p:spPr>
          <a:xfrm>
            <a:off x="0" y="2577744"/>
            <a:ext cx="12192000" cy="55695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A1853-5A0F-5AA9-1F77-6BFB6658E953}"/>
              </a:ext>
            </a:extLst>
          </p:cNvPr>
          <p:cNvSpPr>
            <a:spLocks noGrp="1"/>
          </p:cNvSpPr>
          <p:nvPr>
            <p:ph type="title"/>
          </p:nvPr>
        </p:nvSpPr>
        <p:spPr>
          <a:xfrm>
            <a:off x="550417" y="0"/>
            <a:ext cx="11143264" cy="2561118"/>
          </a:xfrm>
        </p:spPr>
        <p:txBody>
          <a:bodyPr/>
          <a:lstStyle/>
          <a:p>
            <a:r>
              <a:rPr lang="en-US" dirty="0"/>
              <a:t>Agenda</a:t>
            </a:r>
          </a:p>
        </p:txBody>
      </p:sp>
      <p:sp>
        <p:nvSpPr>
          <p:cNvPr id="3" name="Text Placeholder 2">
            <a:extLst>
              <a:ext uri="{FF2B5EF4-FFF2-40B4-BE49-F238E27FC236}">
                <a16:creationId xmlns:a16="http://schemas.microsoft.com/office/drawing/2014/main" id="{EEA6B406-15CE-C85B-BC1C-332F22B9DD02}"/>
              </a:ext>
            </a:extLst>
          </p:cNvPr>
          <p:cNvSpPr>
            <a:spLocks noGrp="1"/>
          </p:cNvSpPr>
          <p:nvPr>
            <p:ph type="body" idx="1"/>
          </p:nvPr>
        </p:nvSpPr>
        <p:spPr>
          <a:xfrm>
            <a:off x="516621" y="2042557"/>
            <a:ext cx="11177060" cy="4047094"/>
          </a:xfrm>
        </p:spPr>
        <p:txBody>
          <a:bodyPr/>
          <a:lstStyle/>
          <a:p>
            <a:pPr marL="457200" indent="-457200">
              <a:buFont typeface="Arial" panose="020B0604020202020204" pitchFamily="34" charset="0"/>
              <a:buChar char="•"/>
            </a:pPr>
            <a:r>
              <a:rPr lang="en-US" dirty="0">
                <a:solidFill>
                  <a:schemeClr val="tx1"/>
                </a:solidFill>
              </a:rPr>
              <a:t>Optimization &amp; appropriateness</a:t>
            </a:r>
          </a:p>
          <a:p>
            <a:pPr marL="457200" indent="-457200">
              <a:buFont typeface="Arial" panose="020B0604020202020204" pitchFamily="34" charset="0"/>
              <a:buChar char="•"/>
            </a:pPr>
            <a:r>
              <a:rPr lang="en-US" dirty="0">
                <a:solidFill>
                  <a:schemeClr val="tx1"/>
                </a:solidFill>
              </a:rPr>
              <a:t>PROs collection &amp; clinical use</a:t>
            </a:r>
          </a:p>
          <a:p>
            <a:pPr marL="457200" indent="-457200">
              <a:buFont typeface="Arial" panose="020B0604020202020204" pitchFamily="34" charset="0"/>
              <a:buChar char="•"/>
            </a:pPr>
            <a:r>
              <a:rPr lang="en-US" dirty="0">
                <a:solidFill>
                  <a:schemeClr val="tx1"/>
                </a:solidFill>
              </a:rPr>
              <a:t>Reasons for Revisions </a:t>
            </a:r>
          </a:p>
          <a:p>
            <a:pPr marL="457200" indent="-457200">
              <a:buFont typeface="Arial" panose="020B0604020202020204" pitchFamily="34" charset="0"/>
              <a:buChar char="•"/>
            </a:pPr>
            <a:r>
              <a:rPr lang="en-US" dirty="0">
                <a:solidFill>
                  <a:schemeClr val="tx1"/>
                </a:solidFill>
              </a:rPr>
              <a:t>MARCQI: Impact </a:t>
            </a:r>
          </a:p>
          <a:p>
            <a:pPr marL="457200" indent="-457200">
              <a:buFont typeface="Arial" panose="020B0604020202020204" pitchFamily="34" charset="0"/>
              <a:buChar char="•"/>
            </a:pPr>
            <a:r>
              <a:rPr lang="en-US" dirty="0">
                <a:solidFill>
                  <a:schemeClr val="tx1"/>
                </a:solidFill>
              </a:rPr>
              <a:t>Keynote speaker takeaways</a:t>
            </a:r>
          </a:p>
          <a:p>
            <a:pPr marL="457200" indent="-457200">
              <a:buFont typeface="Arial" panose="020B0604020202020204" pitchFamily="34" charset="0"/>
              <a:buChar char="•"/>
            </a:pPr>
            <a:r>
              <a:rPr lang="en-US" dirty="0">
                <a:solidFill>
                  <a:schemeClr val="tx1"/>
                </a:solidFill>
              </a:rPr>
              <a:t>2025 Value Based Reimbursement – To do</a:t>
            </a:r>
          </a:p>
          <a:p>
            <a:pPr marL="457200" indent="-457200">
              <a:buFont typeface="Arial" panose="020B0604020202020204" pitchFamily="34" charset="0"/>
              <a:buChar char="•"/>
            </a:pPr>
            <a:r>
              <a:rPr lang="en-US" dirty="0">
                <a:solidFill>
                  <a:schemeClr val="tx1"/>
                </a:solidFill>
              </a:rPr>
              <a:t>Key takeaways &amp; action items </a:t>
            </a:r>
          </a:p>
        </p:txBody>
      </p:sp>
    </p:spTree>
    <p:extLst>
      <p:ext uri="{BB962C8B-B14F-4D97-AF65-F5344CB8AC3E}">
        <p14:creationId xmlns:p14="http://schemas.microsoft.com/office/powerpoint/2010/main" val="2400797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963A84-036F-00F3-335B-04412C7E4F3F}"/>
              </a:ext>
            </a:extLst>
          </p:cNvPr>
          <p:cNvSpPr>
            <a:spLocks noGrp="1"/>
          </p:cNvSpPr>
          <p:nvPr>
            <p:ph type="title"/>
          </p:nvPr>
        </p:nvSpPr>
        <p:spPr/>
        <p:txBody>
          <a:bodyPr/>
          <a:lstStyle/>
          <a:p>
            <a:r>
              <a:rPr lang="en-US" dirty="0"/>
              <a:t>Collecting PROMs is Hard at First</a:t>
            </a:r>
          </a:p>
        </p:txBody>
      </p:sp>
      <p:sp>
        <p:nvSpPr>
          <p:cNvPr id="5" name="Content Placeholder 4">
            <a:extLst>
              <a:ext uri="{FF2B5EF4-FFF2-40B4-BE49-F238E27FC236}">
                <a16:creationId xmlns:a16="http://schemas.microsoft.com/office/drawing/2014/main" id="{15B6E765-EE7F-D11C-9236-2B43732D9EF5}"/>
              </a:ext>
            </a:extLst>
          </p:cNvPr>
          <p:cNvSpPr>
            <a:spLocks noGrp="1"/>
          </p:cNvSpPr>
          <p:nvPr>
            <p:ph idx="1"/>
          </p:nvPr>
        </p:nvSpPr>
        <p:spPr/>
        <p:txBody>
          <a:bodyPr/>
          <a:lstStyle/>
          <a:p>
            <a:r>
              <a:rPr lang="en-US" dirty="0"/>
              <a:t>Developing system takes effort</a:t>
            </a:r>
          </a:p>
          <a:p>
            <a:r>
              <a:rPr lang="en-US" dirty="0"/>
              <a:t>Takes time</a:t>
            </a:r>
          </a:p>
          <a:p>
            <a:r>
              <a:rPr lang="en-US" dirty="0"/>
              <a:t>Costs money</a:t>
            </a:r>
          </a:p>
          <a:p>
            <a:endParaRPr lang="en-US" dirty="0"/>
          </a:p>
          <a:p>
            <a:r>
              <a:rPr lang="en-US" dirty="0"/>
              <a:t>Once you have a system in place PROMs can be helpful and rewarding</a:t>
            </a:r>
          </a:p>
        </p:txBody>
      </p:sp>
    </p:spTree>
    <p:extLst>
      <p:ext uri="{BB962C8B-B14F-4D97-AF65-F5344CB8AC3E}">
        <p14:creationId xmlns:p14="http://schemas.microsoft.com/office/powerpoint/2010/main" val="548846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C681-1477-5100-BFE4-DBC7CE1AE0C9}"/>
              </a:ext>
            </a:extLst>
          </p:cNvPr>
          <p:cNvSpPr>
            <a:spLocks noGrp="1"/>
          </p:cNvSpPr>
          <p:nvPr>
            <p:ph type="title"/>
          </p:nvPr>
        </p:nvSpPr>
        <p:spPr/>
        <p:txBody>
          <a:bodyPr/>
          <a:lstStyle/>
          <a:p>
            <a:r>
              <a:rPr lang="en-US" dirty="0"/>
              <a:t>PROMs Trend Reports are now available</a:t>
            </a:r>
          </a:p>
        </p:txBody>
      </p:sp>
      <p:sp>
        <p:nvSpPr>
          <p:cNvPr id="6" name="Content Placeholder 5">
            <a:extLst>
              <a:ext uri="{FF2B5EF4-FFF2-40B4-BE49-F238E27FC236}">
                <a16:creationId xmlns:a16="http://schemas.microsoft.com/office/drawing/2014/main" id="{B01B2AE1-B888-4F46-E265-237C61ACE62C}"/>
              </a:ext>
            </a:extLst>
          </p:cNvPr>
          <p:cNvSpPr>
            <a:spLocks noGrp="1"/>
          </p:cNvSpPr>
          <p:nvPr>
            <p:ph idx="1"/>
          </p:nvPr>
        </p:nvSpPr>
        <p:spPr>
          <a:xfrm>
            <a:off x="204184" y="1062022"/>
            <a:ext cx="5652919" cy="5659448"/>
          </a:xfrm>
        </p:spPr>
        <p:txBody>
          <a:bodyPr/>
          <a:lstStyle/>
          <a:p>
            <a:r>
              <a:rPr lang="en-US" dirty="0"/>
              <a:t>Shows patient progress over time</a:t>
            </a:r>
          </a:p>
          <a:p>
            <a:r>
              <a:rPr lang="en-US" dirty="0"/>
              <a:t>Gives comparison to patients of similar age and sex</a:t>
            </a:r>
          </a:p>
          <a:p>
            <a:r>
              <a:rPr lang="en-US" dirty="0"/>
              <a:t>Offer reassurance</a:t>
            </a:r>
          </a:p>
          <a:p>
            <a:r>
              <a:rPr lang="en-US" dirty="0"/>
              <a:t>Provide a pat on the back</a:t>
            </a:r>
          </a:p>
          <a:p>
            <a:r>
              <a:rPr lang="en-US" dirty="0"/>
              <a:t>See declines in function</a:t>
            </a:r>
          </a:p>
          <a:p>
            <a:r>
              <a:rPr lang="en-US" dirty="0"/>
              <a:t>Maybe predict revision</a:t>
            </a:r>
          </a:p>
        </p:txBody>
      </p:sp>
      <p:pic>
        <p:nvPicPr>
          <p:cNvPr id="7" name="Content Placeholder 3">
            <a:extLst>
              <a:ext uri="{FF2B5EF4-FFF2-40B4-BE49-F238E27FC236}">
                <a16:creationId xmlns:a16="http://schemas.microsoft.com/office/drawing/2014/main" id="{12B36DFA-D33D-ECAA-AA94-35CF618D3E8C}"/>
              </a:ext>
            </a:extLst>
          </p:cNvPr>
          <p:cNvPicPr>
            <a:picLocks noChangeAspect="1"/>
          </p:cNvPicPr>
          <p:nvPr/>
        </p:nvPicPr>
        <p:blipFill>
          <a:blip r:embed="rId2"/>
          <a:stretch>
            <a:fillRect/>
          </a:stretch>
        </p:blipFill>
        <p:spPr>
          <a:xfrm>
            <a:off x="6091083" y="1194808"/>
            <a:ext cx="5896733" cy="4778946"/>
          </a:xfrm>
          <a:prstGeom prst="rect">
            <a:avLst/>
          </a:prstGeom>
        </p:spPr>
      </p:pic>
    </p:spTree>
    <p:extLst>
      <p:ext uri="{BB962C8B-B14F-4D97-AF65-F5344CB8AC3E}">
        <p14:creationId xmlns:p14="http://schemas.microsoft.com/office/powerpoint/2010/main" val="1583083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CAC2-B20A-3286-490E-C8489BCFCA9B}"/>
              </a:ext>
            </a:extLst>
          </p:cNvPr>
          <p:cNvSpPr>
            <a:spLocks noGrp="1"/>
          </p:cNvSpPr>
          <p:nvPr>
            <p:ph type="title"/>
          </p:nvPr>
        </p:nvSpPr>
        <p:spPr/>
        <p:txBody>
          <a:bodyPr/>
          <a:lstStyle/>
          <a:p>
            <a:r>
              <a:rPr lang="en-US" dirty="0"/>
              <a:t>Accessing the Patient Trend Report</a:t>
            </a:r>
          </a:p>
        </p:txBody>
      </p:sp>
      <p:pic>
        <p:nvPicPr>
          <p:cNvPr id="4" name="Picture 3">
            <a:extLst>
              <a:ext uri="{FF2B5EF4-FFF2-40B4-BE49-F238E27FC236}">
                <a16:creationId xmlns:a16="http://schemas.microsoft.com/office/drawing/2014/main" id="{B31CF129-551C-9C2A-2412-C40F2FDA22F3}"/>
              </a:ext>
            </a:extLst>
          </p:cNvPr>
          <p:cNvPicPr>
            <a:picLocks noChangeAspect="1"/>
          </p:cNvPicPr>
          <p:nvPr/>
        </p:nvPicPr>
        <p:blipFill rotWithShape="1">
          <a:blip r:embed="rId3"/>
          <a:srcRect t="4164" b="-5837"/>
          <a:stretch/>
        </p:blipFill>
        <p:spPr>
          <a:xfrm>
            <a:off x="631373" y="1280160"/>
            <a:ext cx="10958115" cy="5577840"/>
          </a:xfrm>
          <a:prstGeom prst="rect">
            <a:avLst/>
          </a:prstGeom>
        </p:spPr>
      </p:pic>
      <p:pic>
        <p:nvPicPr>
          <p:cNvPr id="6" name="Picture 5">
            <a:extLst>
              <a:ext uri="{FF2B5EF4-FFF2-40B4-BE49-F238E27FC236}">
                <a16:creationId xmlns:a16="http://schemas.microsoft.com/office/drawing/2014/main" id="{B2F9D770-0D60-8E2D-19BC-E75ED45BBADD}"/>
              </a:ext>
            </a:extLst>
          </p:cNvPr>
          <p:cNvPicPr>
            <a:picLocks noChangeAspect="1"/>
          </p:cNvPicPr>
          <p:nvPr/>
        </p:nvPicPr>
        <p:blipFill>
          <a:blip r:embed="rId4"/>
          <a:stretch>
            <a:fillRect/>
          </a:stretch>
        </p:blipFill>
        <p:spPr>
          <a:xfrm>
            <a:off x="513065" y="1544636"/>
            <a:ext cx="11047562" cy="414658"/>
          </a:xfrm>
          <a:prstGeom prst="rect">
            <a:avLst/>
          </a:prstGeom>
        </p:spPr>
      </p:pic>
      <p:pic>
        <p:nvPicPr>
          <p:cNvPr id="7" name="Picture 6">
            <a:extLst>
              <a:ext uri="{FF2B5EF4-FFF2-40B4-BE49-F238E27FC236}">
                <a16:creationId xmlns:a16="http://schemas.microsoft.com/office/drawing/2014/main" id="{E4B3F2F2-C3BE-8126-87A1-992D44736DBA}"/>
              </a:ext>
            </a:extLst>
          </p:cNvPr>
          <p:cNvPicPr>
            <a:picLocks noChangeAspect="1"/>
          </p:cNvPicPr>
          <p:nvPr/>
        </p:nvPicPr>
        <p:blipFill>
          <a:blip r:embed="rId5"/>
          <a:stretch>
            <a:fillRect/>
          </a:stretch>
        </p:blipFill>
        <p:spPr>
          <a:xfrm>
            <a:off x="631373" y="1872878"/>
            <a:ext cx="3825124" cy="2256360"/>
          </a:xfrm>
          <a:prstGeom prst="rect">
            <a:avLst/>
          </a:prstGeom>
        </p:spPr>
      </p:pic>
      <p:sp>
        <p:nvSpPr>
          <p:cNvPr id="8" name="Rectangle 7">
            <a:extLst>
              <a:ext uri="{FF2B5EF4-FFF2-40B4-BE49-F238E27FC236}">
                <a16:creationId xmlns:a16="http://schemas.microsoft.com/office/drawing/2014/main" id="{B26A981D-2F2A-02AD-22FC-F54CE097E4B1}"/>
              </a:ext>
            </a:extLst>
          </p:cNvPr>
          <p:cNvSpPr/>
          <p:nvPr/>
        </p:nvSpPr>
        <p:spPr>
          <a:xfrm>
            <a:off x="2155025" y="1899822"/>
            <a:ext cx="388910" cy="264476"/>
          </a:xfrm>
          <a:prstGeom prst="rect">
            <a:avLst/>
          </a:prstGeom>
          <a:noFill/>
          <a:ln w="76200">
            <a:solidFill>
              <a:srgbClr val="F87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ECE100F-D96A-F02D-D3ED-36E8E6F64B9E}"/>
              </a:ext>
            </a:extLst>
          </p:cNvPr>
          <p:cNvPicPr>
            <a:picLocks noChangeAspect="1"/>
          </p:cNvPicPr>
          <p:nvPr/>
        </p:nvPicPr>
        <p:blipFill>
          <a:blip r:embed="rId6"/>
          <a:stretch>
            <a:fillRect/>
          </a:stretch>
        </p:blipFill>
        <p:spPr>
          <a:xfrm>
            <a:off x="2749574" y="2666314"/>
            <a:ext cx="1521777" cy="1212667"/>
          </a:xfrm>
          <a:prstGeom prst="rect">
            <a:avLst/>
          </a:prstGeom>
        </p:spPr>
      </p:pic>
      <p:sp>
        <p:nvSpPr>
          <p:cNvPr id="10" name="Rectangle 9">
            <a:extLst>
              <a:ext uri="{FF2B5EF4-FFF2-40B4-BE49-F238E27FC236}">
                <a16:creationId xmlns:a16="http://schemas.microsoft.com/office/drawing/2014/main" id="{6D764F9F-C600-48EB-7FF1-84B5C69C90EA}"/>
              </a:ext>
            </a:extLst>
          </p:cNvPr>
          <p:cNvSpPr/>
          <p:nvPr/>
        </p:nvSpPr>
        <p:spPr>
          <a:xfrm>
            <a:off x="2749573" y="2642322"/>
            <a:ext cx="1521777" cy="1209580"/>
          </a:xfrm>
          <a:prstGeom prst="rect">
            <a:avLst/>
          </a:prstGeom>
          <a:noFill/>
          <a:ln w="76200">
            <a:solidFill>
              <a:srgbClr val="F87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2E3D9AC-6333-F7F2-297B-B8211B26FD0D}"/>
              </a:ext>
            </a:extLst>
          </p:cNvPr>
          <p:cNvCxnSpPr>
            <a:cxnSpLocks/>
          </p:cNvCxnSpPr>
          <p:nvPr/>
        </p:nvCxnSpPr>
        <p:spPr>
          <a:xfrm>
            <a:off x="2543935" y="2188290"/>
            <a:ext cx="205639" cy="472966"/>
          </a:xfrm>
          <a:prstGeom prst="line">
            <a:avLst/>
          </a:prstGeom>
          <a:ln w="76200">
            <a:solidFill>
              <a:srgbClr val="F8773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2187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CAC2-B20A-3286-490E-C8489BCFCA9B}"/>
              </a:ext>
            </a:extLst>
          </p:cNvPr>
          <p:cNvSpPr>
            <a:spLocks noGrp="1"/>
          </p:cNvSpPr>
          <p:nvPr>
            <p:ph type="title"/>
          </p:nvPr>
        </p:nvSpPr>
        <p:spPr/>
        <p:txBody>
          <a:bodyPr/>
          <a:lstStyle/>
          <a:p>
            <a:r>
              <a:rPr lang="en-US" dirty="0"/>
              <a:t>Accessing the Patient Trend Report</a:t>
            </a:r>
          </a:p>
        </p:txBody>
      </p:sp>
      <p:pic>
        <p:nvPicPr>
          <p:cNvPr id="4" name="Picture 3">
            <a:extLst>
              <a:ext uri="{FF2B5EF4-FFF2-40B4-BE49-F238E27FC236}">
                <a16:creationId xmlns:a16="http://schemas.microsoft.com/office/drawing/2014/main" id="{B31CF129-551C-9C2A-2412-C40F2FDA22F3}"/>
              </a:ext>
            </a:extLst>
          </p:cNvPr>
          <p:cNvPicPr>
            <a:picLocks noChangeAspect="1"/>
          </p:cNvPicPr>
          <p:nvPr/>
        </p:nvPicPr>
        <p:blipFill rotWithShape="1">
          <a:blip r:embed="rId3"/>
          <a:srcRect t="4164" b="-5837"/>
          <a:stretch/>
        </p:blipFill>
        <p:spPr>
          <a:xfrm>
            <a:off x="631373" y="1280160"/>
            <a:ext cx="10958115" cy="5577840"/>
          </a:xfrm>
          <a:prstGeom prst="rect">
            <a:avLst/>
          </a:prstGeom>
        </p:spPr>
      </p:pic>
      <p:pic>
        <p:nvPicPr>
          <p:cNvPr id="6" name="Picture 5">
            <a:extLst>
              <a:ext uri="{FF2B5EF4-FFF2-40B4-BE49-F238E27FC236}">
                <a16:creationId xmlns:a16="http://schemas.microsoft.com/office/drawing/2014/main" id="{B2F9D770-0D60-8E2D-19BC-E75ED45BBADD}"/>
              </a:ext>
            </a:extLst>
          </p:cNvPr>
          <p:cNvPicPr>
            <a:picLocks noChangeAspect="1"/>
          </p:cNvPicPr>
          <p:nvPr/>
        </p:nvPicPr>
        <p:blipFill>
          <a:blip r:embed="rId4"/>
          <a:stretch>
            <a:fillRect/>
          </a:stretch>
        </p:blipFill>
        <p:spPr>
          <a:xfrm>
            <a:off x="513065" y="1544636"/>
            <a:ext cx="11047562" cy="414658"/>
          </a:xfrm>
          <a:prstGeom prst="rect">
            <a:avLst/>
          </a:prstGeom>
        </p:spPr>
      </p:pic>
      <p:sp>
        <p:nvSpPr>
          <p:cNvPr id="3" name="Rectangle 2">
            <a:extLst>
              <a:ext uri="{FF2B5EF4-FFF2-40B4-BE49-F238E27FC236}">
                <a16:creationId xmlns:a16="http://schemas.microsoft.com/office/drawing/2014/main" id="{B26A981D-2F2A-02AD-22FC-F54CE097E4B1}"/>
              </a:ext>
            </a:extLst>
          </p:cNvPr>
          <p:cNvSpPr/>
          <p:nvPr/>
        </p:nvSpPr>
        <p:spPr>
          <a:xfrm>
            <a:off x="727622" y="1862541"/>
            <a:ext cx="758278" cy="361229"/>
          </a:xfrm>
          <a:prstGeom prst="rect">
            <a:avLst/>
          </a:prstGeom>
          <a:noFill/>
          <a:ln w="76200">
            <a:solidFill>
              <a:srgbClr val="F87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7372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CAC2-B20A-3286-490E-C8489BCFCA9B}"/>
              </a:ext>
            </a:extLst>
          </p:cNvPr>
          <p:cNvSpPr>
            <a:spLocks noGrp="1"/>
          </p:cNvSpPr>
          <p:nvPr>
            <p:ph type="title"/>
          </p:nvPr>
        </p:nvSpPr>
        <p:spPr/>
        <p:txBody>
          <a:bodyPr/>
          <a:lstStyle/>
          <a:p>
            <a:r>
              <a:rPr lang="en-US" dirty="0"/>
              <a:t>Accessing the Patient Trend Report</a:t>
            </a:r>
          </a:p>
        </p:txBody>
      </p:sp>
      <p:pic>
        <p:nvPicPr>
          <p:cNvPr id="4" name="Picture 3">
            <a:extLst>
              <a:ext uri="{FF2B5EF4-FFF2-40B4-BE49-F238E27FC236}">
                <a16:creationId xmlns:a16="http://schemas.microsoft.com/office/drawing/2014/main" id="{B31CF129-551C-9C2A-2412-C40F2FDA22F3}"/>
              </a:ext>
            </a:extLst>
          </p:cNvPr>
          <p:cNvPicPr>
            <a:picLocks noChangeAspect="1"/>
          </p:cNvPicPr>
          <p:nvPr/>
        </p:nvPicPr>
        <p:blipFill rotWithShape="1">
          <a:blip r:embed="rId3"/>
          <a:srcRect t="4164" b="-5837"/>
          <a:stretch/>
        </p:blipFill>
        <p:spPr>
          <a:xfrm>
            <a:off x="631373" y="1280160"/>
            <a:ext cx="10958115" cy="5577840"/>
          </a:xfrm>
          <a:prstGeom prst="rect">
            <a:avLst/>
          </a:prstGeom>
        </p:spPr>
      </p:pic>
      <p:pic>
        <p:nvPicPr>
          <p:cNvPr id="6" name="Picture 5">
            <a:extLst>
              <a:ext uri="{FF2B5EF4-FFF2-40B4-BE49-F238E27FC236}">
                <a16:creationId xmlns:a16="http://schemas.microsoft.com/office/drawing/2014/main" id="{B2F9D770-0D60-8E2D-19BC-E75ED45BBADD}"/>
              </a:ext>
            </a:extLst>
          </p:cNvPr>
          <p:cNvPicPr>
            <a:picLocks noChangeAspect="1"/>
          </p:cNvPicPr>
          <p:nvPr/>
        </p:nvPicPr>
        <p:blipFill>
          <a:blip r:embed="rId4"/>
          <a:stretch>
            <a:fillRect/>
          </a:stretch>
        </p:blipFill>
        <p:spPr>
          <a:xfrm>
            <a:off x="513065" y="1544636"/>
            <a:ext cx="11047562" cy="414658"/>
          </a:xfrm>
          <a:prstGeom prst="rect">
            <a:avLst/>
          </a:prstGeom>
        </p:spPr>
      </p:pic>
      <p:sp>
        <p:nvSpPr>
          <p:cNvPr id="3" name="Rectangle 2">
            <a:extLst>
              <a:ext uri="{FF2B5EF4-FFF2-40B4-BE49-F238E27FC236}">
                <a16:creationId xmlns:a16="http://schemas.microsoft.com/office/drawing/2014/main" id="{9C28AB7A-CFF9-74B5-ABD2-E762B2E778AC}"/>
              </a:ext>
            </a:extLst>
          </p:cNvPr>
          <p:cNvSpPr/>
          <p:nvPr/>
        </p:nvSpPr>
        <p:spPr>
          <a:xfrm>
            <a:off x="1794422" y="2223770"/>
            <a:ext cx="310603" cy="348005"/>
          </a:xfrm>
          <a:prstGeom prst="rect">
            <a:avLst/>
          </a:prstGeom>
          <a:noFill/>
          <a:ln w="76200">
            <a:solidFill>
              <a:srgbClr val="F87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5D93F24-30DA-5273-CCD3-4D490D2B6222}"/>
              </a:ext>
            </a:extLst>
          </p:cNvPr>
          <p:cNvPicPr>
            <a:picLocks noChangeAspect="1"/>
          </p:cNvPicPr>
          <p:nvPr/>
        </p:nvPicPr>
        <p:blipFill>
          <a:blip r:embed="rId5"/>
          <a:stretch>
            <a:fillRect/>
          </a:stretch>
        </p:blipFill>
        <p:spPr>
          <a:xfrm>
            <a:off x="2801821" y="2878434"/>
            <a:ext cx="1139618" cy="1190646"/>
          </a:xfrm>
          <a:prstGeom prst="rect">
            <a:avLst/>
          </a:prstGeom>
        </p:spPr>
      </p:pic>
      <p:sp>
        <p:nvSpPr>
          <p:cNvPr id="8" name="Rectangle 7">
            <a:extLst>
              <a:ext uri="{FF2B5EF4-FFF2-40B4-BE49-F238E27FC236}">
                <a16:creationId xmlns:a16="http://schemas.microsoft.com/office/drawing/2014/main" id="{45B32F73-ED67-5B3B-3C92-A22F89BA699A}"/>
              </a:ext>
            </a:extLst>
          </p:cNvPr>
          <p:cNvSpPr/>
          <p:nvPr/>
        </p:nvSpPr>
        <p:spPr>
          <a:xfrm>
            <a:off x="2801821" y="2859500"/>
            <a:ext cx="1139618" cy="1209580"/>
          </a:xfrm>
          <a:prstGeom prst="rect">
            <a:avLst/>
          </a:prstGeom>
          <a:noFill/>
          <a:ln w="76200">
            <a:solidFill>
              <a:srgbClr val="F87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C882A04-3890-13AE-5949-4CEE45AFEE97}"/>
              </a:ext>
            </a:extLst>
          </p:cNvPr>
          <p:cNvCxnSpPr>
            <a:cxnSpLocks/>
          </p:cNvCxnSpPr>
          <p:nvPr/>
        </p:nvCxnSpPr>
        <p:spPr>
          <a:xfrm>
            <a:off x="2105025" y="2590709"/>
            <a:ext cx="696796" cy="287725"/>
          </a:xfrm>
          <a:prstGeom prst="line">
            <a:avLst/>
          </a:prstGeom>
          <a:ln w="76200">
            <a:solidFill>
              <a:srgbClr val="F8773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128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CAC2-B20A-3286-490E-C8489BCFCA9B}"/>
              </a:ext>
            </a:extLst>
          </p:cNvPr>
          <p:cNvSpPr>
            <a:spLocks noGrp="1"/>
          </p:cNvSpPr>
          <p:nvPr>
            <p:ph type="title"/>
          </p:nvPr>
        </p:nvSpPr>
        <p:spPr/>
        <p:txBody>
          <a:bodyPr/>
          <a:lstStyle/>
          <a:p>
            <a:r>
              <a:rPr lang="en-US" dirty="0"/>
              <a:t>Accessing the Patient Trend Report</a:t>
            </a:r>
          </a:p>
        </p:txBody>
      </p:sp>
      <p:pic>
        <p:nvPicPr>
          <p:cNvPr id="5" name="Picture 4">
            <a:extLst>
              <a:ext uri="{FF2B5EF4-FFF2-40B4-BE49-F238E27FC236}">
                <a16:creationId xmlns:a16="http://schemas.microsoft.com/office/drawing/2014/main" id="{21A88B0D-9B0D-D82F-3481-A8FAB8D7C632}"/>
              </a:ext>
            </a:extLst>
          </p:cNvPr>
          <p:cNvPicPr>
            <a:picLocks noChangeAspect="1"/>
          </p:cNvPicPr>
          <p:nvPr/>
        </p:nvPicPr>
        <p:blipFill rotWithShape="1">
          <a:blip r:embed="rId3"/>
          <a:srcRect t="4165" b="-5835"/>
          <a:stretch/>
        </p:blipFill>
        <p:spPr>
          <a:xfrm>
            <a:off x="631373" y="1280160"/>
            <a:ext cx="10954512" cy="5577840"/>
          </a:xfrm>
          <a:prstGeom prst="rect">
            <a:avLst/>
          </a:prstGeom>
        </p:spPr>
      </p:pic>
      <p:pic>
        <p:nvPicPr>
          <p:cNvPr id="7" name="Picture 6">
            <a:extLst>
              <a:ext uri="{FF2B5EF4-FFF2-40B4-BE49-F238E27FC236}">
                <a16:creationId xmlns:a16="http://schemas.microsoft.com/office/drawing/2014/main" id="{9C79BC68-CFB8-F413-0D70-6EB12B34318A}"/>
              </a:ext>
            </a:extLst>
          </p:cNvPr>
          <p:cNvPicPr>
            <a:picLocks noChangeAspect="1"/>
          </p:cNvPicPr>
          <p:nvPr/>
        </p:nvPicPr>
        <p:blipFill>
          <a:blip r:embed="rId4"/>
          <a:stretch>
            <a:fillRect/>
          </a:stretch>
        </p:blipFill>
        <p:spPr>
          <a:xfrm>
            <a:off x="513065" y="1544636"/>
            <a:ext cx="11047562" cy="414658"/>
          </a:xfrm>
          <a:prstGeom prst="rect">
            <a:avLst/>
          </a:prstGeom>
        </p:spPr>
      </p:pic>
      <p:sp>
        <p:nvSpPr>
          <p:cNvPr id="3" name="Rectangle 2">
            <a:extLst>
              <a:ext uri="{FF2B5EF4-FFF2-40B4-BE49-F238E27FC236}">
                <a16:creationId xmlns:a16="http://schemas.microsoft.com/office/drawing/2014/main" id="{B563DE00-51FA-6E35-7C27-824E3555C47E}"/>
              </a:ext>
            </a:extLst>
          </p:cNvPr>
          <p:cNvSpPr/>
          <p:nvPr/>
        </p:nvSpPr>
        <p:spPr>
          <a:xfrm>
            <a:off x="3805094" y="1991781"/>
            <a:ext cx="4607386" cy="3167359"/>
          </a:xfrm>
          <a:prstGeom prst="rect">
            <a:avLst/>
          </a:prstGeom>
          <a:noFill/>
          <a:ln w="76200">
            <a:solidFill>
              <a:srgbClr val="F87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270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CAC2-B20A-3286-490E-C8489BCFCA9B}"/>
              </a:ext>
            </a:extLst>
          </p:cNvPr>
          <p:cNvSpPr>
            <a:spLocks noGrp="1"/>
          </p:cNvSpPr>
          <p:nvPr>
            <p:ph type="title"/>
          </p:nvPr>
        </p:nvSpPr>
        <p:spPr/>
        <p:txBody>
          <a:bodyPr/>
          <a:lstStyle/>
          <a:p>
            <a:r>
              <a:rPr lang="en-US" dirty="0"/>
              <a:t>Accessing the Patient Trend Report</a:t>
            </a:r>
          </a:p>
        </p:txBody>
      </p:sp>
      <p:pic>
        <p:nvPicPr>
          <p:cNvPr id="14" name="Picture 13">
            <a:extLst>
              <a:ext uri="{FF2B5EF4-FFF2-40B4-BE49-F238E27FC236}">
                <a16:creationId xmlns:a16="http://schemas.microsoft.com/office/drawing/2014/main" id="{C0838522-2E9C-9FB1-EC98-5B90213AC5E5}"/>
              </a:ext>
            </a:extLst>
          </p:cNvPr>
          <p:cNvPicPr>
            <a:picLocks noChangeAspect="1"/>
          </p:cNvPicPr>
          <p:nvPr/>
        </p:nvPicPr>
        <p:blipFill>
          <a:blip r:embed="rId3"/>
          <a:stretch>
            <a:fillRect/>
          </a:stretch>
        </p:blipFill>
        <p:spPr>
          <a:xfrm>
            <a:off x="1166880" y="1487978"/>
            <a:ext cx="9858240" cy="4715787"/>
          </a:xfrm>
          <a:prstGeom prst="rect">
            <a:avLst/>
          </a:prstGeom>
        </p:spPr>
      </p:pic>
    </p:spTree>
    <p:extLst>
      <p:ext uri="{BB962C8B-B14F-4D97-AF65-F5344CB8AC3E}">
        <p14:creationId xmlns:p14="http://schemas.microsoft.com/office/powerpoint/2010/main" val="2216208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CAC2-B20A-3286-490E-C8489BCFCA9B}"/>
              </a:ext>
            </a:extLst>
          </p:cNvPr>
          <p:cNvSpPr>
            <a:spLocks noGrp="1"/>
          </p:cNvSpPr>
          <p:nvPr>
            <p:ph type="title"/>
          </p:nvPr>
        </p:nvSpPr>
        <p:spPr/>
        <p:txBody>
          <a:bodyPr/>
          <a:lstStyle/>
          <a:p>
            <a:r>
              <a:rPr lang="en-US" dirty="0"/>
              <a:t>Accessing the Patient Trend Report</a:t>
            </a:r>
          </a:p>
        </p:txBody>
      </p:sp>
      <p:pic>
        <p:nvPicPr>
          <p:cNvPr id="12" name="Picture 11">
            <a:extLst>
              <a:ext uri="{FF2B5EF4-FFF2-40B4-BE49-F238E27FC236}">
                <a16:creationId xmlns:a16="http://schemas.microsoft.com/office/drawing/2014/main" id="{18FB7CA8-1490-5228-7D2B-9F635FBBC264}"/>
              </a:ext>
            </a:extLst>
          </p:cNvPr>
          <p:cNvPicPr>
            <a:picLocks noChangeAspect="1"/>
          </p:cNvPicPr>
          <p:nvPr/>
        </p:nvPicPr>
        <p:blipFill>
          <a:blip r:embed="rId3"/>
          <a:stretch>
            <a:fillRect/>
          </a:stretch>
        </p:blipFill>
        <p:spPr>
          <a:xfrm>
            <a:off x="1041862" y="1326040"/>
            <a:ext cx="10108276" cy="4816386"/>
          </a:xfrm>
          <a:prstGeom prst="rect">
            <a:avLst/>
          </a:prstGeom>
        </p:spPr>
      </p:pic>
    </p:spTree>
    <p:extLst>
      <p:ext uri="{BB962C8B-B14F-4D97-AF65-F5344CB8AC3E}">
        <p14:creationId xmlns:p14="http://schemas.microsoft.com/office/powerpoint/2010/main" val="2000337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CAC2-B20A-3286-490E-C8489BCFCA9B}"/>
              </a:ext>
            </a:extLst>
          </p:cNvPr>
          <p:cNvSpPr>
            <a:spLocks noGrp="1"/>
          </p:cNvSpPr>
          <p:nvPr>
            <p:ph type="title"/>
          </p:nvPr>
        </p:nvSpPr>
        <p:spPr/>
        <p:txBody>
          <a:bodyPr/>
          <a:lstStyle/>
          <a:p>
            <a:r>
              <a:rPr lang="en-US" dirty="0"/>
              <a:t>Accessing the Patient Trend Report</a:t>
            </a:r>
          </a:p>
        </p:txBody>
      </p:sp>
      <p:pic>
        <p:nvPicPr>
          <p:cNvPr id="9" name="Picture 8">
            <a:extLst>
              <a:ext uri="{FF2B5EF4-FFF2-40B4-BE49-F238E27FC236}">
                <a16:creationId xmlns:a16="http://schemas.microsoft.com/office/drawing/2014/main" id="{29F094E2-8C43-0AE3-03E6-82452457A0F0}"/>
              </a:ext>
            </a:extLst>
          </p:cNvPr>
          <p:cNvPicPr>
            <a:picLocks noChangeAspect="1"/>
          </p:cNvPicPr>
          <p:nvPr/>
        </p:nvPicPr>
        <p:blipFill>
          <a:blip r:embed="rId3"/>
          <a:stretch>
            <a:fillRect/>
          </a:stretch>
        </p:blipFill>
        <p:spPr>
          <a:xfrm>
            <a:off x="842356" y="1347060"/>
            <a:ext cx="10507287" cy="4978789"/>
          </a:xfrm>
          <a:prstGeom prst="rect">
            <a:avLst/>
          </a:prstGeom>
        </p:spPr>
      </p:pic>
    </p:spTree>
    <p:extLst>
      <p:ext uri="{BB962C8B-B14F-4D97-AF65-F5344CB8AC3E}">
        <p14:creationId xmlns:p14="http://schemas.microsoft.com/office/powerpoint/2010/main" val="2613759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96EF-DCD4-4D29-BB17-FB72A075523F}"/>
              </a:ext>
            </a:extLst>
          </p:cNvPr>
          <p:cNvSpPr>
            <a:spLocks noGrp="1"/>
          </p:cNvSpPr>
          <p:nvPr>
            <p:ph type="title"/>
          </p:nvPr>
        </p:nvSpPr>
        <p:spPr/>
        <p:txBody>
          <a:bodyPr/>
          <a:lstStyle/>
          <a:p>
            <a:r>
              <a:rPr lang="en-US" dirty="0"/>
              <a:t>Vital statistics</a:t>
            </a:r>
          </a:p>
        </p:txBody>
      </p:sp>
      <p:sp>
        <p:nvSpPr>
          <p:cNvPr id="4" name="Content Placeholder 3">
            <a:extLst>
              <a:ext uri="{FF2B5EF4-FFF2-40B4-BE49-F238E27FC236}">
                <a16:creationId xmlns:a16="http://schemas.microsoft.com/office/drawing/2014/main" id="{DDB25764-B635-A1E5-034F-9BEFA5CCBE79}"/>
              </a:ext>
            </a:extLst>
          </p:cNvPr>
          <p:cNvSpPr>
            <a:spLocks noGrp="1"/>
          </p:cNvSpPr>
          <p:nvPr>
            <p:ph sz="half" idx="2"/>
          </p:nvPr>
        </p:nvSpPr>
        <p:spPr>
          <a:xfrm>
            <a:off x="6177378" y="1076396"/>
            <a:ext cx="6014622" cy="5645079"/>
          </a:xfrm>
        </p:spPr>
        <p:txBody>
          <a:bodyPr/>
          <a:lstStyle/>
          <a:p>
            <a:pPr marL="0" indent="0">
              <a:lnSpc>
                <a:spcPct val="100000"/>
              </a:lnSpc>
              <a:spcBef>
                <a:spcPts val="0"/>
              </a:spcBef>
              <a:buNone/>
            </a:pPr>
            <a:r>
              <a:rPr lang="en-US" b="1" dirty="0"/>
              <a:t>MARCQI Participants</a:t>
            </a:r>
          </a:p>
          <a:p>
            <a:pPr marL="457200" indent="-457200">
              <a:lnSpc>
                <a:spcPct val="100000"/>
              </a:lnSpc>
              <a:spcBef>
                <a:spcPts val="0"/>
              </a:spcBef>
              <a:buFont typeface="Arial" panose="020B0604020202020204" pitchFamily="34" charset="0"/>
              <a:buChar char="•"/>
            </a:pPr>
            <a:r>
              <a:rPr lang="en-US" sz="2400" dirty="0"/>
              <a:t>61 Hospitals</a:t>
            </a:r>
          </a:p>
          <a:p>
            <a:pPr marL="457200" indent="-457200">
              <a:lnSpc>
                <a:spcPct val="100000"/>
              </a:lnSpc>
              <a:spcBef>
                <a:spcPts val="0"/>
              </a:spcBef>
              <a:buFont typeface="Arial" panose="020B0604020202020204" pitchFamily="34" charset="0"/>
              <a:buChar char="•"/>
            </a:pPr>
            <a:r>
              <a:rPr lang="en-US" sz="2400" dirty="0"/>
              <a:t>13 Affiliate hospitals</a:t>
            </a:r>
          </a:p>
          <a:p>
            <a:pPr marL="457200" indent="-457200">
              <a:lnSpc>
                <a:spcPct val="100000"/>
              </a:lnSpc>
              <a:spcBef>
                <a:spcPts val="0"/>
              </a:spcBef>
              <a:buFont typeface="Arial" panose="020B0604020202020204" pitchFamily="34" charset="0"/>
              <a:buChar char="•"/>
            </a:pPr>
            <a:r>
              <a:rPr lang="en-US" sz="2400" dirty="0"/>
              <a:t>19 Outpatient surgical centers (HOPD/ASC)</a:t>
            </a:r>
          </a:p>
          <a:p>
            <a:pPr marL="457200" indent="-457200">
              <a:lnSpc>
                <a:spcPct val="100000"/>
              </a:lnSpc>
              <a:spcBef>
                <a:spcPts val="0"/>
              </a:spcBef>
              <a:buFont typeface="Arial" panose="020B0604020202020204" pitchFamily="34" charset="0"/>
              <a:buChar char="•"/>
            </a:pPr>
            <a:r>
              <a:rPr lang="en-US" sz="2400" dirty="0"/>
              <a:t>360+ Orthopaedic surgeons (active)</a:t>
            </a:r>
          </a:p>
          <a:p>
            <a:pPr marL="457200" indent="-457200">
              <a:lnSpc>
                <a:spcPct val="100000"/>
              </a:lnSpc>
              <a:spcBef>
                <a:spcPts val="0"/>
              </a:spcBef>
              <a:buFont typeface="Arial" panose="020B0604020202020204" pitchFamily="34" charset="0"/>
              <a:buChar char="•"/>
            </a:pPr>
            <a:r>
              <a:rPr lang="en-US" sz="2400" dirty="0"/>
              <a:t>2 Patient advocates</a:t>
            </a:r>
          </a:p>
          <a:p>
            <a:pPr marL="0" indent="0">
              <a:lnSpc>
                <a:spcPct val="100000"/>
              </a:lnSpc>
              <a:spcBef>
                <a:spcPts val="0"/>
              </a:spcBef>
              <a:buNone/>
            </a:pPr>
            <a:r>
              <a:rPr lang="en-US" b="1" dirty="0"/>
              <a:t>        </a:t>
            </a:r>
          </a:p>
          <a:p>
            <a:pPr marL="0" indent="0">
              <a:lnSpc>
                <a:spcPct val="100000"/>
              </a:lnSpc>
              <a:spcBef>
                <a:spcPts val="0"/>
              </a:spcBef>
              <a:buNone/>
            </a:pPr>
            <a:r>
              <a:rPr lang="en-US" b="1" dirty="0"/>
              <a:t>Data collection (August 2024)</a:t>
            </a:r>
          </a:p>
          <a:p>
            <a:pPr marL="457200" indent="-457200">
              <a:lnSpc>
                <a:spcPct val="100000"/>
              </a:lnSpc>
              <a:spcBef>
                <a:spcPts val="0"/>
              </a:spcBef>
              <a:buFont typeface="Arial" panose="020B0604020202020204" pitchFamily="34" charset="0"/>
              <a:buChar char="•"/>
            </a:pPr>
            <a:r>
              <a:rPr lang="en-US" sz="2400" dirty="0"/>
              <a:t>&gt;523,147 Hip &amp; Knee registered cases</a:t>
            </a:r>
          </a:p>
          <a:p>
            <a:pPr marL="1143000" lvl="1" indent="-457200">
              <a:lnSpc>
                <a:spcPct val="100000"/>
              </a:lnSpc>
              <a:spcBef>
                <a:spcPts val="0"/>
              </a:spcBef>
              <a:buFont typeface="Courier New" panose="02070309020205020404" pitchFamily="49" charset="0"/>
              <a:buChar char="o"/>
            </a:pPr>
            <a:r>
              <a:rPr lang="en-US" sz="2000" dirty="0"/>
              <a:t>~63% Knee </a:t>
            </a:r>
          </a:p>
          <a:p>
            <a:pPr marL="457200" indent="-457200">
              <a:lnSpc>
                <a:spcPct val="100000"/>
              </a:lnSpc>
              <a:spcBef>
                <a:spcPts val="0"/>
              </a:spcBef>
              <a:buFont typeface="Arial" panose="020B0604020202020204" pitchFamily="34" charset="0"/>
              <a:buChar char="•"/>
            </a:pPr>
            <a:r>
              <a:rPr lang="en-US" sz="2400" dirty="0"/>
              <a:t>49% cases with pre- &amp; post-Op PROS</a:t>
            </a:r>
          </a:p>
          <a:p>
            <a:pPr>
              <a:lnSpc>
                <a:spcPct val="100000"/>
              </a:lnSpc>
              <a:spcBef>
                <a:spcPts val="0"/>
              </a:spcBef>
            </a:pPr>
            <a:endParaRPr lang="en-US" sz="2400" dirty="0"/>
          </a:p>
          <a:p>
            <a:endParaRPr lang="en-US" dirty="0"/>
          </a:p>
        </p:txBody>
      </p:sp>
      <p:pic>
        <p:nvPicPr>
          <p:cNvPr id="11" name="Picture 10">
            <a:extLst>
              <a:ext uri="{FF2B5EF4-FFF2-40B4-BE49-F238E27FC236}">
                <a16:creationId xmlns:a16="http://schemas.microsoft.com/office/drawing/2014/main" id="{EB5B2ED0-DA68-3A55-4AFE-EE97C9F703E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449095" y="1076396"/>
            <a:ext cx="5254185" cy="5515674"/>
          </a:xfrm>
          <a:prstGeom prst="rect">
            <a:avLst/>
          </a:prstGeom>
          <a:ln>
            <a:noFill/>
          </a:ln>
        </p:spPr>
      </p:pic>
      <p:pic>
        <p:nvPicPr>
          <p:cNvPr id="12" name="Content Placeholder 7" descr="A blue and white logo&#10;&#10;Description automatically generated">
            <a:extLst>
              <a:ext uri="{FF2B5EF4-FFF2-40B4-BE49-F238E27FC236}">
                <a16:creationId xmlns:a16="http://schemas.microsoft.com/office/drawing/2014/main" id="{1B79FCFB-8922-1429-7260-D52B874A6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77" y="5628340"/>
            <a:ext cx="2571106" cy="893723"/>
          </a:xfrm>
          <a:prstGeom prst="rect">
            <a:avLst/>
          </a:prstGeom>
        </p:spPr>
      </p:pic>
    </p:spTree>
    <p:extLst>
      <p:ext uri="{BB962C8B-B14F-4D97-AF65-F5344CB8AC3E}">
        <p14:creationId xmlns:p14="http://schemas.microsoft.com/office/powerpoint/2010/main" val="3146144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CAC2-B20A-3286-490E-C8489BCFCA9B}"/>
              </a:ext>
            </a:extLst>
          </p:cNvPr>
          <p:cNvSpPr>
            <a:spLocks noGrp="1"/>
          </p:cNvSpPr>
          <p:nvPr>
            <p:ph type="title"/>
          </p:nvPr>
        </p:nvSpPr>
        <p:spPr/>
        <p:txBody>
          <a:bodyPr/>
          <a:lstStyle/>
          <a:p>
            <a:r>
              <a:rPr lang="en-US" dirty="0"/>
              <a:t>Accessing the Patient Trend Report</a:t>
            </a:r>
          </a:p>
        </p:txBody>
      </p:sp>
      <p:pic>
        <p:nvPicPr>
          <p:cNvPr id="4" name="Picture 3">
            <a:extLst>
              <a:ext uri="{FF2B5EF4-FFF2-40B4-BE49-F238E27FC236}">
                <a16:creationId xmlns:a16="http://schemas.microsoft.com/office/drawing/2014/main" id="{F50AA34F-56C0-7450-0C78-2551341AC56E}"/>
              </a:ext>
            </a:extLst>
          </p:cNvPr>
          <p:cNvPicPr>
            <a:picLocks noChangeAspect="1"/>
          </p:cNvPicPr>
          <p:nvPr/>
        </p:nvPicPr>
        <p:blipFill>
          <a:blip r:embed="rId3"/>
          <a:stretch>
            <a:fillRect/>
          </a:stretch>
        </p:blipFill>
        <p:spPr>
          <a:xfrm>
            <a:off x="2427586" y="1109311"/>
            <a:ext cx="7336827" cy="5476776"/>
          </a:xfrm>
          <a:prstGeom prst="rect">
            <a:avLst/>
          </a:prstGeom>
        </p:spPr>
      </p:pic>
    </p:spTree>
    <p:extLst>
      <p:ext uri="{BB962C8B-B14F-4D97-AF65-F5344CB8AC3E}">
        <p14:creationId xmlns:p14="http://schemas.microsoft.com/office/powerpoint/2010/main" val="2049300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CAC2-B20A-3286-490E-C8489BCFCA9B}"/>
              </a:ext>
            </a:extLst>
          </p:cNvPr>
          <p:cNvSpPr>
            <a:spLocks noGrp="1"/>
          </p:cNvSpPr>
          <p:nvPr>
            <p:ph type="title"/>
          </p:nvPr>
        </p:nvSpPr>
        <p:spPr/>
        <p:txBody>
          <a:bodyPr/>
          <a:lstStyle/>
          <a:p>
            <a:r>
              <a:rPr lang="en-US" dirty="0"/>
              <a:t>Accessing the Patient Trend Report</a:t>
            </a:r>
          </a:p>
        </p:txBody>
      </p:sp>
      <p:pic>
        <p:nvPicPr>
          <p:cNvPr id="7" name="Picture 6">
            <a:extLst>
              <a:ext uri="{FF2B5EF4-FFF2-40B4-BE49-F238E27FC236}">
                <a16:creationId xmlns:a16="http://schemas.microsoft.com/office/drawing/2014/main" id="{F10468AC-D5AA-D480-EAFE-9AE9D76E003F}"/>
              </a:ext>
            </a:extLst>
          </p:cNvPr>
          <p:cNvPicPr>
            <a:picLocks noChangeAspect="1"/>
          </p:cNvPicPr>
          <p:nvPr/>
        </p:nvPicPr>
        <p:blipFill>
          <a:blip r:embed="rId2"/>
          <a:stretch>
            <a:fillRect/>
          </a:stretch>
        </p:blipFill>
        <p:spPr>
          <a:xfrm>
            <a:off x="2242599" y="1256997"/>
            <a:ext cx="7706801" cy="4344006"/>
          </a:xfrm>
          <a:prstGeom prst="rect">
            <a:avLst/>
          </a:prstGeom>
        </p:spPr>
      </p:pic>
    </p:spTree>
    <p:extLst>
      <p:ext uri="{BB962C8B-B14F-4D97-AF65-F5344CB8AC3E}">
        <p14:creationId xmlns:p14="http://schemas.microsoft.com/office/powerpoint/2010/main" val="1914243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CCAC2-B20A-3286-490E-C8489BCFCA9B}"/>
              </a:ext>
            </a:extLst>
          </p:cNvPr>
          <p:cNvSpPr>
            <a:spLocks noGrp="1"/>
          </p:cNvSpPr>
          <p:nvPr>
            <p:ph type="title"/>
          </p:nvPr>
        </p:nvSpPr>
        <p:spPr/>
        <p:txBody>
          <a:bodyPr/>
          <a:lstStyle/>
          <a:p>
            <a:r>
              <a:rPr lang="en-US" dirty="0"/>
              <a:t>Accessing the Patient Trend Report</a:t>
            </a:r>
          </a:p>
        </p:txBody>
      </p:sp>
      <p:pic>
        <p:nvPicPr>
          <p:cNvPr id="4" name="Picture 3">
            <a:extLst>
              <a:ext uri="{FF2B5EF4-FFF2-40B4-BE49-F238E27FC236}">
                <a16:creationId xmlns:a16="http://schemas.microsoft.com/office/drawing/2014/main" id="{B73023ED-6EA3-CF2C-6639-28C90A3FE351}"/>
              </a:ext>
            </a:extLst>
          </p:cNvPr>
          <p:cNvPicPr>
            <a:picLocks noChangeAspect="1"/>
          </p:cNvPicPr>
          <p:nvPr/>
        </p:nvPicPr>
        <p:blipFill>
          <a:blip r:embed="rId2"/>
          <a:stretch>
            <a:fillRect/>
          </a:stretch>
        </p:blipFill>
        <p:spPr>
          <a:xfrm>
            <a:off x="2252126" y="1880971"/>
            <a:ext cx="7687748" cy="3096057"/>
          </a:xfrm>
          <a:prstGeom prst="rect">
            <a:avLst/>
          </a:prstGeom>
        </p:spPr>
      </p:pic>
    </p:spTree>
    <p:extLst>
      <p:ext uri="{BB962C8B-B14F-4D97-AF65-F5344CB8AC3E}">
        <p14:creationId xmlns:p14="http://schemas.microsoft.com/office/powerpoint/2010/main" val="4118590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2A1AA5-D0D0-5A1A-5EA9-89F5CE648D08}"/>
              </a:ext>
            </a:extLst>
          </p:cNvPr>
          <p:cNvSpPr/>
          <p:nvPr/>
        </p:nvSpPr>
        <p:spPr>
          <a:xfrm>
            <a:off x="0" y="3150523"/>
            <a:ext cx="12192000" cy="55695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A1853-5A0F-5AA9-1F77-6BFB6658E953}"/>
              </a:ext>
            </a:extLst>
          </p:cNvPr>
          <p:cNvSpPr>
            <a:spLocks noGrp="1"/>
          </p:cNvSpPr>
          <p:nvPr>
            <p:ph type="title"/>
          </p:nvPr>
        </p:nvSpPr>
        <p:spPr>
          <a:xfrm>
            <a:off x="550417" y="0"/>
            <a:ext cx="11143264" cy="2561118"/>
          </a:xfrm>
        </p:spPr>
        <p:txBody>
          <a:bodyPr/>
          <a:lstStyle/>
          <a:p>
            <a:r>
              <a:rPr lang="en-US" dirty="0"/>
              <a:t>Agenda</a:t>
            </a:r>
          </a:p>
        </p:txBody>
      </p:sp>
      <p:sp>
        <p:nvSpPr>
          <p:cNvPr id="3" name="Text Placeholder 2">
            <a:extLst>
              <a:ext uri="{FF2B5EF4-FFF2-40B4-BE49-F238E27FC236}">
                <a16:creationId xmlns:a16="http://schemas.microsoft.com/office/drawing/2014/main" id="{EEA6B406-15CE-C85B-BC1C-332F22B9DD02}"/>
              </a:ext>
            </a:extLst>
          </p:cNvPr>
          <p:cNvSpPr>
            <a:spLocks noGrp="1"/>
          </p:cNvSpPr>
          <p:nvPr>
            <p:ph type="body" idx="1"/>
          </p:nvPr>
        </p:nvSpPr>
        <p:spPr>
          <a:xfrm>
            <a:off x="516621" y="2042557"/>
            <a:ext cx="11177060" cy="4047094"/>
          </a:xfrm>
        </p:spPr>
        <p:txBody>
          <a:bodyPr/>
          <a:lstStyle/>
          <a:p>
            <a:pPr marL="457200" indent="-457200">
              <a:buFont typeface="Arial" panose="020B0604020202020204" pitchFamily="34" charset="0"/>
              <a:buChar char="•"/>
            </a:pPr>
            <a:r>
              <a:rPr lang="en-US" dirty="0">
                <a:solidFill>
                  <a:schemeClr val="tx1"/>
                </a:solidFill>
              </a:rPr>
              <a:t>Optimization &amp; appropriateness</a:t>
            </a:r>
          </a:p>
          <a:p>
            <a:pPr marL="457200" indent="-457200">
              <a:buFont typeface="Arial" panose="020B0604020202020204" pitchFamily="34" charset="0"/>
              <a:buChar char="•"/>
            </a:pPr>
            <a:r>
              <a:rPr lang="en-US" dirty="0">
                <a:solidFill>
                  <a:schemeClr val="tx1"/>
                </a:solidFill>
              </a:rPr>
              <a:t>PROs collection &amp; clinical use</a:t>
            </a:r>
          </a:p>
          <a:p>
            <a:pPr marL="457200" indent="-457200">
              <a:buFont typeface="Arial" panose="020B0604020202020204" pitchFamily="34" charset="0"/>
              <a:buChar char="•"/>
            </a:pPr>
            <a:r>
              <a:rPr lang="en-US" dirty="0">
                <a:solidFill>
                  <a:schemeClr val="tx1"/>
                </a:solidFill>
              </a:rPr>
              <a:t>Reasons for Revisions </a:t>
            </a:r>
          </a:p>
          <a:p>
            <a:pPr marL="457200" indent="-457200">
              <a:buFont typeface="Arial" panose="020B0604020202020204" pitchFamily="34" charset="0"/>
              <a:buChar char="•"/>
            </a:pPr>
            <a:r>
              <a:rPr lang="en-US" dirty="0">
                <a:solidFill>
                  <a:schemeClr val="tx1"/>
                </a:solidFill>
              </a:rPr>
              <a:t>MARCQI: Impact </a:t>
            </a:r>
          </a:p>
          <a:p>
            <a:pPr marL="457200" indent="-457200">
              <a:buFont typeface="Arial" panose="020B0604020202020204" pitchFamily="34" charset="0"/>
              <a:buChar char="•"/>
            </a:pPr>
            <a:r>
              <a:rPr lang="en-US" dirty="0">
                <a:solidFill>
                  <a:schemeClr val="tx1"/>
                </a:solidFill>
              </a:rPr>
              <a:t>Keynote speaker takeaways</a:t>
            </a:r>
          </a:p>
          <a:p>
            <a:pPr marL="457200" indent="-457200">
              <a:buFont typeface="Arial" panose="020B0604020202020204" pitchFamily="34" charset="0"/>
              <a:buChar char="•"/>
            </a:pPr>
            <a:r>
              <a:rPr lang="en-US" dirty="0">
                <a:solidFill>
                  <a:schemeClr val="tx1"/>
                </a:solidFill>
              </a:rPr>
              <a:t>2025 Value Based Reimbursement – To do</a:t>
            </a:r>
          </a:p>
          <a:p>
            <a:pPr marL="457200" indent="-457200">
              <a:buFont typeface="Arial" panose="020B0604020202020204" pitchFamily="34" charset="0"/>
              <a:buChar char="•"/>
            </a:pPr>
            <a:r>
              <a:rPr lang="en-US" dirty="0">
                <a:solidFill>
                  <a:schemeClr val="tx1"/>
                </a:solidFill>
              </a:rPr>
              <a:t>Key takeaways &amp; action items </a:t>
            </a:r>
          </a:p>
        </p:txBody>
      </p:sp>
    </p:spTree>
    <p:extLst>
      <p:ext uri="{BB962C8B-B14F-4D97-AF65-F5344CB8AC3E}">
        <p14:creationId xmlns:p14="http://schemas.microsoft.com/office/powerpoint/2010/main" val="1777249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FB517-3C0F-0B6F-697B-DB162A43A34E}"/>
              </a:ext>
            </a:extLst>
          </p:cNvPr>
          <p:cNvSpPr>
            <a:spLocks noGrp="1"/>
          </p:cNvSpPr>
          <p:nvPr>
            <p:ph type="title"/>
          </p:nvPr>
        </p:nvSpPr>
        <p:spPr/>
        <p:txBody>
          <a:bodyPr>
            <a:normAutofit/>
          </a:bodyPr>
          <a:lstStyle/>
          <a:p>
            <a:r>
              <a:rPr lang="en-US" dirty="0"/>
              <a:t>Data Background</a:t>
            </a:r>
          </a:p>
        </p:txBody>
      </p:sp>
      <p:sp>
        <p:nvSpPr>
          <p:cNvPr id="3" name="Content Placeholder 2">
            <a:extLst>
              <a:ext uri="{FF2B5EF4-FFF2-40B4-BE49-F238E27FC236}">
                <a16:creationId xmlns:a16="http://schemas.microsoft.com/office/drawing/2014/main" id="{F0B54BE1-4095-FD5D-6787-7C95DA5293C0}"/>
              </a:ext>
            </a:extLst>
          </p:cNvPr>
          <p:cNvSpPr>
            <a:spLocks noGrp="1"/>
          </p:cNvSpPr>
          <p:nvPr>
            <p:ph idx="1"/>
          </p:nvPr>
        </p:nvSpPr>
        <p:spPr/>
        <p:txBody>
          <a:bodyPr>
            <a:normAutofit/>
          </a:bodyPr>
          <a:lstStyle/>
          <a:p>
            <a:r>
              <a:rPr lang="en-US" dirty="0"/>
              <a:t>11,845 MARCQI primary cases were revised</a:t>
            </a:r>
          </a:p>
          <a:p>
            <a:pPr lvl="1"/>
            <a:r>
              <a:rPr lang="en-US" dirty="0"/>
              <a:t>86.9% revised once</a:t>
            </a:r>
          </a:p>
          <a:p>
            <a:pPr lvl="1"/>
            <a:r>
              <a:rPr lang="en-US" dirty="0"/>
              <a:t>10.6% revised twice</a:t>
            </a:r>
          </a:p>
          <a:p>
            <a:pPr lvl="1"/>
            <a:r>
              <a:rPr lang="en-US" dirty="0"/>
              <a:t>1.9% revised three times</a:t>
            </a:r>
          </a:p>
          <a:p>
            <a:pPr lvl="1"/>
            <a:r>
              <a:rPr lang="en-US" dirty="0"/>
              <a:t>0.6% revised more than 3x</a:t>
            </a:r>
          </a:p>
          <a:p>
            <a:pPr lvl="1"/>
            <a:endParaRPr lang="en-US" dirty="0"/>
          </a:p>
          <a:p>
            <a:pPr lvl="1"/>
            <a:r>
              <a:rPr lang="en-US" dirty="0"/>
              <a:t>2 cases had 9 revisions</a:t>
            </a:r>
          </a:p>
        </p:txBody>
      </p:sp>
      <p:sp>
        <p:nvSpPr>
          <p:cNvPr id="5" name="Flowchart: Alternate Process 4">
            <a:extLst>
              <a:ext uri="{FF2B5EF4-FFF2-40B4-BE49-F238E27FC236}">
                <a16:creationId xmlns:a16="http://schemas.microsoft.com/office/drawing/2014/main" id="{3646CD3E-D3C3-F611-DCA8-6B830D760BF1}"/>
              </a:ext>
            </a:extLst>
          </p:cNvPr>
          <p:cNvSpPr/>
          <p:nvPr/>
        </p:nvSpPr>
        <p:spPr>
          <a:xfrm>
            <a:off x="9800104" y="1233178"/>
            <a:ext cx="2076365" cy="1277924"/>
          </a:xfrm>
          <a:prstGeom prst="flowChartAlternateProcess">
            <a:avLst/>
          </a:prstGeom>
          <a:solidFill>
            <a:srgbClr val="67B9A0"/>
          </a:solidFill>
          <a:ln/>
        </p:spPr>
        <p:style>
          <a:lnRef idx="1">
            <a:schemeClr val="accent3"/>
          </a:lnRef>
          <a:fillRef idx="2">
            <a:schemeClr val="accent3"/>
          </a:fillRef>
          <a:effectRef idx="1">
            <a:schemeClr val="accent3"/>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w="0"/>
                <a:solidFill>
                  <a:srgbClr val="22265A"/>
                </a:solidFill>
                <a:effectLst>
                  <a:outerShdw blurRad="38100" dist="19050" dir="2700000" algn="tl" rotWithShape="0">
                    <a:schemeClr val="dk1">
                      <a:alpha val="40000"/>
                    </a:schemeClr>
                  </a:outerShdw>
                </a:effectLst>
                <a:uLnTx/>
                <a:uFillTx/>
                <a:latin typeface="Franklin Gothic Medium" panose="020B0603020102020204" pitchFamily="34" charset="0"/>
                <a:cs typeface="Arial" panose="020B0604020202020204" pitchFamily="34" charset="0"/>
              </a:rPr>
              <a:t>11,845 Primaries Revised in MARCQI </a:t>
            </a:r>
          </a:p>
        </p:txBody>
      </p:sp>
    </p:spTree>
    <p:extLst>
      <p:ext uri="{BB962C8B-B14F-4D97-AF65-F5344CB8AC3E}">
        <p14:creationId xmlns:p14="http://schemas.microsoft.com/office/powerpoint/2010/main" val="3270150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E7025-4410-9D26-AEB1-E84609AB3F0C}"/>
              </a:ext>
            </a:extLst>
          </p:cNvPr>
          <p:cNvSpPr>
            <a:spLocks noGrp="1"/>
          </p:cNvSpPr>
          <p:nvPr>
            <p:ph type="title"/>
          </p:nvPr>
        </p:nvSpPr>
        <p:spPr/>
        <p:txBody>
          <a:bodyPr>
            <a:normAutofit fontScale="90000"/>
          </a:bodyPr>
          <a:lstStyle/>
          <a:p>
            <a:r>
              <a:rPr lang="en-US" dirty="0">
                <a:solidFill>
                  <a:schemeClr val="tx1"/>
                </a:solidFill>
              </a:rPr>
              <a:t>Top 5 Reasons for Revision</a:t>
            </a:r>
          </a:p>
        </p:txBody>
      </p:sp>
      <p:grpSp>
        <p:nvGrpSpPr>
          <p:cNvPr id="5" name="Group 4">
            <a:extLst>
              <a:ext uri="{FF2B5EF4-FFF2-40B4-BE49-F238E27FC236}">
                <a16:creationId xmlns:a16="http://schemas.microsoft.com/office/drawing/2014/main" id="{ABF41318-56B8-0DAD-36F5-033D010C4A59}"/>
              </a:ext>
            </a:extLst>
          </p:cNvPr>
          <p:cNvGrpSpPr>
            <a:grpSpLocks noChangeAspect="1"/>
          </p:cNvGrpSpPr>
          <p:nvPr/>
        </p:nvGrpSpPr>
        <p:grpSpPr>
          <a:xfrm>
            <a:off x="2678720" y="1146190"/>
            <a:ext cx="950976" cy="950976"/>
            <a:chOff x="6903067" y="-3579981"/>
            <a:chExt cx="2398269" cy="2435780"/>
          </a:xfrm>
        </p:grpSpPr>
        <p:sp>
          <p:nvSpPr>
            <p:cNvPr id="6" name="Oval 5">
              <a:extLst>
                <a:ext uri="{FF2B5EF4-FFF2-40B4-BE49-F238E27FC236}">
                  <a16:creationId xmlns:a16="http://schemas.microsoft.com/office/drawing/2014/main" id="{2406DB28-258D-5380-7B53-9829BD170288}"/>
                </a:ext>
              </a:extLst>
            </p:cNvPr>
            <p:cNvSpPr/>
            <p:nvPr/>
          </p:nvSpPr>
          <p:spPr>
            <a:xfrm>
              <a:off x="6903067" y="-3579981"/>
              <a:ext cx="2398269" cy="2435780"/>
            </a:xfrm>
            <a:prstGeom prst="ellipse">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pic>
          <p:nvPicPr>
            <p:cNvPr id="7" name="Picture 6">
              <a:extLst>
                <a:ext uri="{FF2B5EF4-FFF2-40B4-BE49-F238E27FC236}">
                  <a16:creationId xmlns:a16="http://schemas.microsoft.com/office/drawing/2014/main" id="{63C33E0C-9CD3-8EF5-F319-8D140A389A2F}"/>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27408" t="14815" r="24691" b="14444"/>
            <a:stretch/>
          </p:blipFill>
          <p:spPr>
            <a:xfrm>
              <a:off x="7366720" y="-3487201"/>
              <a:ext cx="1470959" cy="2206298"/>
            </a:xfrm>
            <a:prstGeom prst="rect">
              <a:avLst/>
            </a:prstGeom>
          </p:spPr>
        </p:pic>
      </p:grpSp>
      <p:grpSp>
        <p:nvGrpSpPr>
          <p:cNvPr id="8" name="Group 7">
            <a:extLst>
              <a:ext uri="{FF2B5EF4-FFF2-40B4-BE49-F238E27FC236}">
                <a16:creationId xmlns:a16="http://schemas.microsoft.com/office/drawing/2014/main" id="{9BE17137-B205-D18D-F6E6-CA6BF0B43E7C}"/>
              </a:ext>
            </a:extLst>
          </p:cNvPr>
          <p:cNvGrpSpPr>
            <a:grpSpLocks noChangeAspect="1"/>
          </p:cNvGrpSpPr>
          <p:nvPr/>
        </p:nvGrpSpPr>
        <p:grpSpPr>
          <a:xfrm>
            <a:off x="8682720" y="1137615"/>
            <a:ext cx="960351" cy="950977"/>
            <a:chOff x="162400" y="1307543"/>
            <a:chExt cx="419489" cy="415395"/>
          </a:xfrm>
        </p:grpSpPr>
        <p:sp>
          <p:nvSpPr>
            <p:cNvPr id="9" name="Oval 8">
              <a:extLst>
                <a:ext uri="{FF2B5EF4-FFF2-40B4-BE49-F238E27FC236}">
                  <a16:creationId xmlns:a16="http://schemas.microsoft.com/office/drawing/2014/main" id="{C3B526C5-1215-C3B7-68E7-1723FBB10578}"/>
                </a:ext>
              </a:extLst>
            </p:cNvPr>
            <p:cNvSpPr/>
            <p:nvPr/>
          </p:nvSpPr>
          <p:spPr>
            <a:xfrm>
              <a:off x="162400" y="1311637"/>
              <a:ext cx="411301" cy="411301"/>
            </a:xfrm>
            <a:prstGeom prst="ellipse">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0" name="Picture 9">
              <a:extLst>
                <a:ext uri="{FF2B5EF4-FFF2-40B4-BE49-F238E27FC236}">
                  <a16:creationId xmlns:a16="http://schemas.microsoft.com/office/drawing/2014/main" id="{7A53E0E2-159E-64C1-446F-C705AFBF4F02}"/>
                </a:ext>
              </a:extLst>
            </p:cNvPr>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70588" y="1307543"/>
              <a:ext cx="411301" cy="411301"/>
            </a:xfrm>
            <a:prstGeom prst="rect">
              <a:avLst/>
            </a:prstGeom>
          </p:spPr>
        </p:pic>
      </p:grpSp>
      <p:graphicFrame>
        <p:nvGraphicFramePr>
          <p:cNvPr id="17" name="Content Placeholder 16">
            <a:extLst>
              <a:ext uri="{FF2B5EF4-FFF2-40B4-BE49-F238E27FC236}">
                <a16:creationId xmlns:a16="http://schemas.microsoft.com/office/drawing/2014/main" id="{124EC9C5-6B1A-37A0-1AE4-FFAABA383587}"/>
              </a:ext>
            </a:extLst>
          </p:cNvPr>
          <p:cNvGraphicFramePr>
            <a:graphicFrameLocks noGrp="1"/>
          </p:cNvGraphicFramePr>
          <p:nvPr>
            <p:ph sz="quarter" idx="12"/>
          </p:nvPr>
        </p:nvGraphicFramePr>
        <p:xfrm>
          <a:off x="383226" y="2393599"/>
          <a:ext cx="5541962" cy="2617470"/>
        </p:xfrm>
        <a:graphic>
          <a:graphicData uri="http://schemas.openxmlformats.org/drawingml/2006/table">
            <a:tbl>
              <a:tblPr firstRow="1" bandRow="1">
                <a:tableStyleId>{F5AB1C69-6EDB-4FF4-983F-18BD219EF322}</a:tableStyleId>
              </a:tblPr>
              <a:tblGrid>
                <a:gridCol w="4390794">
                  <a:extLst>
                    <a:ext uri="{9D8B030D-6E8A-4147-A177-3AD203B41FA5}">
                      <a16:colId xmlns:a16="http://schemas.microsoft.com/office/drawing/2014/main" val="615274311"/>
                    </a:ext>
                  </a:extLst>
                </a:gridCol>
                <a:gridCol w="1151168">
                  <a:extLst>
                    <a:ext uri="{9D8B030D-6E8A-4147-A177-3AD203B41FA5}">
                      <a16:colId xmlns:a16="http://schemas.microsoft.com/office/drawing/2014/main" val="2316812824"/>
                    </a:ext>
                  </a:extLst>
                </a:gridCol>
              </a:tblGrid>
              <a:tr h="436245">
                <a:tc>
                  <a:txBody>
                    <a:bodyPr/>
                    <a:lstStyle/>
                    <a:p>
                      <a:pPr algn="l" fontAlgn="b"/>
                      <a:r>
                        <a:rPr lang="en-US" sz="2400" b="1" u="none" strike="noStrike" dirty="0">
                          <a:solidFill>
                            <a:srgbClr val="000000"/>
                          </a:solidFill>
                          <a:effectLst/>
                        </a:rPr>
                        <a:t>Reason for Revision</a:t>
                      </a:r>
                      <a:endParaRPr lang="en-US" sz="2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2400" b="1" u="none" strike="noStrike" dirty="0">
                          <a:solidFill>
                            <a:srgbClr val="000000"/>
                          </a:solidFill>
                          <a:effectLst/>
                        </a:rPr>
                        <a:t>Percent</a:t>
                      </a:r>
                      <a:endParaRPr lang="en-US" sz="24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75875167"/>
                  </a:ext>
                </a:extLst>
              </a:tr>
              <a:tr h="436245">
                <a:tc>
                  <a:txBody>
                    <a:bodyPr/>
                    <a:lstStyle/>
                    <a:p>
                      <a:pPr algn="l" fontAlgn="b"/>
                      <a:r>
                        <a:rPr lang="en-US" sz="2400" b="0" u="none" strike="noStrike" dirty="0">
                          <a:solidFill>
                            <a:srgbClr val="000000"/>
                          </a:solidFill>
                          <a:effectLst/>
                        </a:rPr>
                        <a:t>Peri-prosthetic fracture - Femur</a:t>
                      </a:r>
                      <a:endParaRPr lang="en-US" sz="2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2400" b="0" u="none" strike="noStrike" dirty="0">
                          <a:solidFill>
                            <a:srgbClr val="000000"/>
                          </a:solidFill>
                          <a:effectLst/>
                        </a:rPr>
                        <a:t>23.7</a:t>
                      </a:r>
                      <a:endParaRPr lang="en-US" sz="2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490133986"/>
                  </a:ext>
                </a:extLst>
              </a:tr>
              <a:tr h="436245">
                <a:tc>
                  <a:txBody>
                    <a:bodyPr/>
                    <a:lstStyle/>
                    <a:p>
                      <a:pPr algn="l" fontAlgn="b"/>
                      <a:r>
                        <a:rPr lang="en-US" sz="2400" b="0" u="none" strike="noStrike" dirty="0">
                          <a:solidFill>
                            <a:srgbClr val="000000"/>
                          </a:solidFill>
                          <a:effectLst/>
                        </a:rPr>
                        <a:t>Dislocation</a:t>
                      </a:r>
                      <a:endParaRPr lang="en-US" sz="2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2400" b="0" u="none" strike="noStrike" dirty="0">
                          <a:solidFill>
                            <a:srgbClr val="000000"/>
                          </a:solidFill>
                          <a:effectLst/>
                        </a:rPr>
                        <a:t>22.1</a:t>
                      </a:r>
                      <a:endParaRPr lang="en-US" sz="2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689605736"/>
                  </a:ext>
                </a:extLst>
              </a:tr>
              <a:tr h="436245">
                <a:tc>
                  <a:txBody>
                    <a:bodyPr/>
                    <a:lstStyle/>
                    <a:p>
                      <a:pPr algn="l" fontAlgn="b"/>
                      <a:r>
                        <a:rPr lang="en-US" sz="2400" b="0" u="none" strike="noStrike">
                          <a:solidFill>
                            <a:srgbClr val="000000"/>
                          </a:solidFill>
                          <a:effectLst/>
                        </a:rPr>
                        <a:t>Joint Infection</a:t>
                      </a:r>
                      <a:endParaRPr lang="en-US" sz="2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2400" b="0" u="none" strike="noStrike" dirty="0">
                          <a:solidFill>
                            <a:srgbClr val="000000"/>
                          </a:solidFill>
                          <a:effectLst/>
                        </a:rPr>
                        <a:t>18.9</a:t>
                      </a:r>
                      <a:endParaRPr lang="en-US" sz="2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64502132"/>
                  </a:ext>
                </a:extLst>
              </a:tr>
              <a:tr h="436245">
                <a:tc>
                  <a:txBody>
                    <a:bodyPr/>
                    <a:lstStyle/>
                    <a:p>
                      <a:pPr algn="l" fontAlgn="b"/>
                      <a:r>
                        <a:rPr lang="en-US" sz="2400" b="0" u="none" strike="noStrike">
                          <a:solidFill>
                            <a:srgbClr val="000000"/>
                          </a:solidFill>
                          <a:effectLst/>
                        </a:rPr>
                        <a:t>Aseptic Loosening</a:t>
                      </a:r>
                      <a:endParaRPr lang="en-US" sz="2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2400" b="0" u="none" strike="noStrike" dirty="0">
                          <a:solidFill>
                            <a:srgbClr val="000000"/>
                          </a:solidFill>
                          <a:effectLst/>
                        </a:rPr>
                        <a:t>18.8</a:t>
                      </a:r>
                      <a:endParaRPr lang="en-US" sz="2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78880985"/>
                  </a:ext>
                </a:extLst>
              </a:tr>
              <a:tr h="436245">
                <a:tc>
                  <a:txBody>
                    <a:bodyPr/>
                    <a:lstStyle/>
                    <a:p>
                      <a:pPr algn="l" fontAlgn="b"/>
                      <a:r>
                        <a:rPr lang="en-US" sz="2400" b="0" u="none" strike="noStrike" dirty="0">
                          <a:solidFill>
                            <a:srgbClr val="000000"/>
                          </a:solidFill>
                          <a:effectLst/>
                        </a:rPr>
                        <a:t>Pain</a:t>
                      </a:r>
                      <a:endParaRPr lang="en-US" sz="2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2400" b="0" u="none" strike="noStrike" dirty="0">
                          <a:solidFill>
                            <a:srgbClr val="000000"/>
                          </a:solidFill>
                          <a:effectLst/>
                        </a:rPr>
                        <a:t>4.5</a:t>
                      </a:r>
                      <a:endParaRPr lang="en-US" sz="2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25486027"/>
                  </a:ext>
                </a:extLst>
              </a:tr>
            </a:tbl>
          </a:graphicData>
        </a:graphic>
      </p:graphicFrame>
      <p:graphicFrame>
        <p:nvGraphicFramePr>
          <p:cNvPr id="16" name="Content Placeholder 12">
            <a:extLst>
              <a:ext uri="{FF2B5EF4-FFF2-40B4-BE49-F238E27FC236}">
                <a16:creationId xmlns:a16="http://schemas.microsoft.com/office/drawing/2014/main" id="{79AD9E7E-8A3F-85D6-E78D-5364E8E227E1}"/>
              </a:ext>
            </a:extLst>
          </p:cNvPr>
          <p:cNvGraphicFramePr>
            <a:graphicFrameLocks noGrp="1"/>
          </p:cNvGraphicFramePr>
          <p:nvPr>
            <p:ph sz="quarter" idx="13"/>
          </p:nvPr>
        </p:nvGraphicFramePr>
        <p:xfrm>
          <a:off x="6266813" y="2393600"/>
          <a:ext cx="5541962" cy="2617470"/>
        </p:xfrm>
        <a:graphic>
          <a:graphicData uri="http://schemas.openxmlformats.org/drawingml/2006/table">
            <a:tbl>
              <a:tblPr firstRow="1" bandRow="1">
                <a:tableStyleId>{5C22544A-7EE6-4342-B048-85BDC9FD1C3A}</a:tableStyleId>
              </a:tblPr>
              <a:tblGrid>
                <a:gridCol w="4238154">
                  <a:extLst>
                    <a:ext uri="{9D8B030D-6E8A-4147-A177-3AD203B41FA5}">
                      <a16:colId xmlns:a16="http://schemas.microsoft.com/office/drawing/2014/main" val="2685847235"/>
                    </a:ext>
                  </a:extLst>
                </a:gridCol>
                <a:gridCol w="1303808">
                  <a:extLst>
                    <a:ext uri="{9D8B030D-6E8A-4147-A177-3AD203B41FA5}">
                      <a16:colId xmlns:a16="http://schemas.microsoft.com/office/drawing/2014/main" val="758079698"/>
                    </a:ext>
                  </a:extLst>
                </a:gridCol>
              </a:tblGrid>
              <a:tr h="436245">
                <a:tc>
                  <a:txBody>
                    <a:bodyPr/>
                    <a:lstStyle/>
                    <a:p>
                      <a:pPr algn="l" fontAlgn="b"/>
                      <a:r>
                        <a:rPr lang="en-US" sz="2400" b="1" u="none" strike="noStrike" dirty="0">
                          <a:solidFill>
                            <a:srgbClr val="000000"/>
                          </a:solidFill>
                          <a:effectLst/>
                        </a:rPr>
                        <a:t>Reason for Revision </a:t>
                      </a:r>
                      <a:endParaRPr lang="en-US" sz="2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2400" b="1" u="none" strike="noStrike" dirty="0">
                          <a:solidFill>
                            <a:srgbClr val="000000"/>
                          </a:solidFill>
                          <a:effectLst/>
                        </a:rPr>
                        <a:t>Percent</a:t>
                      </a:r>
                      <a:endParaRPr lang="en-US" sz="24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515097487"/>
                  </a:ext>
                </a:extLst>
              </a:tr>
              <a:tr h="436245">
                <a:tc>
                  <a:txBody>
                    <a:bodyPr/>
                    <a:lstStyle/>
                    <a:p>
                      <a:pPr algn="l" fontAlgn="b"/>
                      <a:r>
                        <a:rPr lang="en-US" sz="2400" b="0" u="none" strike="noStrike" dirty="0">
                          <a:solidFill>
                            <a:srgbClr val="000000"/>
                          </a:solidFill>
                          <a:effectLst/>
                        </a:rPr>
                        <a:t>Instability</a:t>
                      </a:r>
                      <a:endParaRPr lang="en-US" sz="2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2400" b="0" u="none" strike="noStrike">
                          <a:solidFill>
                            <a:srgbClr val="000000"/>
                          </a:solidFill>
                          <a:effectLst/>
                        </a:rPr>
                        <a:t>27.8</a:t>
                      </a:r>
                      <a:endParaRPr lang="en-US" sz="2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98249472"/>
                  </a:ext>
                </a:extLst>
              </a:tr>
              <a:tr h="436245">
                <a:tc>
                  <a:txBody>
                    <a:bodyPr/>
                    <a:lstStyle/>
                    <a:p>
                      <a:pPr algn="l" fontAlgn="b"/>
                      <a:r>
                        <a:rPr lang="en-US" sz="2400" b="0" u="none" strike="noStrike">
                          <a:solidFill>
                            <a:srgbClr val="000000"/>
                          </a:solidFill>
                          <a:effectLst/>
                        </a:rPr>
                        <a:t>Joint Infection</a:t>
                      </a:r>
                      <a:endParaRPr lang="en-US" sz="2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2400" b="0" u="none" strike="noStrike">
                          <a:solidFill>
                            <a:srgbClr val="000000"/>
                          </a:solidFill>
                          <a:effectLst/>
                        </a:rPr>
                        <a:t>23.7</a:t>
                      </a:r>
                      <a:endParaRPr lang="en-US" sz="2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82404120"/>
                  </a:ext>
                </a:extLst>
              </a:tr>
              <a:tr h="436245">
                <a:tc>
                  <a:txBody>
                    <a:bodyPr/>
                    <a:lstStyle/>
                    <a:p>
                      <a:pPr algn="l" fontAlgn="b"/>
                      <a:r>
                        <a:rPr lang="en-US" sz="2400" b="0" u="none" strike="noStrike">
                          <a:solidFill>
                            <a:srgbClr val="000000"/>
                          </a:solidFill>
                          <a:effectLst/>
                        </a:rPr>
                        <a:t>Aseptic Loosening</a:t>
                      </a:r>
                      <a:endParaRPr lang="en-US" sz="2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2400" b="0" u="none" strike="noStrike">
                          <a:solidFill>
                            <a:srgbClr val="000000"/>
                          </a:solidFill>
                          <a:effectLst/>
                        </a:rPr>
                        <a:t>20.5</a:t>
                      </a:r>
                      <a:endParaRPr lang="en-US" sz="2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115417659"/>
                  </a:ext>
                </a:extLst>
              </a:tr>
              <a:tr h="436245">
                <a:tc>
                  <a:txBody>
                    <a:bodyPr/>
                    <a:lstStyle/>
                    <a:p>
                      <a:pPr algn="l" fontAlgn="b"/>
                      <a:r>
                        <a:rPr lang="en-US" sz="2400" b="0" u="none" strike="noStrike">
                          <a:solidFill>
                            <a:srgbClr val="000000"/>
                          </a:solidFill>
                          <a:effectLst/>
                        </a:rPr>
                        <a:t>Arthrofibrosis</a:t>
                      </a:r>
                      <a:endParaRPr lang="en-US" sz="2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2400" b="0" u="none" strike="noStrike">
                          <a:solidFill>
                            <a:srgbClr val="000000"/>
                          </a:solidFill>
                          <a:effectLst/>
                        </a:rPr>
                        <a:t>7.9</a:t>
                      </a:r>
                      <a:endParaRPr lang="en-US" sz="2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75343971"/>
                  </a:ext>
                </a:extLst>
              </a:tr>
              <a:tr h="436245">
                <a:tc>
                  <a:txBody>
                    <a:bodyPr/>
                    <a:lstStyle/>
                    <a:p>
                      <a:pPr algn="l" fontAlgn="b"/>
                      <a:r>
                        <a:rPr lang="en-US" sz="2400" b="0" u="none" strike="noStrike">
                          <a:solidFill>
                            <a:srgbClr val="000000"/>
                          </a:solidFill>
                          <a:effectLst/>
                        </a:rPr>
                        <a:t>Pain</a:t>
                      </a:r>
                      <a:endParaRPr lang="en-US" sz="2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2400" b="0" u="none" strike="noStrike" dirty="0">
                          <a:solidFill>
                            <a:srgbClr val="000000"/>
                          </a:solidFill>
                          <a:effectLst/>
                        </a:rPr>
                        <a:t>6.7</a:t>
                      </a:r>
                      <a:endParaRPr lang="en-US" sz="2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978550611"/>
                  </a:ext>
                </a:extLst>
              </a:tr>
            </a:tbl>
          </a:graphicData>
        </a:graphic>
      </p:graphicFrame>
    </p:spTree>
    <p:extLst>
      <p:ext uri="{BB962C8B-B14F-4D97-AF65-F5344CB8AC3E}">
        <p14:creationId xmlns:p14="http://schemas.microsoft.com/office/powerpoint/2010/main" val="3693180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E7025-4410-9D26-AEB1-E84609AB3F0C}"/>
              </a:ext>
            </a:extLst>
          </p:cNvPr>
          <p:cNvSpPr>
            <a:spLocks noGrp="1"/>
          </p:cNvSpPr>
          <p:nvPr>
            <p:ph type="title"/>
          </p:nvPr>
        </p:nvSpPr>
        <p:spPr/>
        <p:txBody>
          <a:bodyPr>
            <a:normAutofit fontScale="90000"/>
          </a:bodyPr>
          <a:lstStyle/>
          <a:p>
            <a:r>
              <a:rPr lang="en-US" dirty="0">
                <a:solidFill>
                  <a:schemeClr val="tx1"/>
                </a:solidFill>
              </a:rPr>
              <a:t>Top 5 Reasons for Hip Revision</a:t>
            </a:r>
          </a:p>
        </p:txBody>
      </p:sp>
      <p:graphicFrame>
        <p:nvGraphicFramePr>
          <p:cNvPr id="14" name="Content Placeholder 13">
            <a:extLst>
              <a:ext uri="{FF2B5EF4-FFF2-40B4-BE49-F238E27FC236}">
                <a16:creationId xmlns:a16="http://schemas.microsoft.com/office/drawing/2014/main" id="{D4B9B567-1F80-6108-C0FD-CE4255D847CF}"/>
              </a:ext>
            </a:extLst>
          </p:cNvPr>
          <p:cNvGraphicFramePr>
            <a:graphicFrameLocks noGrp="1"/>
          </p:cNvGraphicFramePr>
          <p:nvPr>
            <p:ph sz="quarter" idx="12"/>
          </p:nvPr>
        </p:nvGraphicFramePr>
        <p:xfrm>
          <a:off x="265813" y="3710152"/>
          <a:ext cx="11748978" cy="2693301"/>
        </p:xfrm>
        <a:graphic>
          <a:graphicData uri="http://schemas.openxmlformats.org/drawingml/2006/table">
            <a:tbl>
              <a:tblPr firstRow="1" bandRow="1">
                <a:tableStyleId>{F5AB1C69-6EDB-4FF4-983F-18BD219EF322}</a:tableStyleId>
              </a:tblPr>
              <a:tblGrid>
                <a:gridCol w="4497573">
                  <a:extLst>
                    <a:ext uri="{9D8B030D-6E8A-4147-A177-3AD203B41FA5}">
                      <a16:colId xmlns:a16="http://schemas.microsoft.com/office/drawing/2014/main" val="1397185728"/>
                    </a:ext>
                  </a:extLst>
                </a:gridCol>
                <a:gridCol w="1222744">
                  <a:extLst>
                    <a:ext uri="{9D8B030D-6E8A-4147-A177-3AD203B41FA5}">
                      <a16:colId xmlns:a16="http://schemas.microsoft.com/office/drawing/2014/main" val="3747686793"/>
                    </a:ext>
                  </a:extLst>
                </a:gridCol>
                <a:gridCol w="5007935">
                  <a:extLst>
                    <a:ext uri="{9D8B030D-6E8A-4147-A177-3AD203B41FA5}">
                      <a16:colId xmlns:a16="http://schemas.microsoft.com/office/drawing/2014/main" val="4135981130"/>
                    </a:ext>
                  </a:extLst>
                </a:gridCol>
                <a:gridCol w="1020726">
                  <a:extLst>
                    <a:ext uri="{9D8B030D-6E8A-4147-A177-3AD203B41FA5}">
                      <a16:colId xmlns:a16="http://schemas.microsoft.com/office/drawing/2014/main" val="1812714974"/>
                    </a:ext>
                  </a:extLst>
                </a:gridCol>
              </a:tblGrid>
              <a:tr h="456110">
                <a:tc>
                  <a:txBody>
                    <a:bodyPr/>
                    <a:lstStyle/>
                    <a:p>
                      <a:pPr algn="l" fontAlgn="b"/>
                      <a:r>
                        <a:rPr lang="en-US" sz="2400" b="0" i="0" u="none" strike="noStrike" dirty="0">
                          <a:solidFill>
                            <a:srgbClr val="000000"/>
                          </a:solidFill>
                          <a:effectLst/>
                          <a:latin typeface="Aptos Narrow" panose="020B0004020202020204" pitchFamily="34" charset="0"/>
                        </a:rPr>
                        <a:t>Reason for Revision Cemented Stem</a:t>
                      </a:r>
                    </a:p>
                  </a:txBody>
                  <a:tcPr marL="9525" marR="9525" marT="9525" marB="0" anchor="b"/>
                </a:tc>
                <a:tc>
                  <a:txBody>
                    <a:bodyPr/>
                    <a:lstStyle/>
                    <a:p>
                      <a:pPr algn="ctr" fontAlgn="b"/>
                      <a:r>
                        <a:rPr lang="en-US" sz="2400" b="0" i="0" u="none" strike="noStrike" dirty="0">
                          <a:solidFill>
                            <a:srgbClr val="000000"/>
                          </a:solidFill>
                          <a:effectLst/>
                          <a:latin typeface="Aptos Narrow" panose="020B0004020202020204" pitchFamily="34" charset="0"/>
                        </a:rPr>
                        <a:t>Percent</a:t>
                      </a:r>
                    </a:p>
                  </a:txBody>
                  <a:tcPr marL="9525" marR="9525" marT="9525" marB="0" anchor="b"/>
                </a:tc>
                <a:tc>
                  <a:txBody>
                    <a:bodyPr/>
                    <a:lstStyle/>
                    <a:p>
                      <a:pPr algn="l" fontAlgn="b"/>
                      <a:r>
                        <a:rPr lang="en-US" sz="2400" b="0" i="0" u="none" strike="noStrike">
                          <a:solidFill>
                            <a:srgbClr val="000000"/>
                          </a:solidFill>
                          <a:effectLst/>
                          <a:latin typeface="Aptos Narrow" panose="020B0004020202020204" pitchFamily="34" charset="0"/>
                        </a:rPr>
                        <a:t>Reason for Revision Uncemented Stem</a:t>
                      </a:r>
                    </a:p>
                  </a:txBody>
                  <a:tcPr marL="9525" marR="9525" marT="9525" marB="0" anchor="b"/>
                </a:tc>
                <a:tc>
                  <a:txBody>
                    <a:bodyPr/>
                    <a:lstStyle/>
                    <a:p>
                      <a:pPr algn="ctr" fontAlgn="b"/>
                      <a:r>
                        <a:rPr lang="en-US" sz="2400" b="0" i="0" u="none" strike="noStrike">
                          <a:solidFill>
                            <a:srgbClr val="000000"/>
                          </a:solidFill>
                          <a:effectLst/>
                          <a:latin typeface="Aptos Narrow" panose="020B0004020202020204" pitchFamily="34" charset="0"/>
                        </a:rPr>
                        <a:t>Percent</a:t>
                      </a:r>
                    </a:p>
                  </a:txBody>
                  <a:tcPr marL="9525" marR="9525" marT="9525" marB="0" anchor="b"/>
                </a:tc>
                <a:extLst>
                  <a:ext uri="{0D108BD9-81ED-4DB2-BD59-A6C34878D82A}">
                    <a16:rowId xmlns:a16="http://schemas.microsoft.com/office/drawing/2014/main" val="1934738480"/>
                  </a:ext>
                </a:extLst>
              </a:tr>
              <a:tr h="555668">
                <a:tc>
                  <a:txBody>
                    <a:bodyPr/>
                    <a:lstStyle/>
                    <a:p>
                      <a:pPr algn="l" fontAlgn="b"/>
                      <a:r>
                        <a:rPr lang="en-US" sz="2400" b="0" i="0" u="none" strike="noStrike">
                          <a:solidFill>
                            <a:srgbClr val="000000"/>
                          </a:solidFill>
                          <a:effectLst/>
                          <a:latin typeface="Aptos Narrow" panose="020B0004020202020204" pitchFamily="34" charset="0"/>
                        </a:rPr>
                        <a:t>Dislocation/Instability</a:t>
                      </a:r>
                    </a:p>
                  </a:txBody>
                  <a:tcPr marL="9525" marR="9525" marT="9525" marB="0" anchor="b"/>
                </a:tc>
                <a:tc>
                  <a:txBody>
                    <a:bodyPr/>
                    <a:lstStyle/>
                    <a:p>
                      <a:pPr algn="ctr" fontAlgn="b"/>
                      <a:r>
                        <a:rPr lang="en-US" sz="2400" b="0" i="0" u="none" strike="noStrike">
                          <a:solidFill>
                            <a:srgbClr val="000000"/>
                          </a:solidFill>
                          <a:effectLst/>
                          <a:latin typeface="Aptos Narrow" panose="020B0004020202020204" pitchFamily="34" charset="0"/>
                        </a:rPr>
                        <a:t>34.1</a:t>
                      </a:r>
                    </a:p>
                  </a:txBody>
                  <a:tcPr marL="9525" marR="9525" marT="9525" marB="0" anchor="b"/>
                </a:tc>
                <a:tc>
                  <a:txBody>
                    <a:bodyPr/>
                    <a:lstStyle/>
                    <a:p>
                      <a:pPr algn="l" fontAlgn="b"/>
                      <a:r>
                        <a:rPr lang="en-US" sz="2400" b="0" i="0" u="none" strike="noStrike">
                          <a:solidFill>
                            <a:srgbClr val="000000"/>
                          </a:solidFill>
                          <a:effectLst/>
                          <a:latin typeface="Aptos Narrow" panose="020B0004020202020204" pitchFamily="34" charset="0"/>
                        </a:rPr>
                        <a:t>Peri-prosthetic fracture - Femur</a:t>
                      </a:r>
                    </a:p>
                  </a:txBody>
                  <a:tcPr marL="9525" marR="9525" marT="9525" marB="0" anchor="b"/>
                </a:tc>
                <a:tc>
                  <a:txBody>
                    <a:bodyPr/>
                    <a:lstStyle/>
                    <a:p>
                      <a:pPr algn="ctr" fontAlgn="b"/>
                      <a:r>
                        <a:rPr lang="en-US" sz="2400" b="0" i="0" u="none" strike="noStrike">
                          <a:solidFill>
                            <a:srgbClr val="000000"/>
                          </a:solidFill>
                          <a:effectLst/>
                          <a:latin typeface="Aptos Narrow" panose="020B0004020202020204" pitchFamily="34" charset="0"/>
                        </a:rPr>
                        <a:t>28.8</a:t>
                      </a:r>
                    </a:p>
                  </a:txBody>
                  <a:tcPr marL="9525" marR="9525" marT="9525" marB="0" anchor="b"/>
                </a:tc>
                <a:extLst>
                  <a:ext uri="{0D108BD9-81ED-4DB2-BD59-A6C34878D82A}">
                    <a16:rowId xmlns:a16="http://schemas.microsoft.com/office/drawing/2014/main" val="3888424026"/>
                  </a:ext>
                </a:extLst>
              </a:tr>
              <a:tr h="372564">
                <a:tc>
                  <a:txBody>
                    <a:bodyPr/>
                    <a:lstStyle/>
                    <a:p>
                      <a:pPr algn="l" fontAlgn="b"/>
                      <a:r>
                        <a:rPr lang="en-US" sz="2400" b="0" i="0" u="none" strike="noStrike">
                          <a:solidFill>
                            <a:srgbClr val="000000"/>
                          </a:solidFill>
                          <a:effectLst/>
                          <a:latin typeface="Aptos Narrow" panose="020B0004020202020204" pitchFamily="34" charset="0"/>
                        </a:rPr>
                        <a:t>Joint Infection</a:t>
                      </a:r>
                    </a:p>
                  </a:txBody>
                  <a:tcPr marL="9525" marR="9525" marT="9525" marB="0" anchor="b"/>
                </a:tc>
                <a:tc>
                  <a:txBody>
                    <a:bodyPr/>
                    <a:lstStyle/>
                    <a:p>
                      <a:pPr algn="ctr" fontAlgn="b"/>
                      <a:r>
                        <a:rPr lang="en-US" sz="2400" b="0" i="0" u="none" strike="noStrike">
                          <a:solidFill>
                            <a:srgbClr val="000000"/>
                          </a:solidFill>
                          <a:effectLst/>
                          <a:latin typeface="Aptos Narrow" panose="020B0004020202020204" pitchFamily="34" charset="0"/>
                        </a:rPr>
                        <a:t>22.7</a:t>
                      </a:r>
                    </a:p>
                  </a:txBody>
                  <a:tcPr marL="9525" marR="9525" marT="9525" marB="0" anchor="b"/>
                </a:tc>
                <a:tc>
                  <a:txBody>
                    <a:bodyPr/>
                    <a:lstStyle/>
                    <a:p>
                      <a:pPr algn="l" fontAlgn="b"/>
                      <a:r>
                        <a:rPr lang="en-US" sz="2400" b="0" i="0" u="none" strike="noStrike">
                          <a:solidFill>
                            <a:srgbClr val="000000"/>
                          </a:solidFill>
                          <a:effectLst/>
                          <a:latin typeface="Aptos Narrow" panose="020B0004020202020204" pitchFamily="34" charset="0"/>
                        </a:rPr>
                        <a:t>Dislocation/Instability</a:t>
                      </a:r>
                    </a:p>
                  </a:txBody>
                  <a:tcPr marL="9525" marR="9525" marT="9525" marB="0" anchor="b"/>
                </a:tc>
                <a:tc>
                  <a:txBody>
                    <a:bodyPr/>
                    <a:lstStyle/>
                    <a:p>
                      <a:pPr algn="ctr" fontAlgn="b"/>
                      <a:r>
                        <a:rPr lang="en-US" sz="2400" b="0" i="0" u="none" strike="noStrike">
                          <a:solidFill>
                            <a:srgbClr val="000000"/>
                          </a:solidFill>
                          <a:effectLst/>
                          <a:latin typeface="Aptos Narrow" panose="020B0004020202020204" pitchFamily="34" charset="0"/>
                        </a:rPr>
                        <a:t>21.1</a:t>
                      </a:r>
                    </a:p>
                  </a:txBody>
                  <a:tcPr marL="9525" marR="9525" marT="9525" marB="0" anchor="b"/>
                </a:tc>
                <a:extLst>
                  <a:ext uri="{0D108BD9-81ED-4DB2-BD59-A6C34878D82A}">
                    <a16:rowId xmlns:a16="http://schemas.microsoft.com/office/drawing/2014/main" val="2101118655"/>
                  </a:ext>
                </a:extLst>
              </a:tr>
              <a:tr h="372564">
                <a:tc>
                  <a:txBody>
                    <a:bodyPr/>
                    <a:lstStyle/>
                    <a:p>
                      <a:pPr algn="l" fontAlgn="b"/>
                      <a:r>
                        <a:rPr lang="en-US" sz="2400" b="0" i="0" u="none" strike="noStrike">
                          <a:solidFill>
                            <a:srgbClr val="000000"/>
                          </a:solidFill>
                          <a:effectLst/>
                          <a:latin typeface="Aptos Narrow" panose="020B0004020202020204" pitchFamily="34" charset="0"/>
                        </a:rPr>
                        <a:t>Aseptic Loosening</a:t>
                      </a:r>
                    </a:p>
                  </a:txBody>
                  <a:tcPr marL="9525" marR="9525" marT="9525" marB="0" anchor="b"/>
                </a:tc>
                <a:tc>
                  <a:txBody>
                    <a:bodyPr/>
                    <a:lstStyle/>
                    <a:p>
                      <a:pPr algn="ctr" fontAlgn="b"/>
                      <a:r>
                        <a:rPr lang="en-US" sz="2400" b="0" i="0" u="none" strike="noStrike">
                          <a:solidFill>
                            <a:srgbClr val="000000"/>
                          </a:solidFill>
                          <a:effectLst/>
                          <a:latin typeface="Aptos Narrow" panose="020B0004020202020204" pitchFamily="34" charset="0"/>
                        </a:rPr>
                        <a:t>18.2</a:t>
                      </a:r>
                    </a:p>
                  </a:txBody>
                  <a:tcPr marL="9525" marR="9525" marT="9525" marB="0" anchor="b"/>
                </a:tc>
                <a:tc>
                  <a:txBody>
                    <a:bodyPr/>
                    <a:lstStyle/>
                    <a:p>
                      <a:pPr algn="l" fontAlgn="b"/>
                      <a:r>
                        <a:rPr lang="en-US" sz="2400" b="0" i="0" u="none" strike="noStrike">
                          <a:solidFill>
                            <a:srgbClr val="000000"/>
                          </a:solidFill>
                          <a:effectLst/>
                          <a:latin typeface="Aptos Narrow" panose="020B0004020202020204" pitchFamily="34" charset="0"/>
                        </a:rPr>
                        <a:t>Joint Infection</a:t>
                      </a:r>
                    </a:p>
                  </a:txBody>
                  <a:tcPr marL="9525" marR="9525" marT="9525" marB="0" anchor="b"/>
                </a:tc>
                <a:tc>
                  <a:txBody>
                    <a:bodyPr/>
                    <a:lstStyle/>
                    <a:p>
                      <a:pPr algn="ctr" fontAlgn="b"/>
                      <a:r>
                        <a:rPr lang="en-US" sz="2400" b="0" i="0" u="none" strike="noStrike">
                          <a:solidFill>
                            <a:srgbClr val="000000"/>
                          </a:solidFill>
                          <a:effectLst/>
                          <a:latin typeface="Aptos Narrow" panose="020B0004020202020204" pitchFamily="34" charset="0"/>
                        </a:rPr>
                        <a:t>20.1</a:t>
                      </a:r>
                    </a:p>
                  </a:txBody>
                  <a:tcPr marL="9525" marR="9525" marT="9525" marB="0" anchor="b"/>
                </a:tc>
                <a:extLst>
                  <a:ext uri="{0D108BD9-81ED-4DB2-BD59-A6C34878D82A}">
                    <a16:rowId xmlns:a16="http://schemas.microsoft.com/office/drawing/2014/main" val="1747814553"/>
                  </a:ext>
                </a:extLst>
              </a:tr>
              <a:tr h="555668">
                <a:tc>
                  <a:txBody>
                    <a:bodyPr/>
                    <a:lstStyle/>
                    <a:p>
                      <a:pPr algn="l" fontAlgn="b"/>
                      <a:r>
                        <a:rPr lang="en-US" sz="2400" b="0" i="0" u="none" strike="noStrike">
                          <a:solidFill>
                            <a:srgbClr val="000000"/>
                          </a:solidFill>
                          <a:effectLst/>
                          <a:latin typeface="Aptos Narrow" panose="020B0004020202020204" pitchFamily="34" charset="0"/>
                        </a:rPr>
                        <a:t>Peri-prosthetic fracture - Femur</a:t>
                      </a:r>
                    </a:p>
                  </a:txBody>
                  <a:tcPr marL="9525" marR="9525" marT="9525" marB="0" anchor="b"/>
                </a:tc>
                <a:tc>
                  <a:txBody>
                    <a:bodyPr/>
                    <a:lstStyle/>
                    <a:p>
                      <a:pPr algn="ctr" fontAlgn="b"/>
                      <a:r>
                        <a:rPr lang="en-US" sz="2400" b="0" i="0" u="none" strike="noStrike">
                          <a:solidFill>
                            <a:srgbClr val="000000"/>
                          </a:solidFill>
                          <a:effectLst/>
                          <a:latin typeface="Aptos Narrow" panose="020B0004020202020204" pitchFamily="34" charset="0"/>
                        </a:rPr>
                        <a:t>15.9</a:t>
                      </a:r>
                    </a:p>
                  </a:txBody>
                  <a:tcPr marL="9525" marR="9525" marT="9525" marB="0" anchor="b"/>
                </a:tc>
                <a:tc>
                  <a:txBody>
                    <a:bodyPr/>
                    <a:lstStyle/>
                    <a:p>
                      <a:pPr algn="l" fontAlgn="b"/>
                      <a:r>
                        <a:rPr lang="en-US" sz="2400" b="0" i="0" u="none" strike="noStrike" dirty="0">
                          <a:solidFill>
                            <a:srgbClr val="000000"/>
                          </a:solidFill>
                          <a:effectLst/>
                          <a:latin typeface="Aptos Narrow" panose="020B0004020202020204" pitchFamily="34" charset="0"/>
                        </a:rPr>
                        <a:t>Aseptic Loosening</a:t>
                      </a:r>
                    </a:p>
                  </a:txBody>
                  <a:tcPr marL="9525" marR="9525" marT="9525" marB="0" anchor="b"/>
                </a:tc>
                <a:tc>
                  <a:txBody>
                    <a:bodyPr/>
                    <a:lstStyle/>
                    <a:p>
                      <a:pPr algn="ctr" fontAlgn="b"/>
                      <a:r>
                        <a:rPr lang="en-US" sz="2400" b="0" i="0" u="none" strike="noStrike">
                          <a:solidFill>
                            <a:srgbClr val="000000"/>
                          </a:solidFill>
                          <a:effectLst/>
                          <a:latin typeface="Aptos Narrow" panose="020B0004020202020204" pitchFamily="34" charset="0"/>
                        </a:rPr>
                        <a:t>17.2</a:t>
                      </a:r>
                    </a:p>
                  </a:txBody>
                  <a:tcPr marL="9525" marR="9525" marT="9525" marB="0" anchor="b"/>
                </a:tc>
                <a:extLst>
                  <a:ext uri="{0D108BD9-81ED-4DB2-BD59-A6C34878D82A}">
                    <a16:rowId xmlns:a16="http://schemas.microsoft.com/office/drawing/2014/main" val="326734884"/>
                  </a:ext>
                </a:extLst>
              </a:tr>
              <a:tr h="372564">
                <a:tc>
                  <a:txBody>
                    <a:bodyPr/>
                    <a:lstStyle/>
                    <a:p>
                      <a:pPr algn="l" fontAlgn="b"/>
                      <a:r>
                        <a:rPr lang="en-US" sz="2400" b="0" i="0" u="none" strike="noStrike">
                          <a:solidFill>
                            <a:srgbClr val="000000"/>
                          </a:solidFill>
                          <a:effectLst/>
                          <a:latin typeface="Aptos Narrow" panose="020B0004020202020204" pitchFamily="34" charset="0"/>
                        </a:rPr>
                        <a:t>Implant Failure</a:t>
                      </a:r>
                    </a:p>
                  </a:txBody>
                  <a:tcPr marL="9525" marR="9525" marT="9525" marB="0" anchor="b"/>
                </a:tc>
                <a:tc>
                  <a:txBody>
                    <a:bodyPr/>
                    <a:lstStyle/>
                    <a:p>
                      <a:pPr algn="ctr" fontAlgn="b"/>
                      <a:r>
                        <a:rPr lang="en-US" sz="2400" b="0" i="0" u="none" strike="noStrike" dirty="0">
                          <a:solidFill>
                            <a:srgbClr val="000000"/>
                          </a:solidFill>
                          <a:effectLst/>
                          <a:latin typeface="Aptos Narrow" panose="020B0004020202020204" pitchFamily="34" charset="0"/>
                        </a:rPr>
                        <a:t>4.5</a:t>
                      </a:r>
                    </a:p>
                  </a:txBody>
                  <a:tcPr marL="9525" marR="9525" marT="9525" marB="0" anchor="b"/>
                </a:tc>
                <a:tc>
                  <a:txBody>
                    <a:bodyPr/>
                    <a:lstStyle/>
                    <a:p>
                      <a:pPr algn="l" fontAlgn="b"/>
                      <a:r>
                        <a:rPr lang="en-US" sz="2400" b="0" i="0" u="none" strike="noStrike">
                          <a:solidFill>
                            <a:srgbClr val="000000"/>
                          </a:solidFill>
                          <a:effectLst/>
                          <a:latin typeface="Aptos Narrow" panose="020B0004020202020204" pitchFamily="34" charset="0"/>
                        </a:rPr>
                        <a:t>Implant Failure</a:t>
                      </a:r>
                    </a:p>
                  </a:txBody>
                  <a:tcPr marL="9525" marR="9525" marT="9525" marB="0" anchor="b"/>
                </a:tc>
                <a:tc>
                  <a:txBody>
                    <a:bodyPr/>
                    <a:lstStyle/>
                    <a:p>
                      <a:pPr algn="ctr" fontAlgn="b"/>
                      <a:r>
                        <a:rPr lang="en-US" sz="2400" b="0" i="0" u="none" strike="noStrike" dirty="0">
                          <a:solidFill>
                            <a:srgbClr val="000000"/>
                          </a:solidFill>
                          <a:effectLst/>
                          <a:latin typeface="Aptos Narrow" panose="020B0004020202020204" pitchFamily="34" charset="0"/>
                        </a:rPr>
                        <a:t>4.1</a:t>
                      </a:r>
                    </a:p>
                  </a:txBody>
                  <a:tcPr marL="9525" marR="9525" marT="9525" marB="0" anchor="b"/>
                </a:tc>
                <a:extLst>
                  <a:ext uri="{0D108BD9-81ED-4DB2-BD59-A6C34878D82A}">
                    <a16:rowId xmlns:a16="http://schemas.microsoft.com/office/drawing/2014/main" val="2871875436"/>
                  </a:ext>
                </a:extLst>
              </a:tr>
            </a:tbl>
          </a:graphicData>
        </a:graphic>
      </p:graphicFrame>
      <p:sp>
        <p:nvSpPr>
          <p:cNvPr id="5" name="Down Arrow 4">
            <a:extLst>
              <a:ext uri="{FF2B5EF4-FFF2-40B4-BE49-F238E27FC236}">
                <a16:creationId xmlns:a16="http://schemas.microsoft.com/office/drawing/2014/main" id="{C85C5034-D8B6-53F3-F47F-350193F17135}"/>
              </a:ext>
            </a:extLst>
          </p:cNvPr>
          <p:cNvSpPr/>
          <p:nvPr/>
        </p:nvSpPr>
        <p:spPr>
          <a:xfrm rot="4595211">
            <a:off x="8307300" y="2440312"/>
            <a:ext cx="274525" cy="5521662"/>
          </a:xfrm>
          <a:prstGeom prst="downArrow">
            <a:avLst>
              <a:gd name="adj1" fmla="val 43469"/>
              <a:gd name="adj2" fmla="val 50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9BAAA0E-6275-7E26-71B9-C822D1315BE0}"/>
              </a:ext>
            </a:extLst>
          </p:cNvPr>
          <p:cNvSpPr/>
          <p:nvPr/>
        </p:nvSpPr>
        <p:spPr>
          <a:xfrm>
            <a:off x="8383608" y="3751732"/>
            <a:ext cx="2351448" cy="413792"/>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a:extLst>
              <a:ext uri="{FF2B5EF4-FFF2-40B4-BE49-F238E27FC236}">
                <a16:creationId xmlns:a16="http://schemas.microsoft.com/office/drawing/2014/main" id="{F268E749-CB17-CC2C-2F98-0F00FDD0C47D}"/>
              </a:ext>
            </a:extLst>
          </p:cNvPr>
          <p:cNvSpPr/>
          <p:nvPr/>
        </p:nvSpPr>
        <p:spPr>
          <a:xfrm>
            <a:off x="2668207" y="3743418"/>
            <a:ext cx="2059241" cy="413792"/>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1" name="Picture 10" descr="A graph showing a line graph&#10;&#10;Description automatically generated with medium confidence">
            <a:extLst>
              <a:ext uri="{FF2B5EF4-FFF2-40B4-BE49-F238E27FC236}">
                <a16:creationId xmlns:a16="http://schemas.microsoft.com/office/drawing/2014/main" id="{1EBB3F6E-3978-C1AB-8095-369B8259F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797" y="1017380"/>
            <a:ext cx="4074877" cy="2582669"/>
          </a:xfrm>
          <a:prstGeom prst="rect">
            <a:avLst/>
          </a:prstGeom>
        </p:spPr>
      </p:pic>
    </p:spTree>
    <p:extLst>
      <p:ext uri="{BB962C8B-B14F-4D97-AF65-F5344CB8AC3E}">
        <p14:creationId xmlns:p14="http://schemas.microsoft.com/office/powerpoint/2010/main" val="132813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F53234-1293-0307-2F01-49820D7D2AB4}"/>
              </a:ext>
            </a:extLst>
          </p:cNvPr>
          <p:cNvPicPr>
            <a:picLocks noChangeAspect="1"/>
          </p:cNvPicPr>
          <p:nvPr/>
        </p:nvPicPr>
        <p:blipFill>
          <a:blip r:embed="rId3"/>
          <a:stretch>
            <a:fillRect/>
          </a:stretch>
        </p:blipFill>
        <p:spPr>
          <a:xfrm>
            <a:off x="-27633" y="184798"/>
            <a:ext cx="5861896" cy="2727744"/>
          </a:xfrm>
          <a:prstGeom prst="rect">
            <a:avLst/>
          </a:prstGeom>
        </p:spPr>
      </p:pic>
      <p:pic>
        <p:nvPicPr>
          <p:cNvPr id="12" name="Picture 11">
            <a:extLst>
              <a:ext uri="{FF2B5EF4-FFF2-40B4-BE49-F238E27FC236}">
                <a16:creationId xmlns:a16="http://schemas.microsoft.com/office/drawing/2014/main" id="{23E051DC-7D2A-E20C-2F75-5A10EF9A231A}"/>
              </a:ext>
            </a:extLst>
          </p:cNvPr>
          <p:cNvPicPr>
            <a:picLocks noChangeAspect="1"/>
          </p:cNvPicPr>
          <p:nvPr/>
        </p:nvPicPr>
        <p:blipFill>
          <a:blip r:embed="rId4"/>
          <a:stretch>
            <a:fillRect/>
          </a:stretch>
        </p:blipFill>
        <p:spPr>
          <a:xfrm>
            <a:off x="6096001" y="75720"/>
            <a:ext cx="6096000" cy="2836822"/>
          </a:xfrm>
          <a:prstGeom prst="rect">
            <a:avLst/>
          </a:prstGeom>
        </p:spPr>
      </p:pic>
      <p:pic>
        <p:nvPicPr>
          <p:cNvPr id="10" name="Picture 9">
            <a:extLst>
              <a:ext uri="{FF2B5EF4-FFF2-40B4-BE49-F238E27FC236}">
                <a16:creationId xmlns:a16="http://schemas.microsoft.com/office/drawing/2014/main" id="{E3F2B456-A3DB-88B1-FB41-A56EAB9EC2C1}"/>
              </a:ext>
            </a:extLst>
          </p:cNvPr>
          <p:cNvPicPr>
            <a:picLocks noChangeAspect="1"/>
          </p:cNvPicPr>
          <p:nvPr/>
        </p:nvPicPr>
        <p:blipFill>
          <a:blip r:embed="rId5"/>
          <a:stretch>
            <a:fillRect/>
          </a:stretch>
        </p:blipFill>
        <p:spPr>
          <a:xfrm>
            <a:off x="-18685" y="3463380"/>
            <a:ext cx="5853847" cy="2727744"/>
          </a:xfrm>
          <a:prstGeom prst="rect">
            <a:avLst/>
          </a:prstGeom>
        </p:spPr>
      </p:pic>
      <p:sp>
        <p:nvSpPr>
          <p:cNvPr id="5" name="TextBox 4">
            <a:extLst>
              <a:ext uri="{FF2B5EF4-FFF2-40B4-BE49-F238E27FC236}">
                <a16:creationId xmlns:a16="http://schemas.microsoft.com/office/drawing/2014/main" id="{74851B94-DDF2-7A1F-D25F-42E3E370CB59}"/>
              </a:ext>
            </a:extLst>
          </p:cNvPr>
          <p:cNvSpPr txBox="1"/>
          <p:nvPr/>
        </p:nvSpPr>
        <p:spPr>
          <a:xfrm>
            <a:off x="547907" y="0"/>
            <a:ext cx="973280" cy="369332"/>
          </a:xfrm>
          <a:prstGeom prst="rect">
            <a:avLst/>
          </a:prstGeom>
          <a:noFill/>
        </p:spPr>
        <p:txBody>
          <a:bodyPr wrap="none" rtlCol="0">
            <a:spAutoFit/>
          </a:bodyPr>
          <a:lstStyle/>
          <a:p>
            <a:r>
              <a:rPr lang="en-US" dirty="0">
                <a:solidFill>
                  <a:srgbClr val="FF0000"/>
                </a:solidFill>
              </a:rPr>
              <a:t>Anterior</a:t>
            </a:r>
          </a:p>
        </p:txBody>
      </p:sp>
      <p:sp>
        <p:nvSpPr>
          <p:cNvPr id="7" name="TextBox 6">
            <a:extLst>
              <a:ext uri="{FF2B5EF4-FFF2-40B4-BE49-F238E27FC236}">
                <a16:creationId xmlns:a16="http://schemas.microsoft.com/office/drawing/2014/main" id="{EECC9872-F164-FA45-0C07-E1D9F4E04154}"/>
              </a:ext>
            </a:extLst>
          </p:cNvPr>
          <p:cNvSpPr txBox="1"/>
          <p:nvPr/>
        </p:nvSpPr>
        <p:spPr>
          <a:xfrm>
            <a:off x="6917949" y="29415"/>
            <a:ext cx="1567919" cy="378317"/>
          </a:xfrm>
          <a:prstGeom prst="rect">
            <a:avLst/>
          </a:prstGeom>
          <a:noFill/>
        </p:spPr>
        <p:txBody>
          <a:bodyPr wrap="square" rtlCol="0">
            <a:spAutoFit/>
          </a:bodyPr>
          <a:lstStyle/>
          <a:p>
            <a:r>
              <a:rPr lang="en-US" dirty="0">
                <a:solidFill>
                  <a:srgbClr val="FF0000"/>
                </a:solidFill>
              </a:rPr>
              <a:t>Anterolateral</a:t>
            </a:r>
          </a:p>
        </p:txBody>
      </p:sp>
      <p:sp>
        <p:nvSpPr>
          <p:cNvPr id="8" name="TextBox 7">
            <a:extLst>
              <a:ext uri="{FF2B5EF4-FFF2-40B4-BE49-F238E27FC236}">
                <a16:creationId xmlns:a16="http://schemas.microsoft.com/office/drawing/2014/main" id="{33D8D5C8-A538-0DE5-0768-2817291E412D}"/>
              </a:ext>
            </a:extLst>
          </p:cNvPr>
          <p:cNvSpPr txBox="1"/>
          <p:nvPr/>
        </p:nvSpPr>
        <p:spPr>
          <a:xfrm>
            <a:off x="556855" y="3304908"/>
            <a:ext cx="1069395" cy="369332"/>
          </a:xfrm>
          <a:prstGeom prst="rect">
            <a:avLst/>
          </a:prstGeom>
          <a:noFill/>
        </p:spPr>
        <p:txBody>
          <a:bodyPr wrap="none" rtlCol="0">
            <a:spAutoFit/>
          </a:bodyPr>
          <a:lstStyle/>
          <a:p>
            <a:r>
              <a:rPr lang="en-US" dirty="0">
                <a:solidFill>
                  <a:srgbClr val="FF0000"/>
                </a:solidFill>
              </a:rPr>
              <a:t>Posterior</a:t>
            </a:r>
          </a:p>
        </p:txBody>
      </p:sp>
      <p:sp>
        <p:nvSpPr>
          <p:cNvPr id="9" name="TextBox 8">
            <a:extLst>
              <a:ext uri="{FF2B5EF4-FFF2-40B4-BE49-F238E27FC236}">
                <a16:creationId xmlns:a16="http://schemas.microsoft.com/office/drawing/2014/main" id="{C1D9F1D6-E589-4EB5-7B60-E22E5CB0C22A}"/>
              </a:ext>
            </a:extLst>
          </p:cNvPr>
          <p:cNvSpPr txBox="1"/>
          <p:nvPr/>
        </p:nvSpPr>
        <p:spPr>
          <a:xfrm>
            <a:off x="6096000" y="4048837"/>
            <a:ext cx="5888087" cy="1200329"/>
          </a:xfrm>
          <a:prstGeom prst="rect">
            <a:avLst/>
          </a:prstGeom>
          <a:noFill/>
        </p:spPr>
        <p:txBody>
          <a:bodyPr wrap="none" rtlCol="0">
            <a:spAutoFit/>
          </a:bodyPr>
          <a:lstStyle/>
          <a:p>
            <a:r>
              <a:rPr lang="en-US" sz="2400" dirty="0">
                <a:solidFill>
                  <a:schemeClr val="tx1">
                    <a:lumMod val="75000"/>
                    <a:lumOff val="25000"/>
                  </a:schemeClr>
                </a:solidFill>
              </a:rPr>
              <a:t>What if we could flatten the fracture curve?</a:t>
            </a:r>
          </a:p>
          <a:p>
            <a:endParaRPr lang="en-US" sz="2400" dirty="0">
              <a:solidFill>
                <a:schemeClr val="tx1">
                  <a:lumMod val="75000"/>
                  <a:lumOff val="25000"/>
                </a:schemeClr>
              </a:solidFill>
            </a:endParaRPr>
          </a:p>
          <a:p>
            <a:r>
              <a:rPr lang="en-US" sz="2400" dirty="0">
                <a:solidFill>
                  <a:srgbClr val="6A973F"/>
                </a:solidFill>
              </a:rPr>
              <a:t>How about the dislocation curve?</a:t>
            </a:r>
          </a:p>
        </p:txBody>
      </p:sp>
    </p:spTree>
    <p:extLst>
      <p:ext uri="{BB962C8B-B14F-4D97-AF65-F5344CB8AC3E}">
        <p14:creationId xmlns:p14="http://schemas.microsoft.com/office/powerpoint/2010/main" val="1670454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DB01-FF23-4082-E7B0-199711342810}"/>
              </a:ext>
            </a:extLst>
          </p:cNvPr>
          <p:cNvSpPr>
            <a:spLocks noGrp="1"/>
          </p:cNvSpPr>
          <p:nvPr>
            <p:ph type="title"/>
          </p:nvPr>
        </p:nvSpPr>
        <p:spPr/>
        <p:txBody>
          <a:bodyPr/>
          <a:lstStyle/>
          <a:p>
            <a:r>
              <a:rPr lang="en-US" dirty="0"/>
              <a:t>Summary and Takeaway Message</a:t>
            </a:r>
          </a:p>
        </p:txBody>
      </p:sp>
      <p:sp>
        <p:nvSpPr>
          <p:cNvPr id="3" name="Content Placeholder 2">
            <a:extLst>
              <a:ext uri="{FF2B5EF4-FFF2-40B4-BE49-F238E27FC236}">
                <a16:creationId xmlns:a16="http://schemas.microsoft.com/office/drawing/2014/main" id="{F514F6A4-C3D4-E59B-D2D9-C35DA81D5511}"/>
              </a:ext>
            </a:extLst>
          </p:cNvPr>
          <p:cNvSpPr>
            <a:spLocks noGrp="1"/>
          </p:cNvSpPr>
          <p:nvPr>
            <p:ph idx="1"/>
          </p:nvPr>
        </p:nvSpPr>
        <p:spPr/>
        <p:txBody>
          <a:bodyPr/>
          <a:lstStyle/>
          <a:p>
            <a:r>
              <a:rPr lang="en-US" dirty="0"/>
              <a:t>Reducing dislocation</a:t>
            </a:r>
          </a:p>
          <a:p>
            <a:pPr lvl="1"/>
            <a:r>
              <a:rPr lang="en-US" dirty="0"/>
              <a:t>Approach seems to have some effect</a:t>
            </a:r>
          </a:p>
          <a:p>
            <a:pPr lvl="1"/>
            <a:r>
              <a:rPr lang="en-US" dirty="0"/>
              <a:t>Some bias in patient selection</a:t>
            </a:r>
          </a:p>
          <a:p>
            <a:pPr lvl="1"/>
            <a:r>
              <a:rPr lang="en-US" dirty="0"/>
              <a:t>May be trading fewer early problems for more late problems</a:t>
            </a:r>
          </a:p>
          <a:p>
            <a:pPr lvl="1"/>
            <a:r>
              <a:rPr lang="en-US" dirty="0"/>
              <a:t>Dual mobility may not be the answer</a:t>
            </a:r>
          </a:p>
          <a:p>
            <a:pPr lvl="1"/>
            <a:r>
              <a:rPr lang="en-US" dirty="0"/>
              <a:t>Need to investigate navigation and robotics further</a:t>
            </a:r>
          </a:p>
          <a:p>
            <a:endParaRPr lang="en-US" dirty="0"/>
          </a:p>
          <a:p>
            <a:r>
              <a:rPr lang="en-US" dirty="0"/>
              <a:t>Reducing fracture</a:t>
            </a:r>
          </a:p>
          <a:p>
            <a:pPr lvl="1"/>
            <a:r>
              <a:rPr lang="en-US" dirty="0"/>
              <a:t>We have made some progress</a:t>
            </a:r>
          </a:p>
          <a:p>
            <a:pPr lvl="1"/>
            <a:r>
              <a:rPr lang="en-US" dirty="0"/>
              <a:t>Still lots of work to do (purple curve)</a:t>
            </a:r>
          </a:p>
          <a:p>
            <a:pPr lvl="1"/>
            <a:r>
              <a:rPr lang="en-US" dirty="0"/>
              <a:t>Cemented stems in older women</a:t>
            </a:r>
          </a:p>
          <a:p>
            <a:pPr lvl="1"/>
            <a:r>
              <a:rPr lang="en-US" dirty="0"/>
              <a:t>Some uncemented designs look promising</a:t>
            </a:r>
          </a:p>
        </p:txBody>
      </p:sp>
      <p:pic>
        <p:nvPicPr>
          <p:cNvPr id="4" name="Picture 3" descr="3Fracture.png">
            <a:extLst>
              <a:ext uri="{FF2B5EF4-FFF2-40B4-BE49-F238E27FC236}">
                <a16:creationId xmlns:a16="http://schemas.microsoft.com/office/drawing/2014/main" id="{2A32DD0B-5E8B-8E83-C3E2-1F9067C331F8}"/>
              </a:ext>
            </a:extLst>
          </p:cNvPr>
          <p:cNvPicPr>
            <a:picLocks noChangeAspect="1"/>
          </p:cNvPicPr>
          <p:nvPr/>
        </p:nvPicPr>
        <p:blipFill rotWithShape="1">
          <a:blip r:embed="rId2">
            <a:extLst>
              <a:ext uri="{28A0092B-C50C-407E-A947-70E740481C1C}">
                <a14:useLocalDpi xmlns:a14="http://schemas.microsoft.com/office/drawing/2010/main" val="0"/>
              </a:ext>
            </a:extLst>
          </a:blip>
          <a:srcRect l="12642" r="9720"/>
          <a:stretch/>
        </p:blipFill>
        <p:spPr>
          <a:xfrm>
            <a:off x="8310110" y="2850201"/>
            <a:ext cx="1677971" cy="3665390"/>
          </a:xfrm>
          <a:prstGeom prst="rect">
            <a:avLst/>
          </a:prstGeom>
        </p:spPr>
      </p:pic>
      <p:pic>
        <p:nvPicPr>
          <p:cNvPr id="5" name="Picture 4">
            <a:extLst>
              <a:ext uri="{FF2B5EF4-FFF2-40B4-BE49-F238E27FC236}">
                <a16:creationId xmlns:a16="http://schemas.microsoft.com/office/drawing/2014/main" id="{AB54F24F-1F93-85C3-CCDD-F765612C4D56}"/>
              </a:ext>
            </a:extLst>
          </p:cNvPr>
          <p:cNvPicPr>
            <a:picLocks noChangeAspect="1"/>
          </p:cNvPicPr>
          <p:nvPr/>
        </p:nvPicPr>
        <p:blipFill>
          <a:blip r:embed="rId3"/>
          <a:stretch>
            <a:fillRect/>
          </a:stretch>
        </p:blipFill>
        <p:spPr>
          <a:xfrm>
            <a:off x="9988082" y="1130605"/>
            <a:ext cx="1846248" cy="2847019"/>
          </a:xfrm>
          <a:prstGeom prst="rect">
            <a:avLst/>
          </a:prstGeom>
        </p:spPr>
      </p:pic>
      <p:sp>
        <p:nvSpPr>
          <p:cNvPr id="6" name="Rectangle 5">
            <a:extLst>
              <a:ext uri="{FF2B5EF4-FFF2-40B4-BE49-F238E27FC236}">
                <a16:creationId xmlns:a16="http://schemas.microsoft.com/office/drawing/2014/main" id="{E3D12739-FD38-64E0-A218-F08D1AA3C57F}"/>
              </a:ext>
            </a:extLst>
          </p:cNvPr>
          <p:cNvSpPr/>
          <p:nvPr/>
        </p:nvSpPr>
        <p:spPr>
          <a:xfrm>
            <a:off x="189394" y="3977624"/>
            <a:ext cx="6556639" cy="2217903"/>
          </a:xfrm>
          <a:prstGeom prst="rect">
            <a:avLst/>
          </a:prstGeom>
          <a:noFill/>
          <a:ln w="38100">
            <a:solidFill>
              <a:srgbClr val="F15A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32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2A1AA5-D0D0-5A1A-5EA9-89F5CE648D08}"/>
              </a:ext>
            </a:extLst>
          </p:cNvPr>
          <p:cNvSpPr/>
          <p:nvPr/>
        </p:nvSpPr>
        <p:spPr>
          <a:xfrm>
            <a:off x="0" y="3731617"/>
            <a:ext cx="12192000" cy="55695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A1853-5A0F-5AA9-1F77-6BFB6658E953}"/>
              </a:ext>
            </a:extLst>
          </p:cNvPr>
          <p:cNvSpPr>
            <a:spLocks noGrp="1"/>
          </p:cNvSpPr>
          <p:nvPr>
            <p:ph type="title"/>
          </p:nvPr>
        </p:nvSpPr>
        <p:spPr>
          <a:xfrm>
            <a:off x="550417" y="0"/>
            <a:ext cx="11143264" cy="2561118"/>
          </a:xfrm>
        </p:spPr>
        <p:txBody>
          <a:bodyPr/>
          <a:lstStyle/>
          <a:p>
            <a:r>
              <a:rPr lang="en-US" dirty="0"/>
              <a:t>Agenda</a:t>
            </a:r>
          </a:p>
        </p:txBody>
      </p:sp>
      <p:sp>
        <p:nvSpPr>
          <p:cNvPr id="3" name="Text Placeholder 2">
            <a:extLst>
              <a:ext uri="{FF2B5EF4-FFF2-40B4-BE49-F238E27FC236}">
                <a16:creationId xmlns:a16="http://schemas.microsoft.com/office/drawing/2014/main" id="{EEA6B406-15CE-C85B-BC1C-332F22B9DD02}"/>
              </a:ext>
            </a:extLst>
          </p:cNvPr>
          <p:cNvSpPr>
            <a:spLocks noGrp="1"/>
          </p:cNvSpPr>
          <p:nvPr>
            <p:ph type="body" idx="1"/>
          </p:nvPr>
        </p:nvSpPr>
        <p:spPr>
          <a:xfrm>
            <a:off x="516621" y="2042557"/>
            <a:ext cx="11177060" cy="4047094"/>
          </a:xfrm>
        </p:spPr>
        <p:txBody>
          <a:bodyPr/>
          <a:lstStyle/>
          <a:p>
            <a:pPr marL="457200" indent="-457200">
              <a:buFont typeface="Arial" panose="020B0604020202020204" pitchFamily="34" charset="0"/>
              <a:buChar char="•"/>
            </a:pPr>
            <a:r>
              <a:rPr lang="en-US" dirty="0">
                <a:solidFill>
                  <a:schemeClr val="tx1"/>
                </a:solidFill>
              </a:rPr>
              <a:t>Optimization &amp; appropriateness</a:t>
            </a:r>
          </a:p>
          <a:p>
            <a:pPr marL="457200" indent="-457200">
              <a:buFont typeface="Arial" panose="020B0604020202020204" pitchFamily="34" charset="0"/>
              <a:buChar char="•"/>
            </a:pPr>
            <a:r>
              <a:rPr lang="en-US" dirty="0">
                <a:solidFill>
                  <a:schemeClr val="tx1"/>
                </a:solidFill>
              </a:rPr>
              <a:t>PROs collection &amp; clinical use</a:t>
            </a:r>
          </a:p>
          <a:p>
            <a:pPr marL="457200" indent="-457200">
              <a:buFont typeface="Arial" panose="020B0604020202020204" pitchFamily="34" charset="0"/>
              <a:buChar char="•"/>
            </a:pPr>
            <a:r>
              <a:rPr lang="en-US" dirty="0">
                <a:solidFill>
                  <a:schemeClr val="tx1"/>
                </a:solidFill>
              </a:rPr>
              <a:t>Reasons for Revisions </a:t>
            </a:r>
          </a:p>
          <a:p>
            <a:pPr marL="457200" indent="-457200">
              <a:buFont typeface="Arial" panose="020B0604020202020204" pitchFamily="34" charset="0"/>
              <a:buChar char="•"/>
            </a:pPr>
            <a:r>
              <a:rPr lang="en-US" dirty="0">
                <a:solidFill>
                  <a:schemeClr val="tx1"/>
                </a:solidFill>
              </a:rPr>
              <a:t>MARCQI: Impact </a:t>
            </a:r>
          </a:p>
          <a:p>
            <a:pPr marL="457200" indent="-457200">
              <a:buFont typeface="Arial" panose="020B0604020202020204" pitchFamily="34" charset="0"/>
              <a:buChar char="•"/>
            </a:pPr>
            <a:r>
              <a:rPr lang="en-US" dirty="0">
                <a:solidFill>
                  <a:schemeClr val="tx1"/>
                </a:solidFill>
              </a:rPr>
              <a:t>Keynote speaker takeaways</a:t>
            </a:r>
          </a:p>
          <a:p>
            <a:pPr marL="457200" indent="-457200">
              <a:buFont typeface="Arial" panose="020B0604020202020204" pitchFamily="34" charset="0"/>
              <a:buChar char="•"/>
            </a:pPr>
            <a:r>
              <a:rPr lang="en-US" dirty="0">
                <a:solidFill>
                  <a:schemeClr val="tx1"/>
                </a:solidFill>
              </a:rPr>
              <a:t>2025 Value Based Reimbursement – To do</a:t>
            </a:r>
          </a:p>
          <a:p>
            <a:pPr marL="457200" indent="-457200">
              <a:buFont typeface="Arial" panose="020B0604020202020204" pitchFamily="34" charset="0"/>
              <a:buChar char="•"/>
            </a:pPr>
            <a:r>
              <a:rPr lang="en-US" dirty="0">
                <a:solidFill>
                  <a:schemeClr val="tx1"/>
                </a:solidFill>
              </a:rPr>
              <a:t>Key takeaways &amp; action items </a:t>
            </a:r>
          </a:p>
        </p:txBody>
      </p:sp>
    </p:spTree>
    <p:extLst>
      <p:ext uri="{BB962C8B-B14F-4D97-AF65-F5344CB8AC3E}">
        <p14:creationId xmlns:p14="http://schemas.microsoft.com/office/powerpoint/2010/main" val="2871689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21D10E5-A5EA-4D71-BEB1-D0ECABCF2B60}"/>
              </a:ext>
            </a:extLst>
          </p:cNvPr>
          <p:cNvGraphicFramePr>
            <a:graphicFrameLocks/>
          </p:cNvGraphicFramePr>
          <p:nvPr/>
        </p:nvGraphicFramePr>
        <p:xfrm>
          <a:off x="0" y="0"/>
          <a:ext cx="12192000" cy="685799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4C03E497-F59C-0DCE-4EAA-6AD69DDBE480}"/>
              </a:ext>
            </a:extLst>
          </p:cNvPr>
          <p:cNvSpPr/>
          <p:nvPr/>
        </p:nvSpPr>
        <p:spPr>
          <a:xfrm>
            <a:off x="6492470" y="5996883"/>
            <a:ext cx="5699530" cy="5482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sz="1600" dirty="0">
                <a:solidFill>
                  <a:schemeClr val="accent5">
                    <a:lumMod val="50000"/>
                  </a:schemeClr>
                </a:solidFill>
                <a:latin typeface="Franklin Gothic Demi" panose="020B0703020102020204" pitchFamily="34" charset="0"/>
              </a:rPr>
              <a:t>90-Day </a:t>
            </a:r>
            <a:r>
              <a:rPr lang="en-US" sz="1600" dirty="0" err="1">
                <a:solidFill>
                  <a:schemeClr val="accent5">
                    <a:lumMod val="50000"/>
                  </a:schemeClr>
                </a:solidFill>
                <a:latin typeface="Franklin Gothic Demi" panose="020B0703020102020204" pitchFamily="34" charset="0"/>
              </a:rPr>
              <a:t>PreOp</a:t>
            </a:r>
            <a:r>
              <a:rPr lang="en-US" sz="1600" dirty="0">
                <a:solidFill>
                  <a:schemeClr val="accent5">
                    <a:lumMod val="50000"/>
                  </a:schemeClr>
                </a:solidFill>
                <a:latin typeface="Franklin Gothic Demi" panose="020B0703020102020204" pitchFamily="34" charset="0"/>
              </a:rPr>
              <a:t> PROs completion rate (Primary case only)</a:t>
            </a:r>
          </a:p>
          <a:p>
            <a:pPr algn="r"/>
            <a:r>
              <a:rPr lang="en-US" sz="1400" i="1" dirty="0">
                <a:solidFill>
                  <a:schemeClr val="accent5">
                    <a:lumMod val="50000"/>
                  </a:schemeClr>
                </a:solidFill>
                <a:latin typeface="Franklin Gothic Medium" panose="020B0603020102020204" pitchFamily="34" charset="0"/>
              </a:rPr>
              <a:t>Surgery dates 03.01.2023 – 02.29.2024</a:t>
            </a:r>
          </a:p>
        </p:txBody>
      </p:sp>
      <p:cxnSp>
        <p:nvCxnSpPr>
          <p:cNvPr id="8" name="Straight Connector 7">
            <a:extLst>
              <a:ext uri="{FF2B5EF4-FFF2-40B4-BE49-F238E27FC236}">
                <a16:creationId xmlns:a16="http://schemas.microsoft.com/office/drawing/2014/main" id="{66FC1BB9-086A-1973-EE53-A4B5ED441743}"/>
              </a:ext>
            </a:extLst>
          </p:cNvPr>
          <p:cNvCxnSpPr/>
          <p:nvPr/>
        </p:nvCxnSpPr>
        <p:spPr>
          <a:xfrm>
            <a:off x="10917798" y="-13750"/>
            <a:ext cx="0" cy="3932608"/>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BD11B8F8-3DBA-3283-737F-CB83509B561C}"/>
              </a:ext>
            </a:extLst>
          </p:cNvPr>
          <p:cNvSpPr/>
          <p:nvPr/>
        </p:nvSpPr>
        <p:spPr>
          <a:xfrm>
            <a:off x="10673424" y="3712603"/>
            <a:ext cx="1528774" cy="67637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goal: 90%</a:t>
            </a:r>
          </a:p>
        </p:txBody>
      </p:sp>
      <p:cxnSp>
        <p:nvCxnSpPr>
          <p:cNvPr id="10" name="Straight Connector 9">
            <a:extLst>
              <a:ext uri="{FF2B5EF4-FFF2-40B4-BE49-F238E27FC236}">
                <a16:creationId xmlns:a16="http://schemas.microsoft.com/office/drawing/2014/main" id="{7B436B4C-3D3B-D984-FC58-BEEFD8A3696B}"/>
              </a:ext>
            </a:extLst>
          </p:cNvPr>
          <p:cNvCxnSpPr>
            <a:cxnSpLocks/>
          </p:cNvCxnSpPr>
          <p:nvPr/>
        </p:nvCxnSpPr>
        <p:spPr>
          <a:xfrm>
            <a:off x="10340856" y="0"/>
            <a:ext cx="0" cy="4799739"/>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601FA63C-C09D-03AD-67F8-1F8685E55D8E}"/>
              </a:ext>
            </a:extLst>
          </p:cNvPr>
          <p:cNvSpPr/>
          <p:nvPr/>
        </p:nvSpPr>
        <p:spPr>
          <a:xfrm>
            <a:off x="10330580" y="4570300"/>
            <a:ext cx="1830516" cy="67637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average: 84%</a:t>
            </a:r>
          </a:p>
        </p:txBody>
      </p:sp>
    </p:spTree>
    <p:extLst>
      <p:ext uri="{BB962C8B-B14F-4D97-AF65-F5344CB8AC3E}">
        <p14:creationId xmlns:p14="http://schemas.microsoft.com/office/powerpoint/2010/main" val="2696600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4DA9-1F7A-B2E4-5D9C-427D6FEB4322}"/>
              </a:ext>
            </a:extLst>
          </p:cNvPr>
          <p:cNvSpPr>
            <a:spLocks noGrp="1"/>
          </p:cNvSpPr>
          <p:nvPr>
            <p:ph type="title"/>
          </p:nvPr>
        </p:nvSpPr>
        <p:spPr>
          <a:xfrm>
            <a:off x="533519" y="1977006"/>
            <a:ext cx="11143264" cy="1895352"/>
          </a:xfrm>
        </p:spPr>
        <p:txBody>
          <a:bodyPr/>
          <a:lstStyle/>
          <a:p>
            <a:r>
              <a:rPr lang="en-US" dirty="0"/>
              <a:t>My registry story</a:t>
            </a:r>
          </a:p>
        </p:txBody>
      </p:sp>
      <p:sp>
        <p:nvSpPr>
          <p:cNvPr id="3" name="Text Placeholder 2">
            <a:extLst>
              <a:ext uri="{FF2B5EF4-FFF2-40B4-BE49-F238E27FC236}">
                <a16:creationId xmlns:a16="http://schemas.microsoft.com/office/drawing/2014/main" id="{6F26626C-7393-61AF-6BE6-D788B16DB76C}"/>
              </a:ext>
            </a:extLst>
          </p:cNvPr>
          <p:cNvSpPr>
            <a:spLocks noGrp="1"/>
          </p:cNvSpPr>
          <p:nvPr>
            <p:ph type="body" idx="1"/>
          </p:nvPr>
        </p:nvSpPr>
        <p:spPr>
          <a:xfrm>
            <a:off x="726563" y="3876604"/>
            <a:ext cx="7026381" cy="2561118"/>
          </a:xfrm>
        </p:spPr>
        <p:txBody>
          <a:bodyPr>
            <a:normAutofit lnSpcReduction="10000"/>
          </a:bodyPr>
          <a:lstStyle/>
          <a:p>
            <a:r>
              <a:rPr lang="en-US" sz="2400" i="0" dirty="0"/>
              <a:t>McLaren Greater Lansing Physician Champion: </a:t>
            </a:r>
          </a:p>
          <a:p>
            <a:r>
              <a:rPr lang="en-US" sz="2400" dirty="0"/>
              <a:t>	J. Wesley Mesko, M.D.</a:t>
            </a:r>
          </a:p>
          <a:p>
            <a:endParaRPr lang="en-US" sz="2400" dirty="0"/>
          </a:p>
          <a:p>
            <a:r>
              <a:rPr lang="en-US" sz="2400" i="0" dirty="0"/>
              <a:t>Clinical Data Abstractors:</a:t>
            </a:r>
          </a:p>
          <a:p>
            <a:r>
              <a:rPr lang="en-US" sz="2400" dirty="0"/>
              <a:t>	Faith Sunderlin, RN &amp; Alina Vermurlen, RN</a:t>
            </a:r>
          </a:p>
          <a:p>
            <a:r>
              <a:rPr lang="en-US" sz="2400" dirty="0"/>
              <a:t>	Jamie Nurenberg, RN</a:t>
            </a:r>
          </a:p>
        </p:txBody>
      </p:sp>
      <p:pic>
        <p:nvPicPr>
          <p:cNvPr id="5" name="Picture 4" descr="A logo with text and hands&#10;&#10;Description automatically generated with medium confidence">
            <a:extLst>
              <a:ext uri="{FF2B5EF4-FFF2-40B4-BE49-F238E27FC236}">
                <a16:creationId xmlns:a16="http://schemas.microsoft.com/office/drawing/2014/main" id="{8F5115A8-DC2B-C2FD-16E6-AE39D3CB88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4626" y="174202"/>
            <a:ext cx="1525713" cy="1525713"/>
          </a:xfrm>
          <a:prstGeom prst="rect">
            <a:avLst/>
          </a:prstGeom>
          <a:noFill/>
          <a:ln>
            <a:noFill/>
          </a:ln>
        </p:spPr>
      </p:pic>
      <p:pic>
        <p:nvPicPr>
          <p:cNvPr id="6" name="Picture 5" descr="A black and white logo&#10;&#10;Description automatically generated">
            <a:extLst>
              <a:ext uri="{FF2B5EF4-FFF2-40B4-BE49-F238E27FC236}">
                <a16:creationId xmlns:a16="http://schemas.microsoft.com/office/drawing/2014/main" id="{371B97E0-92BA-4B85-831C-97467C97CE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3201" y="550937"/>
            <a:ext cx="2594574" cy="802784"/>
          </a:xfrm>
          <a:prstGeom prst="rect">
            <a:avLst/>
          </a:prstGeom>
          <a:noFill/>
          <a:ln>
            <a:noFill/>
          </a:ln>
        </p:spPr>
      </p:pic>
      <p:pic>
        <p:nvPicPr>
          <p:cNvPr id="7" name="Picture 6" descr="MARCQI">
            <a:extLst>
              <a:ext uri="{FF2B5EF4-FFF2-40B4-BE49-F238E27FC236}">
                <a16:creationId xmlns:a16="http://schemas.microsoft.com/office/drawing/2014/main" id="{6047E006-30E5-B775-B1E1-B44DDF184B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621" y="550937"/>
            <a:ext cx="2643627" cy="807030"/>
          </a:xfrm>
          <a:prstGeom prst="rect">
            <a:avLst/>
          </a:prstGeom>
          <a:noFill/>
          <a:ln>
            <a:noFill/>
          </a:ln>
        </p:spPr>
      </p:pic>
      <p:pic>
        <p:nvPicPr>
          <p:cNvPr id="9" name="Picture 8" descr="A red ribbon with purple text&#10;&#10;Description automatically generated">
            <a:extLst>
              <a:ext uri="{FF2B5EF4-FFF2-40B4-BE49-F238E27FC236}">
                <a16:creationId xmlns:a16="http://schemas.microsoft.com/office/drawing/2014/main" id="{F7EAFB48-A20F-54DF-375A-D9FD9D5C6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3837" y="511906"/>
            <a:ext cx="2468495" cy="841815"/>
          </a:xfrm>
          <a:prstGeom prst="rect">
            <a:avLst/>
          </a:prstGeom>
        </p:spPr>
      </p:pic>
      <p:pic>
        <p:nvPicPr>
          <p:cNvPr id="12" name="Picture 11">
            <a:extLst>
              <a:ext uri="{FF2B5EF4-FFF2-40B4-BE49-F238E27FC236}">
                <a16:creationId xmlns:a16="http://schemas.microsoft.com/office/drawing/2014/main" id="{CCC43C33-3CCB-4A06-A186-E9DA6EC9EA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3837" y="3876604"/>
            <a:ext cx="2391233" cy="784324"/>
          </a:xfrm>
          <a:prstGeom prst="rect">
            <a:avLst/>
          </a:prstGeom>
        </p:spPr>
      </p:pic>
      <p:pic>
        <p:nvPicPr>
          <p:cNvPr id="13" name="Picture 12">
            <a:extLst>
              <a:ext uri="{FF2B5EF4-FFF2-40B4-BE49-F238E27FC236}">
                <a16:creationId xmlns:a16="http://schemas.microsoft.com/office/drawing/2014/main" id="{9F7C43ED-F1ED-4FEE-8473-EDCDB76FFFBC}"/>
              </a:ext>
            </a:extLst>
          </p:cNvPr>
          <p:cNvPicPr>
            <a:picLocks noChangeAspect="1"/>
          </p:cNvPicPr>
          <p:nvPr/>
        </p:nvPicPr>
        <p:blipFill>
          <a:blip r:embed="rId7"/>
          <a:stretch>
            <a:fillRect/>
          </a:stretch>
        </p:blipFill>
        <p:spPr>
          <a:xfrm>
            <a:off x="8793343" y="4964861"/>
            <a:ext cx="1104762" cy="1085714"/>
          </a:xfrm>
          <a:prstGeom prst="rect">
            <a:avLst/>
          </a:prstGeom>
        </p:spPr>
      </p:pic>
    </p:spTree>
    <p:extLst>
      <p:ext uri="{BB962C8B-B14F-4D97-AF65-F5344CB8AC3E}">
        <p14:creationId xmlns:p14="http://schemas.microsoft.com/office/powerpoint/2010/main" val="1397171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FDC29-E85B-17D0-BA2A-BF965FD51272}"/>
              </a:ext>
            </a:extLst>
          </p:cNvPr>
          <p:cNvSpPr>
            <a:spLocks noGrp="1"/>
          </p:cNvSpPr>
          <p:nvPr>
            <p:ph type="title"/>
          </p:nvPr>
        </p:nvSpPr>
        <p:spPr/>
        <p:txBody>
          <a:bodyPr/>
          <a:lstStyle/>
          <a:p>
            <a:r>
              <a:rPr lang="en-US" dirty="0"/>
              <a:t>First years</a:t>
            </a:r>
          </a:p>
        </p:txBody>
      </p:sp>
      <p:sp>
        <p:nvSpPr>
          <p:cNvPr id="3" name="Content Placeholder 2">
            <a:extLst>
              <a:ext uri="{FF2B5EF4-FFF2-40B4-BE49-F238E27FC236}">
                <a16:creationId xmlns:a16="http://schemas.microsoft.com/office/drawing/2014/main" id="{4539B14F-D42C-7094-1CD1-18992C77A46A}"/>
              </a:ext>
            </a:extLst>
          </p:cNvPr>
          <p:cNvSpPr>
            <a:spLocks noGrp="1"/>
          </p:cNvSpPr>
          <p:nvPr>
            <p:ph idx="1"/>
          </p:nvPr>
        </p:nvSpPr>
        <p:spPr/>
        <p:txBody>
          <a:bodyPr/>
          <a:lstStyle/>
          <a:p>
            <a:r>
              <a:rPr lang="en-US" dirty="0"/>
              <a:t>Importance of keeping track of patients </a:t>
            </a:r>
          </a:p>
          <a:p>
            <a:endParaRPr lang="en-US" dirty="0"/>
          </a:p>
          <a:p>
            <a:r>
              <a:rPr lang="en-US" dirty="0"/>
              <a:t>Early efforts:</a:t>
            </a:r>
          </a:p>
          <a:p>
            <a:pPr lvl="1"/>
            <a:r>
              <a:rPr lang="en-US" dirty="0"/>
              <a:t>Excel Spread Sheet</a:t>
            </a:r>
          </a:p>
          <a:p>
            <a:pPr lvl="1"/>
            <a:r>
              <a:rPr lang="en-US" dirty="0"/>
              <a:t>Bubble Sheet with scanner</a:t>
            </a:r>
          </a:p>
          <a:p>
            <a:pPr lvl="1"/>
            <a:r>
              <a:rPr lang="en-US" dirty="0" err="1"/>
              <a:t>Depuy</a:t>
            </a:r>
            <a:r>
              <a:rPr lang="en-US" dirty="0"/>
              <a:t> Capture Ware</a:t>
            </a:r>
          </a:p>
          <a:p>
            <a:pPr lvl="1"/>
            <a:r>
              <a:rPr lang="en-US" dirty="0" err="1"/>
              <a:t>AJRR</a:t>
            </a:r>
            <a:r>
              <a:rPr lang="en-US" dirty="0"/>
              <a:t> Board</a:t>
            </a:r>
          </a:p>
          <a:p>
            <a:pPr lvl="1"/>
            <a:r>
              <a:rPr lang="en-US" dirty="0"/>
              <a:t>ORTECH</a:t>
            </a:r>
          </a:p>
          <a:p>
            <a:pPr lvl="1"/>
            <a:endParaRPr lang="en-US" dirty="0"/>
          </a:p>
          <a:p>
            <a:r>
              <a:rPr lang="en-US" dirty="0"/>
              <a:t>“The lone ranger”</a:t>
            </a:r>
          </a:p>
        </p:txBody>
      </p:sp>
    </p:spTree>
    <p:extLst>
      <p:ext uri="{BB962C8B-B14F-4D97-AF65-F5344CB8AC3E}">
        <p14:creationId xmlns:p14="http://schemas.microsoft.com/office/powerpoint/2010/main" val="1805524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0D672-6753-E9B5-C911-1B3BCD7AE27C}"/>
              </a:ext>
            </a:extLst>
          </p:cNvPr>
          <p:cNvSpPr>
            <a:spLocks noGrp="1"/>
          </p:cNvSpPr>
          <p:nvPr>
            <p:ph type="title"/>
          </p:nvPr>
        </p:nvSpPr>
        <p:spPr/>
        <p:txBody>
          <a:bodyPr/>
          <a:lstStyle/>
          <a:p>
            <a:r>
              <a:rPr lang="en-US" dirty="0"/>
              <a:t>Starting in MARCQI</a:t>
            </a:r>
          </a:p>
        </p:txBody>
      </p:sp>
      <p:sp>
        <p:nvSpPr>
          <p:cNvPr id="3" name="Content Placeholder 2">
            <a:extLst>
              <a:ext uri="{FF2B5EF4-FFF2-40B4-BE49-F238E27FC236}">
                <a16:creationId xmlns:a16="http://schemas.microsoft.com/office/drawing/2014/main" id="{9890489B-9CD2-6C89-C4FA-8FAFB3A17899}"/>
              </a:ext>
            </a:extLst>
          </p:cNvPr>
          <p:cNvSpPr>
            <a:spLocks noGrp="1"/>
          </p:cNvSpPr>
          <p:nvPr>
            <p:ph idx="1"/>
          </p:nvPr>
        </p:nvSpPr>
        <p:spPr/>
        <p:txBody>
          <a:bodyPr/>
          <a:lstStyle/>
          <a:p>
            <a:pPr lvl="0"/>
            <a:r>
              <a:rPr lang="en-US" dirty="0"/>
              <a:t>McLaren Greater Lansing (</a:t>
            </a:r>
            <a:r>
              <a:rPr lang="en-US" dirty="0" err="1"/>
              <a:t>MGL</a:t>
            </a:r>
            <a:r>
              <a:rPr lang="en-US" dirty="0"/>
              <a:t>) was a member of the initial collaborative</a:t>
            </a:r>
          </a:p>
          <a:p>
            <a:pPr lvl="0"/>
            <a:endParaRPr lang="en-US" dirty="0"/>
          </a:p>
          <a:p>
            <a:pPr lvl="0"/>
            <a:r>
              <a:rPr lang="en-US" dirty="0"/>
              <a:t>I volunteered to represent </a:t>
            </a:r>
            <a:r>
              <a:rPr lang="en-US" dirty="0" err="1"/>
              <a:t>MGL</a:t>
            </a:r>
            <a:r>
              <a:rPr lang="en-US" dirty="0"/>
              <a:t> and was crowned “ Champion”</a:t>
            </a:r>
          </a:p>
          <a:p>
            <a:pPr lvl="0"/>
            <a:endParaRPr lang="en-US" dirty="0"/>
          </a:p>
          <a:p>
            <a:pPr lvl="0"/>
            <a:r>
              <a:rPr lang="en-US" dirty="0"/>
              <a:t>I was not part of the initial leadership team</a:t>
            </a:r>
          </a:p>
          <a:p>
            <a:pPr lvl="0"/>
            <a:endParaRPr lang="en-US" dirty="0"/>
          </a:p>
          <a:p>
            <a:pPr lvl="0"/>
            <a:r>
              <a:rPr lang="en-US" dirty="0"/>
              <a:t>I sat in a BCBS building off HWY 96 in a room where I only knew Brian McCardle. </a:t>
            </a:r>
          </a:p>
          <a:p>
            <a:pPr lvl="1"/>
            <a:r>
              <a:rPr lang="en-US" dirty="0"/>
              <a:t>I listened to Brian Hallstrom’s presentation, and thought “this is a guy I want to get to know and team up in this collaborative vision”</a:t>
            </a:r>
          </a:p>
          <a:p>
            <a:endParaRPr lang="en-US" dirty="0"/>
          </a:p>
        </p:txBody>
      </p:sp>
    </p:spTree>
    <p:extLst>
      <p:ext uri="{BB962C8B-B14F-4D97-AF65-F5344CB8AC3E}">
        <p14:creationId xmlns:p14="http://schemas.microsoft.com/office/powerpoint/2010/main" val="539093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DC2D-1FD1-1428-80E6-FBBFE52D5D5C}"/>
              </a:ext>
            </a:extLst>
          </p:cNvPr>
          <p:cNvSpPr>
            <a:spLocks noGrp="1"/>
          </p:cNvSpPr>
          <p:nvPr>
            <p:ph type="title"/>
          </p:nvPr>
        </p:nvSpPr>
        <p:spPr/>
        <p:txBody>
          <a:bodyPr/>
          <a:lstStyle/>
          <a:p>
            <a:r>
              <a:rPr lang="en-US" dirty="0"/>
              <a:t>Realization </a:t>
            </a:r>
          </a:p>
        </p:txBody>
      </p:sp>
      <p:sp>
        <p:nvSpPr>
          <p:cNvPr id="3" name="Content Placeholder 2">
            <a:extLst>
              <a:ext uri="{FF2B5EF4-FFF2-40B4-BE49-F238E27FC236}">
                <a16:creationId xmlns:a16="http://schemas.microsoft.com/office/drawing/2014/main" id="{011DC1F7-7342-E23F-EE70-71EF8F8BBA19}"/>
              </a:ext>
            </a:extLst>
          </p:cNvPr>
          <p:cNvSpPr>
            <a:spLocks noGrp="1"/>
          </p:cNvSpPr>
          <p:nvPr>
            <p:ph idx="1"/>
          </p:nvPr>
        </p:nvSpPr>
        <p:spPr/>
        <p:txBody>
          <a:bodyPr/>
          <a:lstStyle/>
          <a:p>
            <a:r>
              <a:rPr lang="en-US" sz="3200" dirty="0"/>
              <a:t>Educational programs</a:t>
            </a:r>
          </a:p>
          <a:p>
            <a:pPr lvl="1"/>
            <a:r>
              <a:rPr lang="en-US" sz="2800" dirty="0"/>
              <a:t>Hospital wide comparisons of how quality metrics are being achieved</a:t>
            </a:r>
          </a:p>
          <a:p>
            <a:pPr lvl="1"/>
            <a:endParaRPr lang="en-US" sz="2800" dirty="0"/>
          </a:p>
          <a:p>
            <a:pPr lvl="1"/>
            <a:r>
              <a:rPr lang="en-US" sz="2800" dirty="0"/>
              <a:t>System wide presentations by MI joint replacement surgeons</a:t>
            </a:r>
          </a:p>
          <a:p>
            <a:pPr lvl="1"/>
            <a:endParaRPr lang="en-US" sz="2800" dirty="0"/>
          </a:p>
          <a:p>
            <a:pPr lvl="1"/>
            <a:r>
              <a:rPr lang="en-US" sz="2800" dirty="0"/>
              <a:t>National and International guest speakers – expand our horizon </a:t>
            </a:r>
          </a:p>
          <a:p>
            <a:pPr lvl="1"/>
            <a:endParaRPr lang="en-US" sz="2800" dirty="0"/>
          </a:p>
          <a:p>
            <a:pPr lvl="1"/>
            <a:r>
              <a:rPr lang="en-US" sz="2800" dirty="0"/>
              <a:t>Site conversations and visits to share best practices to achieve quality goals</a:t>
            </a:r>
          </a:p>
          <a:p>
            <a:pPr lvl="1"/>
            <a:endParaRPr lang="en-US" dirty="0"/>
          </a:p>
          <a:p>
            <a:endParaRPr lang="en-US" dirty="0"/>
          </a:p>
        </p:txBody>
      </p:sp>
    </p:spTree>
    <p:extLst>
      <p:ext uri="{BB962C8B-B14F-4D97-AF65-F5344CB8AC3E}">
        <p14:creationId xmlns:p14="http://schemas.microsoft.com/office/powerpoint/2010/main" val="3857884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DC2D-1FD1-1428-80E6-FBBFE52D5D5C}"/>
              </a:ext>
            </a:extLst>
          </p:cNvPr>
          <p:cNvSpPr>
            <a:spLocks noGrp="1"/>
          </p:cNvSpPr>
          <p:nvPr>
            <p:ph type="title"/>
          </p:nvPr>
        </p:nvSpPr>
        <p:spPr/>
        <p:txBody>
          <a:bodyPr/>
          <a:lstStyle/>
          <a:p>
            <a:r>
              <a:rPr lang="en-US" dirty="0"/>
              <a:t>Realization </a:t>
            </a:r>
          </a:p>
        </p:txBody>
      </p:sp>
      <p:sp>
        <p:nvSpPr>
          <p:cNvPr id="3" name="Content Placeholder 2">
            <a:extLst>
              <a:ext uri="{FF2B5EF4-FFF2-40B4-BE49-F238E27FC236}">
                <a16:creationId xmlns:a16="http://schemas.microsoft.com/office/drawing/2014/main" id="{011DC1F7-7342-E23F-EE70-71EF8F8BBA19}"/>
              </a:ext>
            </a:extLst>
          </p:cNvPr>
          <p:cNvSpPr>
            <a:spLocks noGrp="1"/>
          </p:cNvSpPr>
          <p:nvPr>
            <p:ph idx="1"/>
          </p:nvPr>
        </p:nvSpPr>
        <p:spPr>
          <a:xfrm>
            <a:off x="204183" y="1062022"/>
            <a:ext cx="11819203" cy="5659448"/>
          </a:xfrm>
        </p:spPr>
        <p:txBody>
          <a:bodyPr>
            <a:normAutofit/>
          </a:bodyPr>
          <a:lstStyle/>
          <a:p>
            <a:r>
              <a:rPr lang="en-US" sz="3200" dirty="0"/>
              <a:t>Workgroups with surgeons involving:</a:t>
            </a:r>
          </a:p>
          <a:p>
            <a:pPr lvl="1"/>
            <a:r>
              <a:rPr lang="en-US" b="1" dirty="0"/>
              <a:t>Infection Prevention Workgroups</a:t>
            </a:r>
          </a:p>
          <a:p>
            <a:pPr lvl="2"/>
            <a:r>
              <a:rPr lang="en-US" dirty="0"/>
              <a:t>Infection Risk Calculator</a:t>
            </a:r>
          </a:p>
          <a:p>
            <a:pPr lvl="2"/>
            <a:r>
              <a:rPr lang="en-US" dirty="0"/>
              <a:t>PJI analysis</a:t>
            </a:r>
          </a:p>
          <a:p>
            <a:pPr lvl="1"/>
            <a:r>
              <a:rPr lang="en-US" b="1" dirty="0"/>
              <a:t>Device Committee &amp; Device Outlier Workgroup</a:t>
            </a:r>
          </a:p>
          <a:p>
            <a:pPr lvl="2"/>
            <a:r>
              <a:rPr lang="en-US" dirty="0"/>
              <a:t>Implant specific outcomes</a:t>
            </a:r>
          </a:p>
          <a:p>
            <a:pPr lvl="1"/>
            <a:r>
              <a:rPr lang="en-US" b="1" dirty="0"/>
              <a:t>Academic Quality Team (</a:t>
            </a:r>
            <a:r>
              <a:rPr lang="en-US" b="1" dirty="0" err="1"/>
              <a:t>AQT</a:t>
            </a:r>
            <a:r>
              <a:rPr lang="en-US" b="1" dirty="0"/>
              <a:t>)</a:t>
            </a:r>
          </a:p>
          <a:p>
            <a:pPr lvl="2"/>
            <a:r>
              <a:rPr lang="en-US" dirty="0"/>
              <a:t>Multiple publications in high impact journals</a:t>
            </a:r>
          </a:p>
          <a:p>
            <a:pPr lvl="1"/>
            <a:r>
              <a:rPr lang="en-US" b="1" dirty="0"/>
              <a:t>PROs</a:t>
            </a:r>
          </a:p>
          <a:p>
            <a:pPr lvl="2"/>
            <a:r>
              <a:rPr lang="en-US" dirty="0"/>
              <a:t>Education &amp; increasing collection </a:t>
            </a:r>
          </a:p>
          <a:p>
            <a:pPr lvl="1"/>
            <a:r>
              <a:rPr lang="en-US" b="1" dirty="0"/>
              <a:t>Quality Metrics Workgroup</a:t>
            </a:r>
          </a:p>
          <a:p>
            <a:pPr lvl="2"/>
            <a:r>
              <a:rPr lang="en-US" dirty="0"/>
              <a:t>Decrease ED visits</a:t>
            </a:r>
          </a:p>
          <a:p>
            <a:pPr lvl="1"/>
            <a:r>
              <a:rPr lang="en-US" b="1" dirty="0"/>
              <a:t>Patient Education workgroup</a:t>
            </a:r>
          </a:p>
          <a:p>
            <a:pPr lvl="2"/>
            <a:r>
              <a:rPr lang="en-US" dirty="0"/>
              <a:t>Pain control pathways</a:t>
            </a:r>
            <a:endParaRPr lang="en-US" sz="2800" dirty="0"/>
          </a:p>
          <a:p>
            <a:pPr lvl="1"/>
            <a:endParaRPr lang="en-US" dirty="0"/>
          </a:p>
          <a:p>
            <a:endParaRPr lang="en-US" dirty="0"/>
          </a:p>
        </p:txBody>
      </p:sp>
    </p:spTree>
    <p:extLst>
      <p:ext uri="{BB962C8B-B14F-4D97-AF65-F5344CB8AC3E}">
        <p14:creationId xmlns:p14="http://schemas.microsoft.com/office/powerpoint/2010/main" val="4025095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DC2D-1FD1-1428-80E6-FBBFE52D5D5C}"/>
              </a:ext>
            </a:extLst>
          </p:cNvPr>
          <p:cNvSpPr>
            <a:spLocks noGrp="1"/>
          </p:cNvSpPr>
          <p:nvPr>
            <p:ph type="title"/>
          </p:nvPr>
        </p:nvSpPr>
        <p:spPr/>
        <p:txBody>
          <a:bodyPr/>
          <a:lstStyle/>
          <a:p>
            <a:r>
              <a:rPr lang="en-US" dirty="0"/>
              <a:t>Realization </a:t>
            </a:r>
          </a:p>
        </p:txBody>
      </p:sp>
      <p:sp>
        <p:nvSpPr>
          <p:cNvPr id="3" name="Content Placeholder 2">
            <a:extLst>
              <a:ext uri="{FF2B5EF4-FFF2-40B4-BE49-F238E27FC236}">
                <a16:creationId xmlns:a16="http://schemas.microsoft.com/office/drawing/2014/main" id="{011DC1F7-7342-E23F-EE70-71EF8F8BBA19}"/>
              </a:ext>
            </a:extLst>
          </p:cNvPr>
          <p:cNvSpPr>
            <a:spLocks noGrp="1"/>
          </p:cNvSpPr>
          <p:nvPr>
            <p:ph idx="1"/>
          </p:nvPr>
        </p:nvSpPr>
        <p:spPr/>
        <p:txBody>
          <a:bodyPr>
            <a:normAutofit/>
          </a:bodyPr>
          <a:lstStyle/>
          <a:p>
            <a:r>
              <a:rPr lang="en-US" sz="3200" dirty="0"/>
              <a:t>Individual surgeon reports</a:t>
            </a:r>
          </a:p>
          <a:p>
            <a:pPr lvl="1"/>
            <a:r>
              <a:rPr lang="en-US" sz="2800" dirty="0"/>
              <a:t>Gives a yardstick of what quality is expected</a:t>
            </a:r>
          </a:p>
          <a:p>
            <a:pPr lvl="1"/>
            <a:r>
              <a:rPr lang="en-US" sz="2800" dirty="0"/>
              <a:t>Accountability</a:t>
            </a:r>
          </a:p>
          <a:p>
            <a:pPr lvl="1"/>
            <a:endParaRPr lang="en-US" sz="2800" dirty="0"/>
          </a:p>
          <a:p>
            <a:r>
              <a:rPr lang="en-US" sz="3200" dirty="0"/>
              <a:t>BCBSM has gotten their investment back multiple times</a:t>
            </a:r>
          </a:p>
          <a:p>
            <a:endParaRPr lang="en-US" sz="3200" dirty="0"/>
          </a:p>
          <a:p>
            <a:r>
              <a:rPr lang="en-US" sz="3200" dirty="0"/>
              <a:t>Advertising with data is prohibited</a:t>
            </a:r>
          </a:p>
          <a:p>
            <a:endParaRPr lang="en-US" sz="3200" dirty="0"/>
          </a:p>
          <a:p>
            <a:pPr lvl="1"/>
            <a:endParaRPr lang="en-US" sz="2800" dirty="0"/>
          </a:p>
          <a:p>
            <a:pPr marL="457200" lvl="1" indent="0">
              <a:buNone/>
            </a:pPr>
            <a:endParaRPr lang="en-US" sz="2400" dirty="0"/>
          </a:p>
          <a:p>
            <a:pPr lvl="1"/>
            <a:endParaRPr lang="en-US" sz="2800" dirty="0"/>
          </a:p>
          <a:p>
            <a:pPr lvl="1"/>
            <a:endParaRPr lang="en-US" dirty="0"/>
          </a:p>
          <a:p>
            <a:endParaRPr lang="en-US" dirty="0"/>
          </a:p>
        </p:txBody>
      </p:sp>
    </p:spTree>
    <p:extLst>
      <p:ext uri="{BB962C8B-B14F-4D97-AF65-F5344CB8AC3E}">
        <p14:creationId xmlns:p14="http://schemas.microsoft.com/office/powerpoint/2010/main" val="2886410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ACF1B-4296-C2DC-C931-AAE8A68BC482}"/>
              </a:ext>
            </a:extLst>
          </p:cNvPr>
          <p:cNvSpPr>
            <a:spLocks noGrp="1"/>
          </p:cNvSpPr>
          <p:nvPr>
            <p:ph type="title"/>
          </p:nvPr>
        </p:nvSpPr>
        <p:spPr/>
        <p:txBody>
          <a:bodyPr/>
          <a:lstStyle/>
          <a:p>
            <a:r>
              <a:rPr lang="en-US" dirty="0"/>
              <a:t>Personal experience</a:t>
            </a:r>
          </a:p>
        </p:txBody>
      </p:sp>
      <p:sp>
        <p:nvSpPr>
          <p:cNvPr id="3" name="Content Placeholder 2">
            <a:extLst>
              <a:ext uri="{FF2B5EF4-FFF2-40B4-BE49-F238E27FC236}">
                <a16:creationId xmlns:a16="http://schemas.microsoft.com/office/drawing/2014/main" id="{F557F017-3DE4-CF61-49D5-70A1495994C2}"/>
              </a:ext>
            </a:extLst>
          </p:cNvPr>
          <p:cNvSpPr>
            <a:spLocks noGrp="1"/>
          </p:cNvSpPr>
          <p:nvPr>
            <p:ph idx="1"/>
          </p:nvPr>
        </p:nvSpPr>
        <p:spPr>
          <a:xfrm>
            <a:off x="204184" y="1062022"/>
            <a:ext cx="11798422" cy="4874973"/>
          </a:xfrm>
        </p:spPr>
        <p:txBody>
          <a:bodyPr>
            <a:normAutofit fontScale="92500" lnSpcReduction="20000"/>
          </a:bodyPr>
          <a:lstStyle/>
          <a:p>
            <a:r>
              <a:rPr lang="en-US" dirty="0"/>
              <a:t>Collegiality</a:t>
            </a:r>
          </a:p>
          <a:p>
            <a:pPr lvl="1"/>
            <a:r>
              <a:rPr lang="en-US" dirty="0"/>
              <a:t>Getting to know colleagues (conversation, sharing data, site visits, committee work)</a:t>
            </a:r>
          </a:p>
          <a:p>
            <a:pPr lvl="1"/>
            <a:r>
              <a:rPr lang="en-US" dirty="0"/>
              <a:t>Not “Me vs. You”, but how can we help each other in delivering the best quality over multiple areas of how we care for our patients</a:t>
            </a:r>
          </a:p>
          <a:p>
            <a:pPr lvl="1"/>
            <a:endParaRPr lang="en-US" dirty="0"/>
          </a:p>
          <a:p>
            <a:r>
              <a:rPr lang="en-US" dirty="0"/>
              <a:t>How is quality defined</a:t>
            </a:r>
          </a:p>
          <a:p>
            <a:pPr lvl="1"/>
            <a:r>
              <a:rPr lang="en-US" dirty="0"/>
              <a:t>An equal if not improved pathway vs. the IRB &amp; Meta analysis studies</a:t>
            </a:r>
          </a:p>
          <a:p>
            <a:pPr lvl="1"/>
            <a:endParaRPr lang="en-US" dirty="0"/>
          </a:p>
          <a:p>
            <a:r>
              <a:rPr lang="en-US" dirty="0"/>
              <a:t>Successes in quality improvement</a:t>
            </a:r>
          </a:p>
          <a:p>
            <a:pPr lvl="1"/>
            <a:r>
              <a:rPr lang="en-US" dirty="0"/>
              <a:t>SAR/SNF placements</a:t>
            </a:r>
          </a:p>
          <a:p>
            <a:pPr lvl="1"/>
            <a:r>
              <a:rPr lang="en-US" dirty="0"/>
              <a:t>DVT prevent with Aspirin</a:t>
            </a:r>
          </a:p>
          <a:p>
            <a:pPr lvl="1"/>
            <a:r>
              <a:rPr lang="en-US" dirty="0"/>
              <a:t>Opioid prescribing patterns &amp; decrease OME</a:t>
            </a:r>
          </a:p>
          <a:p>
            <a:pPr lvl="1"/>
            <a:r>
              <a:rPr lang="en-US" dirty="0"/>
              <a:t>Decreased 90-day femur periprosthetic fractures</a:t>
            </a:r>
          </a:p>
          <a:p>
            <a:pPr lvl="1"/>
            <a:r>
              <a:rPr lang="en-US" dirty="0"/>
              <a:t>Implant track records to help decision making</a:t>
            </a:r>
          </a:p>
        </p:txBody>
      </p:sp>
      <p:sp>
        <p:nvSpPr>
          <p:cNvPr id="4" name="Rectangle 3">
            <a:extLst>
              <a:ext uri="{FF2B5EF4-FFF2-40B4-BE49-F238E27FC236}">
                <a16:creationId xmlns:a16="http://schemas.microsoft.com/office/drawing/2014/main" id="{5C0FF4F2-F274-551D-46EE-15A157ECCF7B}"/>
              </a:ext>
            </a:extLst>
          </p:cNvPr>
          <p:cNvSpPr/>
          <p:nvPr/>
        </p:nvSpPr>
        <p:spPr>
          <a:xfrm>
            <a:off x="0" y="5714074"/>
            <a:ext cx="12192000" cy="830997"/>
          </a:xfrm>
          <a:prstGeom prst="rect">
            <a:avLst/>
          </a:prstGeom>
          <a:gradFill flip="none" rotWithShape="1">
            <a:gsLst>
              <a:gs pos="15000">
                <a:srgbClr val="9ABF77"/>
              </a:gs>
              <a:gs pos="0">
                <a:schemeClr val="accent2">
                  <a:lumMod val="40000"/>
                  <a:lumOff val="60000"/>
                </a:schemeClr>
              </a:gs>
              <a:gs pos="75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8940A43F-9D6D-3EAF-E29D-EF37017A6FC2}"/>
              </a:ext>
            </a:extLst>
          </p:cNvPr>
          <p:cNvSpPr txBox="1"/>
          <p:nvPr/>
        </p:nvSpPr>
        <p:spPr>
          <a:xfrm>
            <a:off x="1421477" y="5715781"/>
            <a:ext cx="9559636" cy="830997"/>
          </a:xfrm>
          <a:prstGeom prst="rect">
            <a:avLst/>
          </a:prstGeom>
          <a:noFill/>
        </p:spPr>
        <p:txBody>
          <a:bodyPr wrap="square" rtlCol="0">
            <a:spAutoFit/>
          </a:bodyPr>
          <a:lstStyle/>
          <a:p>
            <a:pPr algn="ctr"/>
            <a:r>
              <a:rPr lang="en-US" sz="2400" dirty="0">
                <a:solidFill>
                  <a:schemeClr val="bg1"/>
                </a:solidFill>
              </a:rPr>
              <a:t>I believe no other part of my CME activity has prodded me in delivering improved quality of care more than MARCQI </a:t>
            </a:r>
          </a:p>
        </p:txBody>
      </p:sp>
    </p:spTree>
    <p:extLst>
      <p:ext uri="{BB962C8B-B14F-4D97-AF65-F5344CB8AC3E}">
        <p14:creationId xmlns:p14="http://schemas.microsoft.com/office/powerpoint/2010/main" val="3646896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A8D65E-37ED-2BAD-81B9-DF5273EACDA3}"/>
              </a:ext>
            </a:extLst>
          </p:cNvPr>
          <p:cNvSpPr/>
          <p:nvPr/>
        </p:nvSpPr>
        <p:spPr>
          <a:xfrm>
            <a:off x="-66501" y="4296883"/>
            <a:ext cx="12192000" cy="55695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A1853-5A0F-5AA9-1F77-6BFB6658E953}"/>
              </a:ext>
            </a:extLst>
          </p:cNvPr>
          <p:cNvSpPr>
            <a:spLocks noGrp="1"/>
          </p:cNvSpPr>
          <p:nvPr>
            <p:ph type="title"/>
          </p:nvPr>
        </p:nvSpPr>
        <p:spPr>
          <a:xfrm>
            <a:off x="550417" y="0"/>
            <a:ext cx="11143264" cy="2561118"/>
          </a:xfrm>
        </p:spPr>
        <p:txBody>
          <a:bodyPr/>
          <a:lstStyle/>
          <a:p>
            <a:r>
              <a:rPr lang="en-US" dirty="0"/>
              <a:t>Agenda</a:t>
            </a:r>
          </a:p>
        </p:txBody>
      </p:sp>
      <p:sp>
        <p:nvSpPr>
          <p:cNvPr id="3" name="Text Placeholder 2">
            <a:extLst>
              <a:ext uri="{FF2B5EF4-FFF2-40B4-BE49-F238E27FC236}">
                <a16:creationId xmlns:a16="http://schemas.microsoft.com/office/drawing/2014/main" id="{EEA6B406-15CE-C85B-BC1C-332F22B9DD02}"/>
              </a:ext>
            </a:extLst>
          </p:cNvPr>
          <p:cNvSpPr>
            <a:spLocks noGrp="1"/>
          </p:cNvSpPr>
          <p:nvPr>
            <p:ph type="body" idx="1"/>
          </p:nvPr>
        </p:nvSpPr>
        <p:spPr>
          <a:xfrm>
            <a:off x="516621" y="2042557"/>
            <a:ext cx="11177060" cy="4047094"/>
          </a:xfrm>
        </p:spPr>
        <p:txBody>
          <a:bodyPr/>
          <a:lstStyle/>
          <a:p>
            <a:pPr marL="457200" indent="-457200">
              <a:buFont typeface="Arial" panose="020B0604020202020204" pitchFamily="34" charset="0"/>
              <a:buChar char="•"/>
            </a:pPr>
            <a:r>
              <a:rPr lang="en-US" dirty="0">
                <a:solidFill>
                  <a:schemeClr val="tx1"/>
                </a:solidFill>
              </a:rPr>
              <a:t>Optimization &amp; appropriateness</a:t>
            </a:r>
          </a:p>
          <a:p>
            <a:pPr marL="457200" indent="-457200">
              <a:buFont typeface="Arial" panose="020B0604020202020204" pitchFamily="34" charset="0"/>
              <a:buChar char="•"/>
            </a:pPr>
            <a:r>
              <a:rPr lang="en-US" dirty="0">
                <a:solidFill>
                  <a:schemeClr val="tx1"/>
                </a:solidFill>
              </a:rPr>
              <a:t>PROs collection &amp; clinical use</a:t>
            </a:r>
          </a:p>
          <a:p>
            <a:pPr marL="457200" indent="-457200">
              <a:buFont typeface="Arial" panose="020B0604020202020204" pitchFamily="34" charset="0"/>
              <a:buChar char="•"/>
            </a:pPr>
            <a:r>
              <a:rPr lang="en-US" dirty="0">
                <a:solidFill>
                  <a:schemeClr val="tx1"/>
                </a:solidFill>
              </a:rPr>
              <a:t>Reasons for Revisions </a:t>
            </a:r>
          </a:p>
          <a:p>
            <a:pPr marL="457200" indent="-457200">
              <a:buFont typeface="Arial" panose="020B0604020202020204" pitchFamily="34" charset="0"/>
              <a:buChar char="•"/>
            </a:pPr>
            <a:r>
              <a:rPr lang="en-US" dirty="0">
                <a:solidFill>
                  <a:schemeClr val="tx1"/>
                </a:solidFill>
              </a:rPr>
              <a:t>MARCQI: Impact </a:t>
            </a:r>
          </a:p>
          <a:p>
            <a:pPr marL="457200" indent="-457200">
              <a:buFont typeface="Arial" panose="020B0604020202020204" pitchFamily="34" charset="0"/>
              <a:buChar char="•"/>
            </a:pPr>
            <a:r>
              <a:rPr lang="en-US" dirty="0">
                <a:solidFill>
                  <a:schemeClr val="tx1"/>
                </a:solidFill>
              </a:rPr>
              <a:t>Keynote speaker takeaways</a:t>
            </a:r>
          </a:p>
          <a:p>
            <a:pPr marL="457200" indent="-457200">
              <a:buFont typeface="Arial" panose="020B0604020202020204" pitchFamily="34" charset="0"/>
              <a:buChar char="•"/>
            </a:pPr>
            <a:r>
              <a:rPr lang="en-US" dirty="0">
                <a:solidFill>
                  <a:schemeClr val="tx1"/>
                </a:solidFill>
              </a:rPr>
              <a:t>2025 Value Based Reimbursement – To do</a:t>
            </a:r>
          </a:p>
          <a:p>
            <a:pPr marL="457200" indent="-457200">
              <a:buFont typeface="Arial" panose="020B0604020202020204" pitchFamily="34" charset="0"/>
              <a:buChar char="•"/>
            </a:pPr>
            <a:r>
              <a:rPr lang="en-US" dirty="0">
                <a:solidFill>
                  <a:schemeClr val="tx1"/>
                </a:solidFill>
              </a:rPr>
              <a:t>Key takeaways &amp; action items </a:t>
            </a:r>
          </a:p>
        </p:txBody>
      </p:sp>
    </p:spTree>
    <p:extLst>
      <p:ext uri="{BB962C8B-B14F-4D97-AF65-F5344CB8AC3E}">
        <p14:creationId xmlns:p14="http://schemas.microsoft.com/office/powerpoint/2010/main" val="2490947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4D1ED44-3FD6-7B76-59B1-CF55C6B75362}"/>
              </a:ext>
            </a:extLst>
          </p:cNvPr>
          <p:cNvSpPr>
            <a:spLocks noGrp="1"/>
          </p:cNvSpPr>
          <p:nvPr>
            <p:ph type="body" idx="1"/>
          </p:nvPr>
        </p:nvSpPr>
        <p:spPr>
          <a:xfrm>
            <a:off x="687287" y="2489358"/>
            <a:ext cx="11177060" cy="1500187"/>
          </a:xfrm>
        </p:spPr>
        <p:txBody>
          <a:bodyPr>
            <a:normAutofit lnSpcReduction="10000"/>
          </a:bodyPr>
          <a:lstStyle/>
          <a:p>
            <a:r>
              <a:rPr lang="en-US" sz="4800" dirty="0"/>
              <a:t>Keynote speaker – </a:t>
            </a:r>
          </a:p>
          <a:p>
            <a:r>
              <a:rPr lang="en-US" sz="4800" dirty="0"/>
              <a:t>Renu Tipirneni, MD, MSc</a:t>
            </a:r>
          </a:p>
        </p:txBody>
      </p:sp>
      <p:pic>
        <p:nvPicPr>
          <p:cNvPr id="6" name="Picture 5">
            <a:extLst>
              <a:ext uri="{FF2B5EF4-FFF2-40B4-BE49-F238E27FC236}">
                <a16:creationId xmlns:a16="http://schemas.microsoft.com/office/drawing/2014/main" id="{D269ED12-D324-57B7-DDD6-11116544E8ED}"/>
              </a:ext>
            </a:extLst>
          </p:cNvPr>
          <p:cNvPicPr>
            <a:picLocks noChangeAspect="1"/>
          </p:cNvPicPr>
          <p:nvPr/>
        </p:nvPicPr>
        <p:blipFill rotWithShape="1">
          <a:blip r:embed="rId3"/>
          <a:srcRect t="6386"/>
          <a:stretch/>
        </p:blipFill>
        <p:spPr>
          <a:xfrm>
            <a:off x="8545260" y="2371444"/>
            <a:ext cx="3343478" cy="3387595"/>
          </a:xfrm>
          <a:prstGeom prst="flowChartConnector">
            <a:avLst/>
          </a:prstGeom>
        </p:spPr>
      </p:pic>
      <p:sp>
        <p:nvSpPr>
          <p:cNvPr id="7" name="Title 1">
            <a:extLst>
              <a:ext uri="{FF2B5EF4-FFF2-40B4-BE49-F238E27FC236}">
                <a16:creationId xmlns:a16="http://schemas.microsoft.com/office/drawing/2014/main" id="{5B93C3C9-70BB-83B5-C9CA-59C90C4EA9CE}"/>
              </a:ext>
            </a:extLst>
          </p:cNvPr>
          <p:cNvSpPr txBox="1">
            <a:spLocks/>
          </p:cNvSpPr>
          <p:nvPr/>
        </p:nvSpPr>
        <p:spPr>
          <a:xfrm>
            <a:off x="687287" y="3678464"/>
            <a:ext cx="8064827" cy="3387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7200" kern="1200">
                <a:solidFill>
                  <a:schemeClr val="tx1"/>
                </a:solidFill>
                <a:latin typeface="+mj-lt"/>
                <a:ea typeface="+mj-ea"/>
                <a:cs typeface="+mj-cs"/>
              </a:defRPr>
            </a:lvl1pPr>
          </a:lstStyle>
          <a:p>
            <a:r>
              <a:rPr lang="en-US" sz="3600" dirty="0"/>
              <a:t>Co-Director of Michigan Social Health Interventions to Eliminate Disparities (MSHIELD)</a:t>
            </a:r>
          </a:p>
          <a:p>
            <a:pPr marL="1143000" lvl="1" indent="-685800">
              <a:lnSpc>
                <a:spcPct val="90000"/>
              </a:lnSpc>
              <a:spcBef>
                <a:spcPct val="0"/>
              </a:spcBef>
              <a:buFont typeface="Arial" panose="020B0604020202020204" pitchFamily="34" charset="0"/>
              <a:buChar char="•"/>
            </a:pPr>
            <a:br>
              <a:rPr lang="en-US" sz="600" dirty="0">
                <a:latin typeface="+mj-lt"/>
                <a:ea typeface="+mj-ea"/>
                <a:cs typeface="+mj-cs"/>
              </a:rPr>
            </a:br>
            <a:endParaRPr lang="en-US" sz="600" dirty="0">
              <a:latin typeface="Franklin Gothic Heavy"/>
            </a:endParaRPr>
          </a:p>
        </p:txBody>
      </p:sp>
      <p:sp>
        <p:nvSpPr>
          <p:cNvPr id="4" name="TextBox 3">
            <a:extLst>
              <a:ext uri="{FF2B5EF4-FFF2-40B4-BE49-F238E27FC236}">
                <a16:creationId xmlns:a16="http://schemas.microsoft.com/office/drawing/2014/main" id="{63C2BEC1-3C57-0A88-6597-71289EFE060D}"/>
              </a:ext>
            </a:extLst>
          </p:cNvPr>
          <p:cNvSpPr txBox="1"/>
          <p:nvPr/>
        </p:nvSpPr>
        <p:spPr>
          <a:xfrm>
            <a:off x="687287" y="334552"/>
            <a:ext cx="9962279" cy="1569660"/>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2A143D"/>
                </a:solidFill>
                <a:effectLst/>
                <a:uLnTx/>
                <a:uFillTx/>
                <a:latin typeface="Franklin Gothic Heavy"/>
                <a:ea typeface="+mj-ea"/>
                <a:cs typeface="+mj-cs"/>
              </a:rPr>
              <a:t>Health Equity Data for Quality </a:t>
            </a:r>
          </a:p>
          <a:p>
            <a:r>
              <a:rPr kumimoji="0" lang="en-US" sz="4800" b="0" i="0" u="none" strike="noStrike" kern="1200" cap="none" spc="0" normalizeH="0" baseline="0" noProof="0" dirty="0">
                <a:ln>
                  <a:noFill/>
                </a:ln>
                <a:solidFill>
                  <a:srgbClr val="2A143D"/>
                </a:solidFill>
                <a:effectLst/>
                <a:uLnTx/>
                <a:uFillTx/>
                <a:latin typeface="Franklin Gothic Heavy"/>
                <a:ea typeface="+mj-ea"/>
                <a:cs typeface="+mj-cs"/>
              </a:rPr>
              <a:t>Improvement in Arthroplasty Care</a:t>
            </a:r>
            <a:endParaRPr lang="en-US" dirty="0"/>
          </a:p>
        </p:txBody>
      </p:sp>
    </p:spTree>
    <p:extLst>
      <p:ext uri="{BB962C8B-B14F-4D97-AF65-F5344CB8AC3E}">
        <p14:creationId xmlns:p14="http://schemas.microsoft.com/office/powerpoint/2010/main" val="365260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8AAAD"/>
              </a:buClr>
              <a:buSzPts val="4400"/>
              <a:buFont typeface="Avenir"/>
              <a:buNone/>
            </a:pPr>
            <a:r>
              <a:rPr lang="en-US" dirty="0"/>
              <a:t>Routine sociodemographic data collection</a:t>
            </a:r>
            <a:br>
              <a:rPr lang="en-US" dirty="0"/>
            </a:br>
            <a:r>
              <a:rPr lang="en-US" dirty="0"/>
              <a:t> = key foundation</a:t>
            </a:r>
            <a:endParaRPr dirty="0"/>
          </a:p>
        </p:txBody>
      </p:sp>
      <p:sp>
        <p:nvSpPr>
          <p:cNvPr id="271" name="Google Shape;271;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274C"/>
              </a:buClr>
              <a:buSzPts val="2800"/>
              <a:buChar char="•"/>
            </a:pPr>
            <a:r>
              <a:rPr lang="en-US" dirty="0"/>
              <a:t>Starting with basic stratification of the data by race/ethnicity, socioeconomic status to understand which sub-groups are experiencing work outcomes</a:t>
            </a:r>
            <a:endParaRPr dirty="0"/>
          </a:p>
          <a:p>
            <a:pPr marL="685800" lvl="1" indent="-228600" algn="l" rtl="0">
              <a:lnSpc>
                <a:spcPct val="90000"/>
              </a:lnSpc>
              <a:spcBef>
                <a:spcPts val="500"/>
              </a:spcBef>
              <a:spcAft>
                <a:spcPts val="0"/>
              </a:spcAft>
              <a:buClr>
                <a:srgbClr val="00274C"/>
              </a:buClr>
              <a:buSzPts val="2400"/>
              <a:buChar char="•"/>
            </a:pPr>
            <a:r>
              <a:rPr lang="en-US" dirty="0"/>
              <a:t>Markers of social experience; need to honor patients’ self-identification</a:t>
            </a:r>
            <a:endParaRPr dirty="0"/>
          </a:p>
          <a:p>
            <a:pPr marL="228600" lvl="0" indent="-228600" algn="l" rtl="0">
              <a:lnSpc>
                <a:spcPct val="90000"/>
              </a:lnSpc>
              <a:spcBef>
                <a:spcPts val="1000"/>
              </a:spcBef>
              <a:spcAft>
                <a:spcPts val="0"/>
              </a:spcAft>
              <a:buClr>
                <a:srgbClr val="00274C"/>
              </a:buClr>
              <a:buSzPts val="2800"/>
              <a:buChar char="•"/>
            </a:pPr>
            <a:r>
              <a:rPr lang="en-US" dirty="0"/>
              <a:t>Rationale for MSHIELD’s data strategy: harmonizing approach across hospitals/practices so that these data are collected and coded similarly </a:t>
            </a:r>
            <a:r>
              <a:rPr lang="en-US" dirty="0">
                <a:sym typeface="Wingdings" panose="05000000000000000000" pitchFamily="2" charset="2"/>
              </a:rPr>
              <a:t></a:t>
            </a:r>
            <a:r>
              <a:rPr lang="en-US" dirty="0"/>
              <a:t> enables us to identify and act on disparities to continue to move the needle on quality improvement</a:t>
            </a:r>
            <a:endParaRPr dirty="0"/>
          </a:p>
          <a:p>
            <a:pPr marL="685800" lvl="1" indent="-228600" algn="l" rtl="0">
              <a:lnSpc>
                <a:spcPct val="90000"/>
              </a:lnSpc>
              <a:spcBef>
                <a:spcPts val="500"/>
              </a:spcBef>
              <a:spcAft>
                <a:spcPts val="0"/>
              </a:spcAft>
              <a:buClr>
                <a:srgbClr val="00274C"/>
              </a:buClr>
              <a:buSzPts val="2400"/>
              <a:buChar char="•"/>
            </a:pPr>
            <a:r>
              <a:rPr lang="en-US" dirty="0"/>
              <a:t>Identify focus patient groups for future QI efforts</a:t>
            </a:r>
            <a:endParaRPr dirty="0"/>
          </a:p>
          <a:p>
            <a:pPr marL="228600" lvl="0" indent="-228600" algn="l" rtl="0">
              <a:lnSpc>
                <a:spcPct val="90000"/>
              </a:lnSpc>
              <a:spcBef>
                <a:spcPts val="1000"/>
              </a:spcBef>
              <a:spcAft>
                <a:spcPts val="0"/>
              </a:spcAft>
              <a:buClr>
                <a:srgbClr val="00274C"/>
              </a:buClr>
              <a:buSzPts val="2800"/>
              <a:buChar char="•"/>
            </a:pPr>
            <a:r>
              <a:rPr lang="en-US" i="1" dirty="0"/>
              <a:t>MARCQI has been a leader for the CQIs in this!</a:t>
            </a:r>
            <a:endParaRPr dirty="0"/>
          </a:p>
        </p:txBody>
      </p:sp>
      <p:pic>
        <p:nvPicPr>
          <p:cNvPr id="272" name="Google Shape;272;p8" descr="Key with solid fill"/>
          <p:cNvPicPr preferRelativeResize="0"/>
          <p:nvPr/>
        </p:nvPicPr>
        <p:blipFill rotWithShape="1">
          <a:blip r:embed="rId3">
            <a:alphaModFix/>
          </a:blip>
          <a:srcRect/>
          <a:stretch/>
        </p:blipFill>
        <p:spPr>
          <a:xfrm>
            <a:off x="10827374" y="462643"/>
            <a:ext cx="1052852" cy="11305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6F8ED4D-1241-448B-A31F-EA55F1E9F07D}"/>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5500F90B-57BA-9FAB-A2F8-20A10764B340}"/>
              </a:ext>
            </a:extLst>
          </p:cNvPr>
          <p:cNvSpPr/>
          <p:nvPr/>
        </p:nvSpPr>
        <p:spPr>
          <a:xfrm>
            <a:off x="5115140" y="5996883"/>
            <a:ext cx="7076860" cy="5482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sz="1600" dirty="0">
                <a:solidFill>
                  <a:schemeClr val="accent5">
                    <a:lumMod val="50000"/>
                  </a:schemeClr>
                </a:solidFill>
                <a:latin typeface="Franklin Gothic Demi" panose="020B0703020102020204" pitchFamily="34" charset="0"/>
              </a:rPr>
              <a:t>90-Day </a:t>
            </a:r>
            <a:r>
              <a:rPr lang="en-US" sz="1600" dirty="0" err="1">
                <a:solidFill>
                  <a:schemeClr val="accent5">
                    <a:lumMod val="50000"/>
                  </a:schemeClr>
                </a:solidFill>
                <a:latin typeface="Franklin Gothic Demi" panose="020B0703020102020204" pitchFamily="34" charset="0"/>
              </a:rPr>
              <a:t>PreOp</a:t>
            </a:r>
            <a:r>
              <a:rPr lang="en-US" sz="1600" dirty="0">
                <a:solidFill>
                  <a:schemeClr val="accent5">
                    <a:lumMod val="50000"/>
                  </a:schemeClr>
                </a:solidFill>
                <a:latin typeface="Franklin Gothic Demi" panose="020B0703020102020204" pitchFamily="34" charset="0"/>
              </a:rPr>
              <a:t> &amp; 2-16 week </a:t>
            </a:r>
            <a:r>
              <a:rPr lang="en-US" sz="1600" dirty="0" err="1">
                <a:solidFill>
                  <a:schemeClr val="accent5">
                    <a:lumMod val="50000"/>
                  </a:schemeClr>
                </a:solidFill>
                <a:latin typeface="Franklin Gothic Demi" panose="020B0703020102020204" pitchFamily="34" charset="0"/>
              </a:rPr>
              <a:t>PostOp</a:t>
            </a:r>
            <a:r>
              <a:rPr lang="en-US" sz="1600" dirty="0">
                <a:solidFill>
                  <a:schemeClr val="accent5">
                    <a:lumMod val="50000"/>
                  </a:schemeClr>
                </a:solidFill>
                <a:latin typeface="Franklin Gothic Demi" panose="020B0703020102020204" pitchFamily="34" charset="0"/>
              </a:rPr>
              <a:t> PROs completion rate (Primary case only)</a:t>
            </a:r>
          </a:p>
          <a:p>
            <a:pPr algn="r"/>
            <a:r>
              <a:rPr lang="en-US" sz="1400" i="1" dirty="0">
                <a:solidFill>
                  <a:schemeClr val="accent5">
                    <a:lumMod val="50000"/>
                  </a:schemeClr>
                </a:solidFill>
                <a:latin typeface="Franklin Gothic Medium" panose="020B0603020102020204" pitchFamily="34" charset="0"/>
              </a:rPr>
              <a:t>Surgery dates 03.01.2023 – 02.29.2024</a:t>
            </a:r>
          </a:p>
        </p:txBody>
      </p:sp>
      <p:cxnSp>
        <p:nvCxnSpPr>
          <p:cNvPr id="4" name="Straight Connector 3">
            <a:extLst>
              <a:ext uri="{FF2B5EF4-FFF2-40B4-BE49-F238E27FC236}">
                <a16:creationId xmlns:a16="http://schemas.microsoft.com/office/drawing/2014/main" id="{9A0E71ED-A2ED-C14F-5560-321615D44E04}"/>
              </a:ext>
            </a:extLst>
          </p:cNvPr>
          <p:cNvCxnSpPr/>
          <p:nvPr/>
        </p:nvCxnSpPr>
        <p:spPr>
          <a:xfrm>
            <a:off x="9027121" y="-13750"/>
            <a:ext cx="0" cy="3932608"/>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E564D3B7-3489-66C3-634F-ADAA5E282C7E}"/>
              </a:ext>
            </a:extLst>
          </p:cNvPr>
          <p:cNvSpPr/>
          <p:nvPr/>
        </p:nvSpPr>
        <p:spPr>
          <a:xfrm>
            <a:off x="9020247" y="3712603"/>
            <a:ext cx="1419142" cy="651616"/>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goal: 70%</a:t>
            </a:r>
          </a:p>
        </p:txBody>
      </p:sp>
      <p:cxnSp>
        <p:nvCxnSpPr>
          <p:cNvPr id="6" name="Straight Connector 5">
            <a:extLst>
              <a:ext uri="{FF2B5EF4-FFF2-40B4-BE49-F238E27FC236}">
                <a16:creationId xmlns:a16="http://schemas.microsoft.com/office/drawing/2014/main" id="{02CBFC3B-31C1-B392-1BF7-89E709098C8B}"/>
              </a:ext>
            </a:extLst>
          </p:cNvPr>
          <p:cNvCxnSpPr>
            <a:cxnSpLocks/>
          </p:cNvCxnSpPr>
          <p:nvPr/>
        </p:nvCxnSpPr>
        <p:spPr>
          <a:xfrm>
            <a:off x="8683932" y="0"/>
            <a:ext cx="0" cy="4799739"/>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77283511-A8CB-D1D5-CD2D-A45C0ECC0BC0}"/>
              </a:ext>
            </a:extLst>
          </p:cNvPr>
          <p:cNvSpPr/>
          <p:nvPr/>
        </p:nvSpPr>
        <p:spPr>
          <a:xfrm>
            <a:off x="8666784" y="4593484"/>
            <a:ext cx="1762342" cy="6516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average: 66%</a:t>
            </a:r>
          </a:p>
        </p:txBody>
      </p:sp>
    </p:spTree>
    <p:extLst>
      <p:ext uri="{BB962C8B-B14F-4D97-AF65-F5344CB8AC3E}">
        <p14:creationId xmlns:p14="http://schemas.microsoft.com/office/powerpoint/2010/main" val="2293233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8AAAD"/>
              </a:buClr>
              <a:buSzPts val="4400"/>
              <a:buFont typeface="Avenir"/>
              <a:buNone/>
            </a:pPr>
            <a:r>
              <a:rPr lang="en-US" dirty="0"/>
              <a:t>Considering race/ethnicity data as routine part of QI</a:t>
            </a:r>
            <a:endParaRPr dirty="0"/>
          </a:p>
        </p:txBody>
      </p:sp>
      <p:sp>
        <p:nvSpPr>
          <p:cNvPr id="291" name="Google Shape;291;p12"/>
          <p:cNvSpPr txBox="1">
            <a:spLocks noGrp="1"/>
          </p:cNvSpPr>
          <p:nvPr>
            <p:ph type="body" idx="1"/>
          </p:nvPr>
        </p:nvSpPr>
        <p:spPr>
          <a:xfrm>
            <a:off x="838200" y="1825625"/>
            <a:ext cx="10515600" cy="4551424"/>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rgbClr val="00274C"/>
              </a:buClr>
              <a:buSzPts val="2800"/>
              <a:buChar char="•"/>
            </a:pPr>
            <a:r>
              <a:rPr lang="en-US" dirty="0"/>
              <a:t>Treat race as a social marker, for example of structural racism and discrimination</a:t>
            </a:r>
            <a:endParaRPr dirty="0"/>
          </a:p>
          <a:p>
            <a:pPr marL="228600" lvl="0" indent="-228600" algn="l" rtl="0">
              <a:lnSpc>
                <a:spcPct val="90000"/>
              </a:lnSpc>
              <a:spcBef>
                <a:spcPts val="1000"/>
              </a:spcBef>
              <a:spcAft>
                <a:spcPts val="0"/>
              </a:spcAft>
              <a:buClr>
                <a:srgbClr val="00274C"/>
              </a:buClr>
              <a:buSzPts val="2800"/>
              <a:buChar char="•"/>
            </a:pPr>
            <a:r>
              <a:rPr lang="en-US" dirty="0"/>
              <a:t>So finding that patients of a particular race/ethnicity have a worse outcome on one measurement does not mean:</a:t>
            </a:r>
            <a:endParaRPr dirty="0"/>
          </a:p>
          <a:p>
            <a:pPr marL="914400" lvl="1" indent="-457200" algn="l" rtl="0">
              <a:lnSpc>
                <a:spcPct val="90000"/>
              </a:lnSpc>
              <a:spcBef>
                <a:spcPts val="500"/>
              </a:spcBef>
              <a:spcAft>
                <a:spcPts val="0"/>
              </a:spcAft>
              <a:buClr>
                <a:srgbClr val="00274C"/>
              </a:buClr>
              <a:buSzPts val="2400"/>
              <a:buFont typeface="Avenir"/>
              <a:buAutoNum type="alphaLcPeriod"/>
            </a:pPr>
            <a:r>
              <a:rPr lang="en-US" dirty="0"/>
              <a:t>That they will always have worse outcomes; or</a:t>
            </a:r>
            <a:endParaRPr dirty="0"/>
          </a:p>
          <a:p>
            <a:pPr marL="914400" lvl="1" indent="-457200" algn="l" rtl="0">
              <a:lnSpc>
                <a:spcPct val="90000"/>
              </a:lnSpc>
              <a:spcBef>
                <a:spcPts val="500"/>
              </a:spcBef>
              <a:spcAft>
                <a:spcPts val="0"/>
              </a:spcAft>
              <a:buClr>
                <a:srgbClr val="00274C"/>
              </a:buClr>
              <a:buSzPts val="2400"/>
              <a:buFont typeface="Avenir"/>
              <a:buAutoNum type="alphaLcPeriod"/>
            </a:pPr>
            <a:r>
              <a:rPr lang="en-US" dirty="0"/>
              <a:t>That this means anything inherently about individuals who identify with that race/ethnicity</a:t>
            </a:r>
          </a:p>
          <a:p>
            <a:pPr marL="228600" marR="0" lvl="0" indent="-266700" algn="l" defTabSz="914400" rtl="0" eaLnBrk="1" fontAlgn="auto" latinLnBrk="0" hangingPunct="1">
              <a:lnSpc>
                <a:spcPct val="90000"/>
              </a:lnSpc>
              <a:spcBef>
                <a:spcPts val="500"/>
              </a:spcBef>
              <a:spcAft>
                <a:spcPts val="0"/>
              </a:spcAft>
              <a:buClr>
                <a:srgbClr val="00274C"/>
              </a:buClr>
              <a:buSzPts val="2400"/>
              <a:buFont typeface="Avenir"/>
              <a:buChar char="•"/>
              <a:tabLst/>
              <a:defRPr/>
            </a:pPr>
            <a:r>
              <a:rPr kumimoji="0" lang="en-US" sz="2800" b="0" i="0" u="none" strike="noStrike" kern="0" cap="none" spc="0" normalizeH="0" baseline="0" noProof="0" dirty="0">
                <a:ln>
                  <a:noFill/>
                </a:ln>
                <a:solidFill>
                  <a:srgbClr val="00274C"/>
                </a:solidFill>
                <a:effectLst/>
                <a:uLnTx/>
                <a:uFillTx/>
                <a:latin typeface="Avenir"/>
                <a:sym typeface="Avenir"/>
              </a:rPr>
              <a:t>Rather finding a disparity by race/ethnicity  means something about their experience is systematically different/inequitable - whether their direct health care experience or their experience before or after health care episode</a:t>
            </a:r>
          </a:p>
          <a:p>
            <a:pPr marL="228600" marR="0" lvl="0" indent="-228600" algn="l" defTabSz="914400" rtl="0" eaLnBrk="1" fontAlgn="auto" latinLnBrk="0" hangingPunct="1">
              <a:lnSpc>
                <a:spcPct val="90000"/>
              </a:lnSpc>
              <a:spcBef>
                <a:spcPts val="1000"/>
              </a:spcBef>
              <a:spcAft>
                <a:spcPts val="0"/>
              </a:spcAft>
              <a:buClr>
                <a:srgbClr val="00274C"/>
              </a:buClr>
              <a:buSzPts val="2800"/>
              <a:buFont typeface="Arial"/>
              <a:buChar char="•"/>
              <a:tabLst/>
              <a:defRPr/>
            </a:pPr>
            <a:r>
              <a:rPr kumimoji="0" lang="en-US" sz="2800" b="0" i="0" u="none" strike="noStrike" kern="0" cap="none" spc="0" normalizeH="0" baseline="0" noProof="0" dirty="0">
                <a:ln>
                  <a:noFill/>
                </a:ln>
                <a:solidFill>
                  <a:srgbClr val="00274C"/>
                </a:solidFill>
                <a:effectLst/>
                <a:uLnTx/>
                <a:uFillTx/>
                <a:latin typeface="Avenir"/>
                <a:sym typeface="Avenir"/>
              </a:rPr>
              <a:t>Considering aggregate race-stratified data can tell you about disparate experiences of access and quality that may drive down overall quality of care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8AAAD"/>
              </a:buClr>
              <a:buSzPts val="4400"/>
              <a:buFont typeface="Avenir"/>
              <a:buNone/>
            </a:pPr>
            <a:r>
              <a:rPr lang="en-US" dirty="0"/>
              <a:t>Considering area-level disadvantage indices</a:t>
            </a:r>
            <a:endParaRPr dirty="0"/>
          </a:p>
        </p:txBody>
      </p:sp>
      <p:sp>
        <p:nvSpPr>
          <p:cNvPr id="313" name="Google Shape;31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00274C"/>
              </a:buClr>
              <a:buSzPts val="2800"/>
              <a:buChar char="•"/>
            </a:pPr>
            <a:r>
              <a:rPr lang="en-US" dirty="0"/>
              <a:t>Alternative modes of assessing aggregate inequities in health care experience, particularly in communities with less variation by race/ethnicity or income</a:t>
            </a:r>
            <a:endParaRPr dirty="0"/>
          </a:p>
          <a:p>
            <a:pPr marL="228600" lvl="0" indent="-228600" algn="l" rtl="0">
              <a:lnSpc>
                <a:spcPct val="90000"/>
              </a:lnSpc>
              <a:spcBef>
                <a:spcPts val="1000"/>
              </a:spcBef>
              <a:spcAft>
                <a:spcPts val="0"/>
              </a:spcAft>
              <a:buClr>
                <a:srgbClr val="00274C"/>
              </a:buClr>
              <a:buSzPts val="2800"/>
              <a:buChar char="•"/>
            </a:pPr>
            <a:r>
              <a:rPr lang="en-US" dirty="0"/>
              <a:t>Many measures available, which use composite of Census data to estimate local areas’ likelihood of social disadvantage</a:t>
            </a:r>
            <a:endParaRPr dirty="0"/>
          </a:p>
          <a:p>
            <a:pPr marL="685800" lvl="1" indent="-228600" algn="l" rtl="0">
              <a:lnSpc>
                <a:spcPct val="90000"/>
              </a:lnSpc>
              <a:spcBef>
                <a:spcPts val="500"/>
              </a:spcBef>
              <a:spcAft>
                <a:spcPts val="0"/>
              </a:spcAft>
              <a:buClr>
                <a:srgbClr val="00274C"/>
              </a:buClr>
              <a:buSzPts val="2400"/>
              <a:buChar char="•"/>
            </a:pPr>
            <a:r>
              <a:rPr lang="en-US" dirty="0"/>
              <a:t>Often use percentile ranking to score communities</a:t>
            </a:r>
            <a:endParaRPr dirty="0"/>
          </a:p>
          <a:p>
            <a:pPr marL="228600" lvl="0" indent="-228600" algn="l" rtl="0">
              <a:lnSpc>
                <a:spcPct val="90000"/>
              </a:lnSpc>
              <a:spcBef>
                <a:spcPts val="1000"/>
              </a:spcBef>
              <a:spcAft>
                <a:spcPts val="0"/>
              </a:spcAft>
              <a:buClr>
                <a:srgbClr val="00274C"/>
              </a:buClr>
              <a:buSzPts val="2800"/>
              <a:buChar char="•"/>
            </a:pPr>
            <a:r>
              <a:rPr lang="en-US" dirty="0"/>
              <a:t>Example: Social Deprivation Index (SDI)</a:t>
            </a:r>
            <a:endParaRPr dirty="0"/>
          </a:p>
          <a:p>
            <a:pPr marL="685800" lvl="1" indent="-228600" algn="l" rtl="0">
              <a:lnSpc>
                <a:spcPct val="90000"/>
              </a:lnSpc>
              <a:spcBef>
                <a:spcPts val="500"/>
              </a:spcBef>
              <a:spcAft>
                <a:spcPts val="0"/>
              </a:spcAft>
              <a:buClr>
                <a:srgbClr val="00274C"/>
              </a:buClr>
              <a:buSzPts val="2400"/>
              <a:buChar char="•"/>
            </a:pPr>
            <a:r>
              <a:rPr lang="en-US" dirty="0"/>
              <a:t>Developed to assess relationship between social disadvantage and health and health care</a:t>
            </a:r>
            <a:endParaRPr dirty="0"/>
          </a:p>
          <a:p>
            <a:pPr marL="685800" lvl="1" indent="-228600" algn="l" rtl="0">
              <a:lnSpc>
                <a:spcPct val="90000"/>
              </a:lnSpc>
              <a:spcBef>
                <a:spcPts val="500"/>
              </a:spcBef>
              <a:spcAft>
                <a:spcPts val="0"/>
              </a:spcAft>
              <a:buClr>
                <a:srgbClr val="00274C"/>
              </a:buClr>
              <a:buSzPts val="2400"/>
              <a:buChar char="•"/>
            </a:pPr>
            <a:r>
              <a:rPr lang="en-US" dirty="0"/>
              <a:t>Includes measures related to poverty, education, household composition, rented housing, overcrowding, access to vehicle, and unemployment</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8AAAD"/>
              </a:buClr>
              <a:buSzPts val="4400"/>
              <a:buFont typeface="Avenir"/>
              <a:buNone/>
            </a:pPr>
            <a:r>
              <a:rPr lang="en-US" dirty="0"/>
              <a:t>Applying social disadvantage indices in Health Equity Dashboards</a:t>
            </a:r>
            <a:endParaRPr dirty="0"/>
          </a:p>
        </p:txBody>
      </p:sp>
      <p:sp>
        <p:nvSpPr>
          <p:cNvPr id="319" name="Google Shape;319;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b="1" dirty="0"/>
              <a:t>Example strategy of building a Health Equity Dashboard:</a:t>
            </a:r>
            <a:endParaRPr b="1" dirty="0"/>
          </a:p>
          <a:p>
            <a:pPr marL="0" lvl="0" indent="0" algn="l" rtl="0">
              <a:lnSpc>
                <a:spcPct val="90000"/>
              </a:lnSpc>
              <a:spcBef>
                <a:spcPts val="0"/>
              </a:spcBef>
              <a:spcAft>
                <a:spcPts val="0"/>
              </a:spcAft>
              <a:buNone/>
            </a:pPr>
            <a:endParaRPr sz="1000" dirty="0"/>
          </a:p>
          <a:p>
            <a:pPr marL="228600" lvl="0" indent="-228600" algn="l" rtl="0">
              <a:lnSpc>
                <a:spcPct val="90000"/>
              </a:lnSpc>
              <a:spcBef>
                <a:spcPts val="0"/>
              </a:spcBef>
              <a:spcAft>
                <a:spcPts val="0"/>
              </a:spcAft>
              <a:buClr>
                <a:srgbClr val="00274C"/>
              </a:buClr>
              <a:buSzPts val="2800"/>
              <a:buChar char="•"/>
            </a:pPr>
            <a:r>
              <a:rPr lang="en-US" dirty="0"/>
              <a:t>In areas with large enough populations to stratify by individual race/ethnicity or socioeconomic status, stratify QI analyses by these individual measures</a:t>
            </a:r>
            <a:endParaRPr dirty="0"/>
          </a:p>
          <a:p>
            <a:pPr marL="228600" lvl="0" indent="-228600" algn="l" rtl="0">
              <a:lnSpc>
                <a:spcPct val="90000"/>
              </a:lnSpc>
              <a:spcBef>
                <a:spcPts val="0"/>
              </a:spcBef>
              <a:spcAft>
                <a:spcPts val="0"/>
              </a:spcAft>
              <a:buClr>
                <a:srgbClr val="00274C"/>
              </a:buClr>
              <a:buSzPts val="2800"/>
              <a:buChar char="•"/>
            </a:pPr>
            <a:r>
              <a:rPr lang="en-US" dirty="0"/>
              <a:t>In areas with insufficient variation by individual sociodemographic measures, select an area-level social disadvantage index such as SDI and stratify by this measure</a:t>
            </a:r>
            <a:endParaRPr dirty="0"/>
          </a:p>
          <a:p>
            <a:pPr marL="228600" lvl="0" indent="-228600" algn="l" rtl="0">
              <a:lnSpc>
                <a:spcPct val="90000"/>
              </a:lnSpc>
              <a:spcBef>
                <a:spcPts val="0"/>
              </a:spcBef>
              <a:spcAft>
                <a:spcPts val="0"/>
              </a:spcAft>
              <a:buClr>
                <a:srgbClr val="00274C"/>
              </a:buClr>
              <a:buSzPts val="2800"/>
              <a:buChar char="•"/>
            </a:pPr>
            <a:r>
              <a:rPr lang="en-US" dirty="0"/>
              <a:t>This combined approach allows identification of inequities across heterogeneous communities across the state</a:t>
            </a:r>
            <a:endParaRPr dirty="0"/>
          </a:p>
        </p:txBody>
      </p:sp>
      <p:pic>
        <p:nvPicPr>
          <p:cNvPr id="320" name="Google Shape;320;p15"/>
          <p:cNvPicPr preferRelativeResize="0"/>
          <p:nvPr/>
        </p:nvPicPr>
        <p:blipFill>
          <a:blip r:embed="rId3">
            <a:alphaModFix/>
          </a:blip>
          <a:stretch>
            <a:fillRect/>
          </a:stretch>
        </p:blipFill>
        <p:spPr>
          <a:xfrm>
            <a:off x="10335313" y="4728488"/>
            <a:ext cx="1685925" cy="13811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1"/>
          <p:cNvSpPr txBox="1">
            <a:spLocks noGrp="1"/>
          </p:cNvSpPr>
          <p:nvPr>
            <p:ph type="title"/>
          </p:nvPr>
        </p:nvSpPr>
        <p:spPr>
          <a:xfrm>
            <a:off x="838200" y="68659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Avenir"/>
              <a:buNone/>
            </a:pPr>
            <a:r>
              <a:rPr lang="en-US" b="1" dirty="0">
                <a:solidFill>
                  <a:schemeClr val="accent2"/>
                </a:solidFill>
                <a:latin typeface="Avenir"/>
                <a:ea typeface="Avenir"/>
                <a:cs typeface="Avenir"/>
                <a:sym typeface="Avenir"/>
              </a:rPr>
              <a:t>Goal 1: </a:t>
            </a:r>
            <a:r>
              <a:rPr lang="en-US" b="0" dirty="0">
                <a:solidFill>
                  <a:schemeClr val="accent2"/>
                </a:solidFill>
              </a:rPr>
              <a:t>Emphasize self-reported race/ethnicity data collection.</a:t>
            </a:r>
            <a:endParaRPr dirty="0"/>
          </a:p>
        </p:txBody>
      </p:sp>
      <p:sp>
        <p:nvSpPr>
          <p:cNvPr id="363" name="Google Shape;363;p21"/>
          <p:cNvSpPr txBox="1">
            <a:spLocks noGrp="1"/>
          </p:cNvSpPr>
          <p:nvPr>
            <p:ph type="body" idx="1"/>
          </p:nvPr>
        </p:nvSpPr>
        <p:spPr>
          <a:xfrm>
            <a:off x="838200" y="2295888"/>
            <a:ext cx="10515600" cy="34256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74C"/>
              </a:buClr>
              <a:buSzPts val="2400"/>
              <a:buNone/>
            </a:pPr>
            <a:r>
              <a:rPr lang="en-US" sz="2400" b="1" dirty="0">
                <a:solidFill>
                  <a:srgbClr val="00274C"/>
                </a:solidFill>
              </a:rPr>
              <a:t>Recommendation:</a:t>
            </a:r>
            <a:endParaRPr dirty="0"/>
          </a:p>
          <a:p>
            <a:pPr marL="228600" lvl="0" indent="-228600" algn="l" rtl="0">
              <a:lnSpc>
                <a:spcPct val="90000"/>
              </a:lnSpc>
              <a:spcBef>
                <a:spcPts val="1000"/>
              </a:spcBef>
              <a:spcAft>
                <a:spcPts val="0"/>
              </a:spcAft>
              <a:buClr>
                <a:srgbClr val="00274C"/>
              </a:buClr>
              <a:buSzPts val="2400"/>
              <a:buChar char="•"/>
            </a:pPr>
            <a:r>
              <a:rPr lang="en-US" sz="2400" dirty="0">
                <a:solidFill>
                  <a:srgbClr val="00274C"/>
                </a:solidFill>
              </a:rPr>
              <a:t>MSHIELD </a:t>
            </a:r>
            <a:r>
              <a:rPr lang="en-US" sz="2400" dirty="0"/>
              <a:t>recommends self-reported data collection </a:t>
            </a:r>
            <a:r>
              <a:rPr lang="en-US" sz="2400" dirty="0">
                <a:solidFill>
                  <a:srgbClr val="00274C"/>
                </a:solidFill>
              </a:rPr>
              <a:t>as the primary/sole method for race/ethnicity data collection. Hospital staff should not make assumptions about patient identification to satisfy administrative requirements.</a:t>
            </a:r>
            <a:endParaRPr dirty="0"/>
          </a:p>
        </p:txBody>
      </p:sp>
      <p:sp>
        <p:nvSpPr>
          <p:cNvPr id="364" name="Google Shape;364;p21"/>
          <p:cNvSpPr/>
          <p:nvPr/>
        </p:nvSpPr>
        <p:spPr>
          <a:xfrm>
            <a:off x="-76201" y="-55562"/>
            <a:ext cx="5066386" cy="47625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venir"/>
              <a:buNone/>
              <a:tabLst/>
              <a:defRPr/>
            </a:pPr>
            <a:r>
              <a:rPr kumimoji="0" lang="en-US" sz="1800" b="0" i="0" u="none" strike="noStrike" kern="0" cap="none" spc="0" normalizeH="0" baseline="0" noProof="0" dirty="0">
                <a:ln>
                  <a:noFill/>
                </a:ln>
                <a:solidFill>
                  <a:srgbClr val="FFFFFF"/>
                </a:solidFill>
                <a:effectLst/>
                <a:uLnTx/>
                <a:uFillTx/>
                <a:latin typeface="Avenir"/>
                <a:ea typeface="Avenir"/>
                <a:cs typeface="Avenir"/>
                <a:sym typeface="Avenir"/>
              </a:rPr>
              <a:t>Race/Ethnicity Data Collection &amp; Submission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2"/>
          <p:cNvSpPr txBox="1">
            <a:spLocks noGrp="1"/>
          </p:cNvSpPr>
          <p:nvPr>
            <p:ph type="title"/>
          </p:nvPr>
        </p:nvSpPr>
        <p:spPr>
          <a:xfrm>
            <a:off x="838200" y="686593"/>
            <a:ext cx="10474234" cy="201741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Avenir"/>
              <a:buNone/>
            </a:pPr>
            <a:r>
              <a:rPr lang="en-US" b="1" dirty="0">
                <a:solidFill>
                  <a:schemeClr val="accent2"/>
                </a:solidFill>
                <a:latin typeface="Avenir"/>
                <a:ea typeface="Avenir"/>
                <a:cs typeface="Avenir"/>
                <a:sym typeface="Avenir"/>
              </a:rPr>
              <a:t>Goal 2: </a:t>
            </a:r>
            <a:r>
              <a:rPr lang="en-US" b="0" dirty="0">
                <a:solidFill>
                  <a:schemeClr val="accent2"/>
                </a:solidFill>
              </a:rPr>
              <a:t>Ask race/ethnicity in a single question and update the categories based on revised federal guidance.</a:t>
            </a:r>
            <a:endParaRPr dirty="0"/>
          </a:p>
        </p:txBody>
      </p:sp>
      <p:sp>
        <p:nvSpPr>
          <p:cNvPr id="371" name="Google Shape;371;p22"/>
          <p:cNvSpPr txBox="1">
            <a:spLocks noGrp="1"/>
          </p:cNvSpPr>
          <p:nvPr>
            <p:ph type="body" idx="1"/>
          </p:nvPr>
        </p:nvSpPr>
        <p:spPr>
          <a:xfrm>
            <a:off x="838200" y="2969916"/>
            <a:ext cx="5257800" cy="342564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00274C"/>
              </a:buClr>
              <a:buSzPts val="2400"/>
              <a:buNone/>
            </a:pPr>
            <a:r>
              <a:rPr lang="en-US" sz="2400" b="1" dirty="0">
                <a:solidFill>
                  <a:srgbClr val="00274C"/>
                </a:solidFill>
              </a:rPr>
              <a:t>Recommendation:</a:t>
            </a:r>
            <a:endParaRPr dirty="0"/>
          </a:p>
          <a:p>
            <a:pPr marL="228600" lvl="0" indent="-228600" algn="l" rtl="0">
              <a:lnSpc>
                <a:spcPct val="90000"/>
              </a:lnSpc>
              <a:spcBef>
                <a:spcPts val="1000"/>
              </a:spcBef>
              <a:spcAft>
                <a:spcPts val="0"/>
              </a:spcAft>
              <a:buClr>
                <a:srgbClr val="00274C"/>
              </a:buClr>
              <a:buSzPts val="2400"/>
              <a:buChar char="•"/>
            </a:pPr>
            <a:r>
              <a:rPr lang="en-US" sz="2400" dirty="0">
                <a:solidFill>
                  <a:srgbClr val="00274C"/>
                </a:solidFill>
              </a:rPr>
              <a:t>Hospitals should collect data on race/ethnicity using a single question and, at a minimum, include the following categories: American Indian or Alaska Native; Asian; Black or African American; Hispanic or Latino; Middle Eastern or North African; Native Hawaiian or Pacific Islander; White.</a:t>
            </a:r>
            <a:endParaRPr dirty="0"/>
          </a:p>
        </p:txBody>
      </p:sp>
      <p:sp>
        <p:nvSpPr>
          <p:cNvPr id="372" name="Google Shape;372;p22"/>
          <p:cNvSpPr/>
          <p:nvPr/>
        </p:nvSpPr>
        <p:spPr>
          <a:xfrm>
            <a:off x="-76201" y="-55562"/>
            <a:ext cx="5066386" cy="47625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venir"/>
              <a:buNone/>
              <a:tabLst/>
              <a:defRPr/>
            </a:pPr>
            <a:r>
              <a:rPr kumimoji="0" lang="en-US" sz="1800" b="0" i="0" u="none" strike="noStrike" kern="0" cap="none" spc="0" normalizeH="0" baseline="0" noProof="0" dirty="0">
                <a:ln>
                  <a:noFill/>
                </a:ln>
                <a:solidFill>
                  <a:srgbClr val="FFFFFF"/>
                </a:solidFill>
                <a:effectLst/>
                <a:uLnTx/>
                <a:uFillTx/>
                <a:latin typeface="Avenir"/>
                <a:ea typeface="Avenir"/>
                <a:cs typeface="Avenir"/>
                <a:sym typeface="Avenir"/>
              </a:rPr>
              <a:t>Race/Ethnicity Data Collection &amp; Submission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3" name="Google Shape;373;p22"/>
          <p:cNvSpPr/>
          <p:nvPr/>
        </p:nvSpPr>
        <p:spPr>
          <a:xfrm>
            <a:off x="6738257" y="3113075"/>
            <a:ext cx="4380412" cy="2553891"/>
          </a:xfrm>
          <a:prstGeom prst="roundRect">
            <a:avLst>
              <a:gd name="adj" fmla="val 16667"/>
            </a:avLst>
          </a:prstGeom>
          <a:solidFill>
            <a:schemeClr val="accent5"/>
          </a:solidFill>
          <a:ln w="12700" cap="flat" cmpd="sng">
            <a:solidFill>
              <a:srgbClr val="63616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440F44"/>
              </a:buClr>
              <a:buSzPts val="1800"/>
              <a:buFont typeface="Avenir"/>
              <a:buNone/>
              <a:tabLst/>
              <a:defRPr/>
            </a:pPr>
            <a:r>
              <a:rPr kumimoji="0" lang="en-US" sz="1800" b="0" i="0" u="none" strike="noStrike" kern="0" cap="none" spc="0" normalizeH="0" baseline="0" noProof="0" dirty="0">
                <a:ln>
                  <a:noFill/>
                </a:ln>
                <a:solidFill>
                  <a:srgbClr val="440F44"/>
                </a:solidFill>
                <a:effectLst/>
                <a:uLnTx/>
                <a:uFillTx/>
                <a:latin typeface="Avenir"/>
                <a:ea typeface="Avenir"/>
                <a:cs typeface="Avenir"/>
                <a:sym typeface="Avenir"/>
              </a:rPr>
              <a:t>While the federal guidance does not require additional categories for “unknown” or “other”, MSHIELD recommends including “prefer to self-identify” (with write-in) and “prefer not to answer” as best practices in patient questionnaires and MDHHS provides similar guidance.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3"/>
          <p:cNvSpPr txBox="1">
            <a:spLocks noGrp="1"/>
          </p:cNvSpPr>
          <p:nvPr>
            <p:ph type="title"/>
          </p:nvPr>
        </p:nvSpPr>
        <p:spPr>
          <a:xfrm>
            <a:off x="838200" y="686593"/>
            <a:ext cx="10474234" cy="242648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2"/>
              </a:buClr>
              <a:buSzPct val="100000"/>
              <a:buFont typeface="Avenir"/>
              <a:buNone/>
            </a:pPr>
            <a:r>
              <a:rPr lang="en-US" b="1" dirty="0">
                <a:solidFill>
                  <a:schemeClr val="accent2"/>
                </a:solidFill>
                <a:latin typeface="Avenir"/>
                <a:ea typeface="Avenir"/>
                <a:cs typeface="Avenir"/>
                <a:sym typeface="Avenir"/>
              </a:rPr>
              <a:t>Goal 3: </a:t>
            </a:r>
            <a:r>
              <a:rPr lang="en-US" b="0" dirty="0">
                <a:solidFill>
                  <a:schemeClr val="accent2"/>
                </a:solidFill>
              </a:rPr>
              <a:t>Hospitals should submit race/ethnicity data using the minimum categories above, but may collect more granular data on race/ethnicity.</a:t>
            </a:r>
            <a:endParaRPr dirty="0"/>
          </a:p>
        </p:txBody>
      </p:sp>
      <p:sp>
        <p:nvSpPr>
          <p:cNvPr id="380" name="Google Shape;380;p23"/>
          <p:cNvSpPr txBox="1">
            <a:spLocks noGrp="1"/>
          </p:cNvSpPr>
          <p:nvPr>
            <p:ph type="body" idx="1"/>
          </p:nvPr>
        </p:nvSpPr>
        <p:spPr>
          <a:xfrm>
            <a:off x="838200" y="3185254"/>
            <a:ext cx="5257800" cy="296655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74C"/>
              </a:buClr>
              <a:buSzPts val="2400"/>
              <a:buNone/>
            </a:pPr>
            <a:r>
              <a:rPr lang="en-US" sz="2400" b="1" dirty="0">
                <a:solidFill>
                  <a:srgbClr val="00274C"/>
                </a:solidFill>
              </a:rPr>
              <a:t>Recommendation:</a:t>
            </a:r>
            <a:endParaRPr dirty="0"/>
          </a:p>
          <a:p>
            <a:pPr marL="228600" lvl="0" indent="-228600" algn="l" rtl="0">
              <a:lnSpc>
                <a:spcPct val="90000"/>
              </a:lnSpc>
              <a:spcBef>
                <a:spcPts val="1000"/>
              </a:spcBef>
              <a:spcAft>
                <a:spcPts val="0"/>
              </a:spcAft>
              <a:buClr>
                <a:srgbClr val="00274C"/>
              </a:buClr>
              <a:buSzPts val="2400"/>
              <a:buChar char="•"/>
            </a:pPr>
            <a:r>
              <a:rPr lang="en-US" sz="2400" dirty="0">
                <a:solidFill>
                  <a:srgbClr val="00274C"/>
                </a:solidFill>
              </a:rPr>
              <a:t>While data collection practices may vary, MSHIELD recommends coding and submitting the data under the same broad categories for the combined race/ethnicity question.</a:t>
            </a:r>
            <a:endParaRPr dirty="0"/>
          </a:p>
        </p:txBody>
      </p:sp>
      <p:sp>
        <p:nvSpPr>
          <p:cNvPr id="381" name="Google Shape;381;p23"/>
          <p:cNvSpPr/>
          <p:nvPr/>
        </p:nvSpPr>
        <p:spPr>
          <a:xfrm>
            <a:off x="-76201" y="-55562"/>
            <a:ext cx="5066386" cy="47625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venir"/>
              <a:buNone/>
              <a:tabLst/>
              <a:defRPr/>
            </a:pPr>
            <a:r>
              <a:rPr kumimoji="0" lang="en-US" sz="1800" b="0" i="0" u="none" strike="noStrike" kern="0" cap="none" spc="0" normalizeH="0" baseline="0" noProof="0" dirty="0">
                <a:ln>
                  <a:noFill/>
                </a:ln>
                <a:solidFill>
                  <a:srgbClr val="FFFFFF"/>
                </a:solidFill>
                <a:effectLst/>
                <a:uLnTx/>
                <a:uFillTx/>
                <a:latin typeface="Avenir"/>
                <a:ea typeface="Avenir"/>
                <a:cs typeface="Avenir"/>
                <a:sym typeface="Avenir"/>
              </a:rPr>
              <a:t>Race/Ethnicity Data Collection &amp; Submission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2" name="Google Shape;382;p23"/>
          <p:cNvSpPr/>
          <p:nvPr/>
        </p:nvSpPr>
        <p:spPr>
          <a:xfrm>
            <a:off x="6738256" y="3429000"/>
            <a:ext cx="4380412" cy="1940957"/>
          </a:xfrm>
          <a:prstGeom prst="roundRect">
            <a:avLst>
              <a:gd name="adj" fmla="val 16667"/>
            </a:avLst>
          </a:prstGeom>
          <a:solidFill>
            <a:schemeClr val="accent5"/>
          </a:solidFill>
          <a:ln w="12700" cap="flat" cmpd="sng">
            <a:solidFill>
              <a:srgbClr val="63616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440F44"/>
              </a:buClr>
              <a:buSzPts val="1800"/>
              <a:buFont typeface="Avenir"/>
              <a:buNone/>
              <a:tabLst/>
              <a:defRPr/>
            </a:pPr>
            <a:r>
              <a:rPr kumimoji="0" lang="en-US" sz="1800" b="0" i="0" u="none" strike="noStrike" kern="0" cap="none" spc="0" normalizeH="0" baseline="0" noProof="0" dirty="0">
                <a:ln>
                  <a:noFill/>
                </a:ln>
                <a:solidFill>
                  <a:srgbClr val="440F44"/>
                </a:solidFill>
                <a:effectLst/>
                <a:uLnTx/>
                <a:uFillTx/>
                <a:latin typeface="Avenir"/>
                <a:ea typeface="Avenir"/>
                <a:cs typeface="Avenir"/>
                <a:sym typeface="Avenir"/>
              </a:rPr>
              <a:t>MSHIELD recommends an additional “Unknown” category for data coding/submission that can include “Prefer Not to Answer” responses to the questionnaire, as well as any other reason for missing data.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4"/>
          <p:cNvSpPr txBox="1">
            <a:spLocks noGrp="1"/>
          </p:cNvSpPr>
          <p:nvPr>
            <p:ph type="title"/>
          </p:nvPr>
        </p:nvSpPr>
        <p:spPr>
          <a:xfrm>
            <a:off x="838200" y="686593"/>
            <a:ext cx="10474234" cy="9462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Avenir"/>
              <a:buNone/>
            </a:pPr>
            <a:r>
              <a:rPr lang="en-US" b="1" dirty="0">
                <a:solidFill>
                  <a:schemeClr val="accent2"/>
                </a:solidFill>
                <a:latin typeface="Avenir"/>
                <a:ea typeface="Avenir"/>
                <a:cs typeface="Avenir"/>
                <a:sym typeface="Avenir"/>
              </a:rPr>
              <a:t>Next Steps: Goals 1 - 3</a:t>
            </a:r>
            <a:endParaRPr b="0" dirty="0">
              <a:solidFill>
                <a:schemeClr val="accent2"/>
              </a:solidFill>
            </a:endParaRPr>
          </a:p>
        </p:txBody>
      </p:sp>
      <p:sp>
        <p:nvSpPr>
          <p:cNvPr id="389" name="Google Shape;389;p24"/>
          <p:cNvSpPr/>
          <p:nvPr/>
        </p:nvSpPr>
        <p:spPr>
          <a:xfrm>
            <a:off x="627016" y="4457405"/>
            <a:ext cx="7876903" cy="1564572"/>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venir"/>
              <a:buNone/>
              <a:tabLst/>
              <a:defRPr/>
            </a:pPr>
            <a:endParaRPr kumimoji="0" sz="1800" b="0" i="0" u="none" strike="noStrike" kern="0" cap="none" spc="0" normalizeH="0" baseline="0" noProof="0" dirty="0">
              <a:ln>
                <a:noFill/>
              </a:ln>
              <a:solidFill>
                <a:srgbClr val="FFFFFF"/>
              </a:solidFill>
              <a:effectLst/>
              <a:uLnTx/>
              <a:uFillTx/>
              <a:latin typeface="Avenir"/>
              <a:ea typeface="Avenir"/>
              <a:cs typeface="Avenir"/>
              <a:sym typeface="Avenir"/>
            </a:endParaRPr>
          </a:p>
        </p:txBody>
      </p:sp>
      <p:sp>
        <p:nvSpPr>
          <p:cNvPr id="390" name="Google Shape;390;p24"/>
          <p:cNvSpPr txBox="1">
            <a:spLocks noGrp="1"/>
          </p:cNvSpPr>
          <p:nvPr>
            <p:ph type="body" idx="1"/>
          </p:nvPr>
        </p:nvSpPr>
        <p:spPr>
          <a:xfrm>
            <a:off x="838199" y="1750424"/>
            <a:ext cx="10474233" cy="44013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274C"/>
              </a:buClr>
              <a:buSzPts val="2400"/>
              <a:buChar char="•"/>
            </a:pPr>
            <a:r>
              <a:rPr lang="en-US" sz="2400" dirty="0">
                <a:solidFill>
                  <a:srgbClr val="00274C"/>
                </a:solidFill>
              </a:rPr>
              <a:t>Incorporating the guidance into the HIE component of the P4P, hopefully by 2025</a:t>
            </a:r>
            <a:endParaRPr dirty="0"/>
          </a:p>
          <a:p>
            <a:pPr marL="228600" lvl="0" indent="-228600" algn="l" rtl="0">
              <a:lnSpc>
                <a:spcPct val="90000"/>
              </a:lnSpc>
              <a:spcBef>
                <a:spcPts val="1000"/>
              </a:spcBef>
              <a:spcAft>
                <a:spcPts val="0"/>
              </a:spcAft>
              <a:buClr>
                <a:srgbClr val="00274C"/>
              </a:buClr>
              <a:buSzPts val="2400"/>
              <a:buChar char="•"/>
            </a:pPr>
            <a:r>
              <a:rPr lang="en-US" sz="2400" dirty="0">
                <a:solidFill>
                  <a:srgbClr val="00274C"/>
                </a:solidFill>
              </a:rPr>
              <a:t>Hospitals should set timelines and processes for implementation of the updated federal guidance</a:t>
            </a:r>
            <a:endParaRPr dirty="0"/>
          </a:p>
          <a:p>
            <a:pPr marL="228600" lvl="0" indent="-228600" algn="l" rtl="0">
              <a:lnSpc>
                <a:spcPct val="90000"/>
              </a:lnSpc>
              <a:spcBef>
                <a:spcPts val="1000"/>
              </a:spcBef>
              <a:spcAft>
                <a:spcPts val="0"/>
              </a:spcAft>
              <a:buClr>
                <a:srgbClr val="00274C"/>
              </a:buClr>
              <a:buSzPts val="2400"/>
              <a:buChar char="•"/>
            </a:pPr>
            <a:r>
              <a:rPr lang="en-US" sz="2400" dirty="0"/>
              <a:t>Further dissemination of MSHIELD Best Practice Guides and related implementation toolkits should encourage self-reported race/ethnicity data collection. </a:t>
            </a:r>
            <a:endParaRPr dirty="0"/>
          </a:p>
          <a:p>
            <a:pPr marL="228600" lvl="0" indent="-76200" algn="l" rtl="0">
              <a:lnSpc>
                <a:spcPct val="90000"/>
              </a:lnSpc>
              <a:spcBef>
                <a:spcPts val="1000"/>
              </a:spcBef>
              <a:spcAft>
                <a:spcPts val="0"/>
              </a:spcAft>
              <a:buClr>
                <a:srgbClr val="00274C"/>
              </a:buClr>
              <a:buSzPts val="2400"/>
              <a:buNone/>
            </a:pPr>
            <a:endParaRPr sz="2400" dirty="0">
              <a:solidFill>
                <a:srgbClr val="00274C"/>
              </a:solidFill>
            </a:endParaRPr>
          </a:p>
          <a:p>
            <a:pPr marL="228600" lvl="0" indent="-76200" algn="l" rtl="0">
              <a:lnSpc>
                <a:spcPct val="90000"/>
              </a:lnSpc>
              <a:spcBef>
                <a:spcPts val="1000"/>
              </a:spcBef>
              <a:spcAft>
                <a:spcPts val="0"/>
              </a:spcAft>
              <a:buClr>
                <a:srgbClr val="00274C"/>
              </a:buClr>
              <a:buSzPts val="2400"/>
              <a:buNone/>
            </a:pPr>
            <a:endParaRPr sz="2400" dirty="0"/>
          </a:p>
          <a:p>
            <a:pPr marL="228600" lvl="0" indent="-228600" algn="l" rtl="0">
              <a:lnSpc>
                <a:spcPct val="90000"/>
              </a:lnSpc>
              <a:spcBef>
                <a:spcPts val="1000"/>
              </a:spcBef>
              <a:spcAft>
                <a:spcPts val="0"/>
              </a:spcAft>
              <a:buClr>
                <a:srgbClr val="00274C"/>
              </a:buClr>
              <a:buSzPts val="2400"/>
              <a:buChar char="•"/>
            </a:pPr>
            <a:r>
              <a:rPr lang="en-US" sz="2400" dirty="0">
                <a:solidFill>
                  <a:srgbClr val="00274C"/>
                </a:solidFill>
              </a:rPr>
              <a:t>Support member sites in implementing guidelines</a:t>
            </a:r>
            <a:endParaRPr dirty="0"/>
          </a:p>
        </p:txBody>
      </p:sp>
      <p:sp>
        <p:nvSpPr>
          <p:cNvPr id="391" name="Google Shape;391;p24"/>
          <p:cNvSpPr/>
          <p:nvPr/>
        </p:nvSpPr>
        <p:spPr>
          <a:xfrm>
            <a:off x="-76201" y="-55562"/>
            <a:ext cx="5066386" cy="47625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venir"/>
              <a:buNone/>
              <a:tabLst/>
              <a:defRPr/>
            </a:pPr>
            <a:r>
              <a:rPr kumimoji="0" lang="en-US" sz="1800" b="0" i="0" u="none" strike="noStrike" kern="0" cap="none" spc="0" normalizeH="0" baseline="0" noProof="0" dirty="0">
                <a:ln>
                  <a:noFill/>
                </a:ln>
                <a:solidFill>
                  <a:srgbClr val="FFFFFF"/>
                </a:solidFill>
                <a:effectLst/>
                <a:uLnTx/>
                <a:uFillTx/>
                <a:latin typeface="Avenir"/>
                <a:ea typeface="Avenir"/>
                <a:cs typeface="Avenir"/>
                <a:sym typeface="Avenir"/>
              </a:rPr>
              <a:t>Race/Ethnicity Data Collection &amp; Submission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2" name="Google Shape;392;p24"/>
          <p:cNvSpPr txBox="1"/>
          <p:nvPr/>
        </p:nvSpPr>
        <p:spPr>
          <a:xfrm>
            <a:off x="838198" y="4457405"/>
            <a:ext cx="10474234" cy="946264"/>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48AAAD"/>
              </a:buClr>
              <a:buSzPts val="4400"/>
              <a:buFont typeface="Avenir"/>
              <a:buNone/>
              <a:tabLst/>
              <a:defRPr/>
            </a:pPr>
            <a:r>
              <a:rPr kumimoji="0" lang="en-US" sz="4400" b="1" i="0" u="none" strike="noStrike" kern="0" cap="none" spc="0" normalizeH="0" baseline="0" noProof="0" dirty="0">
                <a:ln>
                  <a:noFill/>
                </a:ln>
                <a:solidFill>
                  <a:srgbClr val="48AAAD"/>
                </a:solidFill>
                <a:effectLst/>
                <a:uLnTx/>
                <a:uFillTx/>
                <a:latin typeface="Avenir"/>
                <a:ea typeface="Avenir"/>
                <a:cs typeface="Avenir"/>
                <a:sym typeface="Avenir"/>
              </a:rPr>
              <a:t>What should the CQIs do?</a:t>
            </a:r>
            <a:endParaRPr kumimoji="0" sz="4400" b="0" i="0" u="none" strike="noStrike" kern="0" cap="none" spc="0" normalizeH="0" baseline="0" noProof="0" dirty="0">
              <a:ln>
                <a:noFill/>
              </a:ln>
              <a:solidFill>
                <a:srgbClr val="48AAAD"/>
              </a:solidFill>
              <a:effectLst/>
              <a:uLnTx/>
              <a:uFillTx/>
              <a:latin typeface="Avenir"/>
              <a:ea typeface="Avenir"/>
              <a:cs typeface="Avenir"/>
              <a:sym typeface="Aveni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8AAAD"/>
              </a:buClr>
              <a:buSzPts val="4400"/>
              <a:buFont typeface="Avenir"/>
              <a:buNone/>
            </a:pPr>
            <a:r>
              <a:rPr lang="en-US" dirty="0"/>
              <a:t>Summary</a:t>
            </a:r>
            <a:endParaRPr dirty="0"/>
          </a:p>
        </p:txBody>
      </p:sp>
      <p:sp>
        <p:nvSpPr>
          <p:cNvPr id="398" name="Google Shape;398;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rgbClr val="00274C"/>
              </a:buClr>
              <a:buSzPct val="100000"/>
              <a:buChar char="•"/>
            </a:pPr>
            <a:r>
              <a:rPr lang="en-US" dirty="0"/>
              <a:t>To achieve further improvements in quality, an explicit and intentional focus on equity is needed to move the needle</a:t>
            </a:r>
            <a:endParaRPr dirty="0"/>
          </a:p>
          <a:p>
            <a:pPr marL="228600" lvl="0" indent="-228600" algn="l" rtl="0">
              <a:lnSpc>
                <a:spcPct val="90000"/>
              </a:lnSpc>
              <a:spcBef>
                <a:spcPts val="1000"/>
              </a:spcBef>
              <a:spcAft>
                <a:spcPts val="0"/>
              </a:spcAft>
              <a:buClr>
                <a:srgbClr val="00274C"/>
              </a:buClr>
              <a:buSzPct val="100000"/>
              <a:buChar char="•"/>
            </a:pPr>
            <a:r>
              <a:rPr lang="en-US" dirty="0"/>
              <a:t>Health equity data – i.e., race/ethnicity/socioeconomic data – need to be collected via harmonized approach across hospitals and practices to build foundation of QI work</a:t>
            </a:r>
            <a:endParaRPr dirty="0"/>
          </a:p>
          <a:p>
            <a:pPr marL="228600" lvl="0" indent="-228600" algn="l" rtl="0">
              <a:lnSpc>
                <a:spcPct val="90000"/>
              </a:lnSpc>
              <a:spcBef>
                <a:spcPts val="1000"/>
              </a:spcBef>
              <a:spcAft>
                <a:spcPts val="0"/>
              </a:spcAft>
              <a:buClr>
                <a:srgbClr val="00274C"/>
              </a:buClr>
              <a:buSzPct val="100000"/>
              <a:buChar char="•"/>
            </a:pPr>
            <a:r>
              <a:rPr lang="en-US" dirty="0"/>
              <a:t>Regularly reviewing QI dashboards stratified by health equity data will allow us to identify key patient populations and outcomes to focus on for future QI efforts</a:t>
            </a:r>
            <a:endParaRPr dirty="0"/>
          </a:p>
          <a:p>
            <a:pPr marL="228600" lvl="0" indent="-228600" algn="l" rtl="0">
              <a:lnSpc>
                <a:spcPct val="90000"/>
              </a:lnSpc>
              <a:spcBef>
                <a:spcPts val="1000"/>
              </a:spcBef>
              <a:spcAft>
                <a:spcPts val="0"/>
              </a:spcAft>
              <a:buClr>
                <a:srgbClr val="00274C"/>
              </a:buClr>
              <a:buSzPct val="100000"/>
              <a:buChar char="•"/>
            </a:pPr>
            <a:r>
              <a:rPr lang="en-US" dirty="0"/>
              <a:t>The national goal posts on payments &amp; incentives are already moving to prioritize equity, so we need to get ahead of the goal posts to maintain payment and continue to improve quality of care</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27" descr="A picture containing outdoor, sky, plant, cloud&#10;&#10;Description automatically generated"/>
          <p:cNvPicPr preferRelativeResize="0"/>
          <p:nvPr/>
        </p:nvPicPr>
        <p:blipFill rotWithShape="1">
          <a:blip r:embed="rId3">
            <a:alphaModFix/>
          </a:blip>
          <a:srcRect l="18646" t="2" r="38821"/>
          <a:stretch/>
        </p:blipFill>
        <p:spPr>
          <a:xfrm>
            <a:off x="7006637" y="-2"/>
            <a:ext cx="5194717" cy="6870371"/>
          </a:xfrm>
          <a:prstGeom prst="rect">
            <a:avLst/>
          </a:prstGeom>
          <a:noFill/>
          <a:ln>
            <a:noFill/>
          </a:ln>
        </p:spPr>
      </p:pic>
      <p:sp>
        <p:nvSpPr>
          <p:cNvPr id="413" name="Google Shape;413;p27"/>
          <p:cNvSpPr/>
          <p:nvPr/>
        </p:nvSpPr>
        <p:spPr>
          <a:xfrm rot="-5400000">
            <a:off x="1413300" y="-1413300"/>
            <a:ext cx="6858000" cy="9684598"/>
          </a:xfrm>
          <a:prstGeom prst="flowChartDocument">
            <a:avLst/>
          </a:prstGeom>
          <a:solidFill>
            <a:srgbClr val="00274C"/>
          </a:solidFill>
          <a:ln w="12700" cap="flat" cmpd="sng">
            <a:solidFill>
              <a:srgbClr val="002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venir"/>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14" name="Google Shape;414;p27"/>
          <p:cNvSpPr txBox="1"/>
          <p:nvPr/>
        </p:nvSpPr>
        <p:spPr>
          <a:xfrm>
            <a:off x="1081409" y="3792334"/>
            <a:ext cx="6094602"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48AAAD"/>
              </a:buClr>
              <a:buSzPts val="2000"/>
              <a:buFont typeface="Avenir"/>
              <a:buNone/>
              <a:tabLst/>
              <a:defRPr/>
            </a:pPr>
            <a:r>
              <a:rPr kumimoji="0" lang="en-US" sz="2000" b="1" i="0" u="none" strike="noStrike" kern="0" cap="none" spc="0" normalizeH="0" baseline="0" noProof="0" dirty="0">
                <a:ln>
                  <a:noFill/>
                </a:ln>
                <a:solidFill>
                  <a:srgbClr val="48AAAD"/>
                </a:solidFill>
                <a:effectLst/>
                <a:uLnTx/>
                <a:uFillTx/>
                <a:latin typeface="Avenir"/>
                <a:ea typeface="Avenir"/>
                <a:cs typeface="Avenir"/>
                <a:sym typeface="Avenir"/>
              </a:rPr>
              <a:t>Contact Me:</a:t>
            </a:r>
            <a:endParaRPr kumimoji="0" sz="2000" b="1" i="0" u="none" strike="noStrike" kern="0" cap="none" spc="0" normalizeH="0" baseline="0" noProof="0" dirty="0">
              <a:ln>
                <a:noFill/>
              </a:ln>
              <a:solidFill>
                <a:srgbClr val="00274C"/>
              </a:solidFill>
              <a:effectLst/>
              <a:uLnTx/>
              <a:uFillTx/>
              <a:latin typeface="Avenir"/>
              <a:ea typeface="Avenir"/>
              <a:cs typeface="Avenir"/>
              <a:sym typeface="Avenir"/>
            </a:endParaRPr>
          </a:p>
          <a:p>
            <a:pPr marL="0" marR="0" lvl="0" indent="0" algn="l" defTabSz="914400" rtl="0" eaLnBrk="1" fontAlgn="auto" latinLnBrk="0" hangingPunct="1">
              <a:lnSpc>
                <a:spcPct val="100000"/>
              </a:lnSpc>
              <a:spcBef>
                <a:spcPts val="0"/>
              </a:spcBef>
              <a:spcAft>
                <a:spcPts val="0"/>
              </a:spcAft>
              <a:buClr>
                <a:srgbClr val="FFFFFF"/>
              </a:buClr>
              <a:buSzPts val="2000"/>
              <a:buFont typeface="Avenir"/>
              <a:buNone/>
              <a:tabLst/>
              <a:defRPr/>
            </a:pPr>
            <a:r>
              <a:rPr kumimoji="0" lang="en-US" sz="2000" b="0" i="0" u="none" strike="noStrike" kern="0" cap="none" spc="0" normalizeH="0" baseline="0" noProof="0" dirty="0">
                <a:ln>
                  <a:noFill/>
                </a:ln>
                <a:solidFill>
                  <a:srgbClr val="FFFFFF"/>
                </a:solidFill>
                <a:effectLst/>
                <a:uLnTx/>
                <a:uFillTx/>
                <a:latin typeface="Avenir"/>
                <a:ea typeface="Avenir"/>
                <a:cs typeface="Avenir"/>
                <a:sym typeface="Avenir"/>
              </a:rPr>
              <a:t>rtipirne@med.umich.edu</a:t>
            </a:r>
            <a:endParaRPr kumimoji="0" sz="2000" b="0" i="0" u="none" strike="noStrike" kern="0" cap="none" spc="0" normalizeH="0" baseline="0" noProof="0" dirty="0">
              <a:ln>
                <a:noFill/>
              </a:ln>
              <a:solidFill>
                <a:srgbClr val="FFFFFF"/>
              </a:solidFill>
              <a:effectLst/>
              <a:uLnTx/>
              <a:uFillTx/>
              <a:latin typeface="Avenir"/>
              <a:ea typeface="Avenir"/>
              <a:cs typeface="Avenir"/>
              <a:sym typeface="Avenir"/>
            </a:endParaRPr>
          </a:p>
        </p:txBody>
      </p:sp>
      <p:pic>
        <p:nvPicPr>
          <p:cNvPr id="415" name="Google Shape;415;p27" descr="A blue and white logo&#10;&#10;Description automatically generated with medium confidence"/>
          <p:cNvPicPr preferRelativeResize="0"/>
          <p:nvPr/>
        </p:nvPicPr>
        <p:blipFill rotWithShape="1">
          <a:blip r:embed="rId4">
            <a:alphaModFix/>
          </a:blip>
          <a:srcRect/>
          <a:stretch/>
        </p:blipFill>
        <p:spPr>
          <a:xfrm>
            <a:off x="281975" y="0"/>
            <a:ext cx="6041436" cy="2757996"/>
          </a:xfrm>
          <a:prstGeom prst="rect">
            <a:avLst/>
          </a:prstGeom>
          <a:noFill/>
          <a:ln>
            <a:noFill/>
          </a:ln>
        </p:spPr>
      </p:pic>
      <p:sp>
        <p:nvSpPr>
          <p:cNvPr id="416" name="Google Shape;416;p27"/>
          <p:cNvSpPr txBox="1">
            <a:spLocks noGrp="1"/>
          </p:cNvSpPr>
          <p:nvPr>
            <p:ph type="title"/>
          </p:nvPr>
        </p:nvSpPr>
        <p:spPr>
          <a:xfrm>
            <a:off x="1081409" y="2205465"/>
            <a:ext cx="3987745" cy="14703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15384"/>
              <a:buFont typeface="Avenir"/>
              <a:buNone/>
            </a:pPr>
            <a:r>
              <a:rPr lang="en-US" b="1" dirty="0">
                <a:solidFill>
                  <a:schemeClr val="lt1"/>
                </a:solidFill>
                <a:latin typeface="Avenir"/>
                <a:ea typeface="Avenir"/>
                <a:cs typeface="Avenir"/>
                <a:sym typeface="Avenir"/>
              </a:rPr>
              <a:t>Thank you!</a:t>
            </a:r>
            <a:endParaRPr sz="5200" b="1" dirty="0">
              <a:solidFill>
                <a:schemeClr val="lt1"/>
              </a:solidFill>
              <a:latin typeface="Avenir"/>
              <a:ea typeface="Avenir"/>
              <a:cs typeface="Avenir"/>
              <a:sym typeface="Avenir"/>
            </a:endParaRPr>
          </a:p>
        </p:txBody>
      </p:sp>
      <p:pic>
        <p:nvPicPr>
          <p:cNvPr id="417" name="Google Shape;417;p27" descr="A black and white logo&#10;&#10;Description automatically generated"/>
          <p:cNvPicPr preferRelativeResize="0"/>
          <p:nvPr/>
        </p:nvPicPr>
        <p:blipFill rotWithShape="1">
          <a:blip r:embed="rId5">
            <a:alphaModFix/>
          </a:blip>
          <a:srcRect/>
          <a:stretch/>
        </p:blipFill>
        <p:spPr>
          <a:xfrm>
            <a:off x="1081409" y="5621449"/>
            <a:ext cx="2631733" cy="1155717"/>
          </a:xfrm>
          <a:prstGeom prst="rect">
            <a:avLst/>
          </a:prstGeom>
          <a:noFill/>
          <a:ln>
            <a:noFill/>
          </a:ln>
        </p:spPr>
      </p:pic>
      <p:sp>
        <p:nvSpPr>
          <p:cNvPr id="418" name="Google Shape;418;p27"/>
          <p:cNvSpPr txBox="1"/>
          <p:nvPr/>
        </p:nvSpPr>
        <p:spPr>
          <a:xfrm>
            <a:off x="3813490" y="5845364"/>
            <a:ext cx="3674269"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n-US" sz="800" b="0" i="0" u="none" strike="noStrike" kern="0" cap="none" spc="0" normalizeH="0" baseline="0" noProof="0" dirty="0">
                <a:ln>
                  <a:noFill/>
                </a:ln>
                <a:solidFill>
                  <a:srgbClr val="FFFFFF"/>
                </a:solidFill>
                <a:effectLst/>
                <a:uLnTx/>
                <a:uFillTx/>
                <a:latin typeface="Arial"/>
                <a:ea typeface="Arial"/>
                <a:cs typeface="Arial"/>
                <a:sym typeface="Arial"/>
              </a:rPr>
              <a:t>Support for MSHIELD is provided by Blue Cross and Blue Shield of Michigan as part of the BCBSM Value Partnerships program. Although Blue Cross Blue Shield of Michigan and MSHIELD work collaboratively, the opinions, beliefs and viewpoints expressed by the author do not necessarily reflect the opinions, beliefs and viewpoints of BCBSM or any of its employees.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im Wilton NJRSC">
            <a:extLst>
              <a:ext uri="{FF2B5EF4-FFF2-40B4-BE49-F238E27FC236}">
                <a16:creationId xmlns:a16="http://schemas.microsoft.com/office/drawing/2014/main" id="{1B33FD43-7DBE-18F7-6640-12EECC7D3D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3"/>
          <a:stretch/>
        </p:blipFill>
        <p:spPr bwMode="auto">
          <a:xfrm>
            <a:off x="8759904" y="2931787"/>
            <a:ext cx="3432096" cy="3612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79E670-6FB6-0517-F92D-420DAFFF7E7F}"/>
              </a:ext>
            </a:extLst>
          </p:cNvPr>
          <p:cNvSpPr>
            <a:spLocks noGrp="1"/>
          </p:cNvSpPr>
          <p:nvPr>
            <p:ph type="title"/>
          </p:nvPr>
        </p:nvSpPr>
        <p:spPr>
          <a:xfrm>
            <a:off x="516621" y="55597"/>
            <a:ext cx="10551872" cy="2561118"/>
          </a:xfrm>
        </p:spPr>
        <p:txBody>
          <a:bodyPr>
            <a:noAutofit/>
          </a:bodyPr>
          <a:lstStyle/>
          <a:p>
            <a:r>
              <a:rPr lang="en-US" sz="4400" dirty="0"/>
              <a:t>Keynote: </a:t>
            </a:r>
            <a:br>
              <a:rPr lang="en-US" sz="4400" dirty="0"/>
            </a:br>
            <a:r>
              <a:rPr lang="en-US" sz="4400" dirty="0"/>
              <a:t>Quality improvement @ National Joint Registry</a:t>
            </a:r>
            <a:br>
              <a:rPr lang="en-US" sz="4400" dirty="0"/>
            </a:br>
            <a:endParaRPr lang="en-US" sz="4800" dirty="0"/>
          </a:p>
        </p:txBody>
      </p:sp>
      <p:sp>
        <p:nvSpPr>
          <p:cNvPr id="3" name="Subtitle 2">
            <a:extLst>
              <a:ext uri="{FF2B5EF4-FFF2-40B4-BE49-F238E27FC236}">
                <a16:creationId xmlns:a16="http://schemas.microsoft.com/office/drawing/2014/main" id="{74D1ED44-3FD6-7B76-59B1-CF55C6B75362}"/>
              </a:ext>
            </a:extLst>
          </p:cNvPr>
          <p:cNvSpPr>
            <a:spLocks noGrp="1"/>
          </p:cNvSpPr>
          <p:nvPr>
            <p:ph type="body" idx="1"/>
          </p:nvPr>
        </p:nvSpPr>
        <p:spPr>
          <a:xfrm>
            <a:off x="516621" y="2058914"/>
            <a:ext cx="11177060" cy="547687"/>
          </a:xfrm>
        </p:spPr>
        <p:txBody>
          <a:bodyPr/>
          <a:lstStyle/>
          <a:p>
            <a:r>
              <a:rPr lang="en-US" dirty="0"/>
              <a:t>Tim Wilton, MA, FRCS</a:t>
            </a:r>
          </a:p>
        </p:txBody>
      </p:sp>
      <p:sp>
        <p:nvSpPr>
          <p:cNvPr id="4" name="Content Placeholder 4">
            <a:extLst>
              <a:ext uri="{FF2B5EF4-FFF2-40B4-BE49-F238E27FC236}">
                <a16:creationId xmlns:a16="http://schemas.microsoft.com/office/drawing/2014/main" id="{EDDFB3C2-DA90-2C9F-4B55-294A170B8039}"/>
              </a:ext>
            </a:extLst>
          </p:cNvPr>
          <p:cNvSpPr txBox="1">
            <a:spLocks/>
          </p:cNvSpPr>
          <p:nvPr/>
        </p:nvSpPr>
        <p:spPr>
          <a:xfrm>
            <a:off x="498319" y="2606601"/>
            <a:ext cx="9358200" cy="47102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i="1" kern="1200">
                <a:solidFill>
                  <a:srgbClr val="6A973F"/>
                </a:solidFill>
                <a:latin typeface="Franklin Gothic Demi" panose="020B0703020102020204" pitchFamily="34" charset="0"/>
                <a:ea typeface="+mn-ea"/>
                <a:cs typeface="+mn-cs"/>
              </a:defRPr>
            </a:lvl1pPr>
            <a:lvl2pPr marL="457200" indent="0" algn="l" defTabSz="914400" rtl="0" eaLnBrk="1" latinLnBrk="0" hangingPunct="1">
              <a:lnSpc>
                <a:spcPct val="90000"/>
              </a:lnSpc>
              <a:spcBef>
                <a:spcPts val="500"/>
              </a:spcBef>
              <a:buFont typeface="Courier New" panose="02070309020205020404" pitchFamily="49"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marL="285750" indent="-285750">
              <a:buFont typeface="Arial" panose="020B0604020202020204" pitchFamily="34" charset="0"/>
              <a:buChar char="•"/>
            </a:pPr>
            <a:r>
              <a:rPr lang="en-US" sz="1400" b="1" dirty="0">
                <a:solidFill>
                  <a:schemeClr val="tx1"/>
                </a:solidFill>
                <a:latin typeface="Franklin Gothic Medium" panose="020B0603020102020204" pitchFamily="34" charset="0"/>
              </a:rPr>
              <a:t>NHS consultant in Derby from 1990- 2021, specializing in lower limb arthroplasty and knee revision surgery</a:t>
            </a:r>
          </a:p>
          <a:p>
            <a:pPr marL="285750" indent="-285750">
              <a:buFont typeface="Arial" panose="020B0604020202020204" pitchFamily="34" charset="0"/>
              <a:buChar char="•"/>
            </a:pPr>
            <a:r>
              <a:rPr lang="en-US" sz="1400" b="1" dirty="0">
                <a:solidFill>
                  <a:schemeClr val="tx1"/>
                </a:solidFill>
                <a:latin typeface="Franklin Gothic Medium" panose="020B0603020102020204" pitchFamily="34" charset="0"/>
              </a:rPr>
              <a:t>Helped to develop the National Joint Registry (</a:t>
            </a:r>
            <a:r>
              <a:rPr lang="en-US" sz="1400" b="1" dirty="0" err="1">
                <a:solidFill>
                  <a:schemeClr val="tx1"/>
                </a:solidFill>
                <a:latin typeface="Franklin Gothic Medium" panose="020B0603020102020204" pitchFamily="34" charset="0"/>
              </a:rPr>
              <a:t>NJR</a:t>
            </a:r>
            <a:r>
              <a:rPr lang="en-US" sz="1400" b="1" dirty="0">
                <a:solidFill>
                  <a:schemeClr val="tx1"/>
                </a:solidFill>
                <a:latin typeface="Franklin Gothic Medium" panose="020B0603020102020204" pitchFamily="34" charset="0"/>
              </a:rPr>
              <a:t>)</a:t>
            </a:r>
          </a:p>
          <a:p>
            <a:pPr marL="285750" indent="-285750">
              <a:buFont typeface="Arial" panose="020B0604020202020204" pitchFamily="34" charset="0"/>
              <a:buChar char="•"/>
            </a:pPr>
            <a:r>
              <a:rPr lang="en-US" sz="1400" b="1" dirty="0" err="1">
                <a:solidFill>
                  <a:schemeClr val="tx1"/>
                </a:solidFill>
                <a:latin typeface="Franklin Gothic Medium" panose="020B0603020102020204" pitchFamily="34" charset="0"/>
              </a:rPr>
              <a:t>NJR</a:t>
            </a:r>
            <a:r>
              <a:rPr lang="en-US" sz="1400" b="1" dirty="0">
                <a:solidFill>
                  <a:schemeClr val="tx1"/>
                </a:solidFill>
                <a:latin typeface="Franklin Gothic Medium" panose="020B0603020102020204" pitchFamily="34" charset="0"/>
              </a:rPr>
              <a:t> </a:t>
            </a:r>
            <a:r>
              <a:rPr lang="en-US" sz="1400" b="1" i="0" dirty="0">
                <a:solidFill>
                  <a:schemeClr val="tx1"/>
                </a:solidFill>
                <a:latin typeface="Franklin Gothic Medium" panose="020B0603020102020204" pitchFamily="34" charset="0"/>
              </a:rPr>
              <a:t>Medical Director and Board Vice Chair; Chair, Medical Advisory Committee</a:t>
            </a:r>
          </a:p>
          <a:p>
            <a:pPr marL="285750" indent="-285750">
              <a:buFont typeface="Arial" panose="020B0604020202020204" pitchFamily="34" charset="0"/>
              <a:buChar char="•"/>
            </a:pPr>
            <a:r>
              <a:rPr lang="en-US" sz="1400" b="1" dirty="0">
                <a:solidFill>
                  <a:schemeClr val="tx1"/>
                </a:solidFill>
                <a:latin typeface="Franklin Gothic Medium" panose="020B0603020102020204" pitchFamily="34" charset="0"/>
              </a:rPr>
              <a:t>Member and past president of </a:t>
            </a:r>
            <a:r>
              <a:rPr lang="en-US" sz="1400" b="1" i="0" dirty="0">
                <a:solidFill>
                  <a:schemeClr val="tx1"/>
                </a:solidFill>
                <a:latin typeface="Franklin Gothic Medium" panose="020B0603020102020204" pitchFamily="34" charset="0"/>
              </a:rPr>
              <a:t>British Assoc for Surgery of the Knee (BASK), and the British Orthopaedic Association (BOA)</a:t>
            </a:r>
          </a:p>
          <a:p>
            <a:pPr marL="285750" indent="-285750">
              <a:buFont typeface="Arial" panose="020B0604020202020204" pitchFamily="34" charset="0"/>
              <a:buChar char="•"/>
            </a:pPr>
            <a:r>
              <a:rPr lang="en-US" sz="1400" b="1" dirty="0">
                <a:solidFill>
                  <a:schemeClr val="tx1"/>
                </a:solidFill>
                <a:latin typeface="Franklin Gothic Medium" panose="020B0603020102020204" pitchFamily="34" charset="0"/>
              </a:rPr>
              <a:t>M</a:t>
            </a:r>
            <a:r>
              <a:rPr lang="en-US" sz="1400" b="1" i="0" dirty="0">
                <a:solidFill>
                  <a:schemeClr val="tx1"/>
                </a:solidFill>
                <a:latin typeface="Franklin Gothic Medium" panose="020B0603020102020204" pitchFamily="34" charset="0"/>
              </a:rPr>
              <a:t>ember of the MHRA Medical Devices Committee improving safety of medical devices </a:t>
            </a:r>
          </a:p>
          <a:p>
            <a:pPr marL="285750" indent="-285750">
              <a:buFont typeface="Arial" panose="020B0604020202020204" pitchFamily="34" charset="0"/>
              <a:buChar char="•"/>
            </a:pPr>
            <a:r>
              <a:rPr lang="en-US" sz="1400" b="1" i="0" dirty="0">
                <a:solidFill>
                  <a:schemeClr val="tx1"/>
                </a:solidFill>
                <a:latin typeface="Franklin Gothic Medium" panose="020B0603020102020204" pitchFamily="34" charset="0"/>
              </a:rPr>
              <a:t>Instrumental in </a:t>
            </a:r>
            <a:r>
              <a:rPr lang="en-US" sz="1400" b="1" i="0" dirty="0" err="1">
                <a:solidFill>
                  <a:schemeClr val="tx1"/>
                </a:solidFill>
                <a:latin typeface="Franklin Gothic Medium" panose="020B0603020102020204" pitchFamily="34" charset="0"/>
              </a:rPr>
              <a:t>ODEP</a:t>
            </a:r>
            <a:r>
              <a:rPr lang="en-US" sz="1400" b="1" i="0" dirty="0">
                <a:solidFill>
                  <a:schemeClr val="tx1"/>
                </a:solidFill>
                <a:latin typeface="Franklin Gothic Medium" panose="020B0603020102020204" pitchFamily="34" charset="0"/>
              </a:rPr>
              <a:t> rating system for knees</a:t>
            </a:r>
          </a:p>
          <a:p>
            <a:pPr marL="285750" indent="-285750">
              <a:buFont typeface="Arial" panose="020B0604020202020204" pitchFamily="34" charset="0"/>
              <a:buChar char="•"/>
            </a:pPr>
            <a:r>
              <a:rPr lang="en-US" sz="1400" b="1" i="0" dirty="0">
                <a:solidFill>
                  <a:schemeClr val="tx1"/>
                </a:solidFill>
                <a:latin typeface="Franklin Gothic Medium" panose="020B0603020102020204" pitchFamily="34" charset="0"/>
              </a:rPr>
              <a:t>Led the Beyond Compliance system to help surgeons and patients make more rational decisions for the use of hip and knee implants</a:t>
            </a:r>
            <a:endParaRPr lang="en-US" sz="1400" b="1" dirty="0">
              <a:solidFill>
                <a:schemeClr val="tx1"/>
              </a:solidFill>
              <a:latin typeface="Franklin Gothic Medium" panose="020B0603020102020204" pitchFamily="34" charset="0"/>
            </a:endParaRPr>
          </a:p>
          <a:p>
            <a:pPr marL="285750" indent="-285750">
              <a:buFont typeface="Arial" panose="020B0604020202020204" pitchFamily="34" charset="0"/>
              <a:buChar char="•"/>
            </a:pPr>
            <a:r>
              <a:rPr lang="en-US" sz="1400" b="1" i="0" dirty="0">
                <a:solidFill>
                  <a:schemeClr val="tx1"/>
                </a:solidFill>
                <a:latin typeface="Franklin Gothic Medium" panose="020B0603020102020204" pitchFamily="34" charset="0"/>
              </a:rPr>
              <a:t>Board of the International Society for Arthroplasty Registries (ISAR)</a:t>
            </a:r>
          </a:p>
          <a:p>
            <a:pPr marL="285750" indent="-285750">
              <a:buFont typeface="Arial" panose="020B0604020202020204" pitchFamily="34" charset="0"/>
              <a:buChar char="•"/>
            </a:pPr>
            <a:r>
              <a:rPr lang="en-US" sz="1400" b="1" i="0" dirty="0">
                <a:solidFill>
                  <a:schemeClr val="tx1"/>
                </a:solidFill>
                <a:latin typeface="Franklin Gothic Medium" panose="020B0603020102020204" pitchFamily="34" charset="0"/>
              </a:rPr>
              <a:t>Involved in the development of knee implants and instruments</a:t>
            </a:r>
          </a:p>
          <a:p>
            <a:pPr marL="285750" indent="-285750">
              <a:buFont typeface="Arial" panose="020B0604020202020204" pitchFamily="34" charset="0"/>
              <a:buChar char="•"/>
            </a:pPr>
            <a:r>
              <a:rPr lang="en-US" sz="1400" b="1" dirty="0">
                <a:solidFill>
                  <a:schemeClr val="tx1"/>
                </a:solidFill>
                <a:latin typeface="Franklin Gothic Medium" panose="020B0603020102020204" pitchFamily="34" charset="0"/>
              </a:rPr>
              <a:t>Focused on </a:t>
            </a:r>
            <a:r>
              <a:rPr lang="en-US" sz="1400" b="1" i="0" dirty="0">
                <a:solidFill>
                  <a:schemeClr val="tx1"/>
                </a:solidFill>
                <a:latin typeface="Franklin Gothic Medium" panose="020B0603020102020204" pitchFamily="34" charset="0"/>
              </a:rPr>
              <a:t>improving the safety, consistency and functional benefits of joint replacement patients</a:t>
            </a:r>
          </a:p>
          <a:p>
            <a:pPr marL="285750" indent="-285750">
              <a:buFont typeface="Arial" panose="020B0604020202020204" pitchFamily="34" charset="0"/>
              <a:buChar char="•"/>
            </a:pPr>
            <a:r>
              <a:rPr lang="en-US" sz="1400" b="1" i="0" dirty="0">
                <a:solidFill>
                  <a:schemeClr val="tx1"/>
                </a:solidFill>
                <a:latin typeface="Franklin Gothic Medium" panose="020B0603020102020204" pitchFamily="34" charset="0"/>
              </a:rPr>
              <a:t>Editorial Board of the Bone and Joint Journal for almost 2 decades</a:t>
            </a:r>
            <a:endParaRPr lang="en-US" sz="1400" b="1" dirty="0">
              <a:solidFill>
                <a:schemeClr val="tx1"/>
              </a:solidFill>
              <a:latin typeface="Franklin Gothic Medium" panose="020B0603020102020204" pitchFamily="34" charset="0"/>
            </a:endParaRPr>
          </a:p>
        </p:txBody>
      </p:sp>
    </p:spTree>
    <p:extLst>
      <p:ext uri="{BB962C8B-B14F-4D97-AF65-F5344CB8AC3E}">
        <p14:creationId xmlns:p14="http://schemas.microsoft.com/office/powerpoint/2010/main" val="3676858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8318D67-2F87-4793-9BFF-473D34805B49}"/>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A1A5DC04-1AD8-4FD1-BC23-A56CF7CFAE75}"/>
              </a:ext>
            </a:extLst>
          </p:cNvPr>
          <p:cNvCxnSpPr/>
          <p:nvPr/>
        </p:nvCxnSpPr>
        <p:spPr>
          <a:xfrm>
            <a:off x="7086595" y="0"/>
            <a:ext cx="0" cy="3932608"/>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39323974-A0EB-2BFB-1938-A3F413B1A85D}"/>
              </a:ext>
            </a:extLst>
          </p:cNvPr>
          <p:cNvSpPr/>
          <p:nvPr/>
        </p:nvSpPr>
        <p:spPr>
          <a:xfrm>
            <a:off x="7079720" y="3726353"/>
            <a:ext cx="1591663" cy="66071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goal: 50%</a:t>
            </a:r>
          </a:p>
        </p:txBody>
      </p:sp>
      <p:cxnSp>
        <p:nvCxnSpPr>
          <p:cNvPr id="6" name="Straight Connector 5">
            <a:extLst>
              <a:ext uri="{FF2B5EF4-FFF2-40B4-BE49-F238E27FC236}">
                <a16:creationId xmlns:a16="http://schemas.microsoft.com/office/drawing/2014/main" id="{6E3A55CF-E68D-DA84-1500-9F6D781D9050}"/>
              </a:ext>
            </a:extLst>
          </p:cNvPr>
          <p:cNvCxnSpPr>
            <a:cxnSpLocks/>
          </p:cNvCxnSpPr>
          <p:nvPr/>
        </p:nvCxnSpPr>
        <p:spPr>
          <a:xfrm>
            <a:off x="5191337" y="0"/>
            <a:ext cx="0" cy="4799739"/>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10CBB07E-8A77-52D3-5CE0-58B02EB6950C}"/>
              </a:ext>
            </a:extLst>
          </p:cNvPr>
          <p:cNvSpPr/>
          <p:nvPr/>
        </p:nvSpPr>
        <p:spPr>
          <a:xfrm>
            <a:off x="5174189" y="4593484"/>
            <a:ext cx="1865856" cy="6257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average: 29%</a:t>
            </a:r>
          </a:p>
        </p:txBody>
      </p:sp>
      <p:sp>
        <p:nvSpPr>
          <p:cNvPr id="8" name="Rectangle 7">
            <a:extLst>
              <a:ext uri="{FF2B5EF4-FFF2-40B4-BE49-F238E27FC236}">
                <a16:creationId xmlns:a16="http://schemas.microsoft.com/office/drawing/2014/main" id="{560854CD-EE82-BF64-5DF3-5E8A0ED75DAF}"/>
              </a:ext>
            </a:extLst>
          </p:cNvPr>
          <p:cNvSpPr/>
          <p:nvPr/>
        </p:nvSpPr>
        <p:spPr>
          <a:xfrm>
            <a:off x="4805756" y="5996883"/>
            <a:ext cx="7386244" cy="5482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sz="1600" dirty="0">
                <a:solidFill>
                  <a:schemeClr val="accent5">
                    <a:lumMod val="50000"/>
                  </a:schemeClr>
                </a:solidFill>
                <a:latin typeface="Franklin Gothic Demi" panose="020B0703020102020204" pitchFamily="34" charset="0"/>
              </a:rPr>
              <a:t>90-Day </a:t>
            </a:r>
            <a:r>
              <a:rPr lang="en-US" sz="1600" dirty="0" err="1">
                <a:solidFill>
                  <a:schemeClr val="accent5">
                    <a:lumMod val="50000"/>
                  </a:schemeClr>
                </a:solidFill>
                <a:latin typeface="Franklin Gothic Demi" panose="020B0703020102020204" pitchFamily="34" charset="0"/>
              </a:rPr>
              <a:t>PreOp</a:t>
            </a:r>
            <a:r>
              <a:rPr lang="en-US" sz="1600" dirty="0">
                <a:solidFill>
                  <a:schemeClr val="accent5">
                    <a:lumMod val="50000"/>
                  </a:schemeClr>
                </a:solidFill>
                <a:latin typeface="Franklin Gothic Demi" panose="020B0703020102020204" pitchFamily="34" charset="0"/>
              </a:rPr>
              <a:t> &amp; 300-425 day </a:t>
            </a:r>
            <a:r>
              <a:rPr lang="en-US" sz="1600" dirty="0" err="1">
                <a:solidFill>
                  <a:schemeClr val="accent5">
                    <a:lumMod val="50000"/>
                  </a:schemeClr>
                </a:solidFill>
                <a:latin typeface="Franklin Gothic Demi" panose="020B0703020102020204" pitchFamily="34" charset="0"/>
              </a:rPr>
              <a:t>PostOp</a:t>
            </a:r>
            <a:r>
              <a:rPr lang="en-US" sz="1600" dirty="0">
                <a:solidFill>
                  <a:schemeClr val="accent5">
                    <a:lumMod val="50000"/>
                  </a:schemeClr>
                </a:solidFill>
                <a:latin typeface="Franklin Gothic Demi" panose="020B0703020102020204" pitchFamily="34" charset="0"/>
              </a:rPr>
              <a:t> PROs completion rate (Primary case only)</a:t>
            </a:r>
          </a:p>
          <a:p>
            <a:pPr algn="r"/>
            <a:r>
              <a:rPr lang="en-US" sz="1400" i="1" dirty="0">
                <a:solidFill>
                  <a:schemeClr val="accent5">
                    <a:lumMod val="50000"/>
                  </a:schemeClr>
                </a:solidFill>
                <a:latin typeface="Franklin Gothic Medium" panose="020B0603020102020204" pitchFamily="34" charset="0"/>
              </a:rPr>
              <a:t>Surgery dates 06.01.2022 – 05.31.2023</a:t>
            </a:r>
          </a:p>
        </p:txBody>
      </p:sp>
    </p:spTree>
    <p:extLst>
      <p:ext uri="{BB962C8B-B14F-4D97-AF65-F5344CB8AC3E}">
        <p14:creationId xmlns:p14="http://schemas.microsoft.com/office/powerpoint/2010/main" val="4269090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239AD-A249-7B4D-BF86-49D64E8BD055}"/>
              </a:ext>
            </a:extLst>
          </p:cNvPr>
          <p:cNvSpPr>
            <a:spLocks noGrp="1"/>
          </p:cNvSpPr>
          <p:nvPr>
            <p:ph type="title"/>
          </p:nvPr>
        </p:nvSpPr>
        <p:spPr>
          <a:xfrm>
            <a:off x="3901441" y="366186"/>
            <a:ext cx="4346089" cy="617884"/>
          </a:xfrm>
        </p:spPr>
        <p:txBody>
          <a:bodyPr/>
          <a:lstStyle/>
          <a:p>
            <a:r>
              <a:rPr lang="en-US" dirty="0"/>
              <a:t>National Joint Registry</a:t>
            </a:r>
            <a:endParaRPr lang="en-GB" dirty="0"/>
          </a:p>
        </p:txBody>
      </p:sp>
      <p:sp>
        <p:nvSpPr>
          <p:cNvPr id="3" name="Content Placeholder 2">
            <a:extLst>
              <a:ext uri="{FF2B5EF4-FFF2-40B4-BE49-F238E27FC236}">
                <a16:creationId xmlns:a16="http://schemas.microsoft.com/office/drawing/2014/main" id="{4C3C3918-950C-BDA7-87F4-2A03DFBB352D}"/>
              </a:ext>
            </a:extLst>
          </p:cNvPr>
          <p:cNvSpPr>
            <a:spLocks noGrp="1"/>
          </p:cNvSpPr>
          <p:nvPr>
            <p:ph idx="1"/>
          </p:nvPr>
        </p:nvSpPr>
        <p:spPr/>
        <p:txBody>
          <a:bodyPr/>
          <a:lstStyle/>
          <a:p>
            <a:r>
              <a:rPr lang="en-US" dirty="0"/>
              <a:t>Whole of UK except Scotland – population 63 million</a:t>
            </a:r>
          </a:p>
          <a:p>
            <a:endParaRPr lang="en-US" dirty="0"/>
          </a:p>
          <a:p>
            <a:r>
              <a:rPr lang="en-US" dirty="0"/>
              <a:t>Started 2003  – initially slowly  (95%+  of all cases since 2008) </a:t>
            </a:r>
          </a:p>
          <a:p>
            <a:endParaRPr lang="en-US" dirty="0"/>
          </a:p>
          <a:p>
            <a:r>
              <a:rPr lang="en-US" dirty="0"/>
              <a:t>Now contains over 4 million records – all joints in NHS and Private units</a:t>
            </a:r>
          </a:p>
          <a:p>
            <a:endParaRPr lang="en-US" dirty="0"/>
          </a:p>
          <a:p>
            <a:r>
              <a:rPr lang="en-US" dirty="0"/>
              <a:t>1.6 million primary knees</a:t>
            </a:r>
          </a:p>
          <a:p>
            <a:pPr lvl="1"/>
            <a:r>
              <a:rPr lang="en-US" dirty="0"/>
              <a:t>1.4+ million primary TKA</a:t>
            </a:r>
          </a:p>
          <a:p>
            <a:pPr lvl="1"/>
            <a:r>
              <a:rPr lang="en-US" dirty="0"/>
              <a:t>C 200k UKA</a:t>
            </a:r>
            <a:endParaRPr lang="en-GB" dirty="0"/>
          </a:p>
        </p:txBody>
      </p:sp>
      <p:sp>
        <p:nvSpPr>
          <p:cNvPr id="4" name="Picture Placeholder 3">
            <a:extLst>
              <a:ext uri="{FF2B5EF4-FFF2-40B4-BE49-F238E27FC236}">
                <a16:creationId xmlns:a16="http://schemas.microsoft.com/office/drawing/2014/main" id="{9A1243CE-66D3-239A-7D1A-E107D002E9CD}"/>
              </a:ext>
            </a:extLst>
          </p:cNvPr>
          <p:cNvSpPr>
            <a:spLocks noGrp="1"/>
          </p:cNvSpPr>
          <p:nvPr>
            <p:ph type="pic" sz="quarter" idx="12"/>
          </p:nvPr>
        </p:nvSpPr>
        <p:spPr/>
        <p:txBody>
          <a:bodyPr/>
          <a:lstStyle/>
          <a:p>
            <a:endParaRPr lang="en-GB"/>
          </a:p>
        </p:txBody>
      </p:sp>
    </p:spTree>
    <p:extLst>
      <p:ext uri="{BB962C8B-B14F-4D97-AF65-F5344CB8AC3E}">
        <p14:creationId xmlns:p14="http://schemas.microsoft.com/office/powerpoint/2010/main" val="25624398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3107-0127-E992-C09D-AE2BEBB999F0}"/>
              </a:ext>
            </a:extLst>
          </p:cNvPr>
          <p:cNvSpPr>
            <a:spLocks noGrp="1"/>
          </p:cNvSpPr>
          <p:nvPr>
            <p:ph type="title"/>
          </p:nvPr>
        </p:nvSpPr>
        <p:spPr>
          <a:xfrm>
            <a:off x="3901441" y="366186"/>
            <a:ext cx="4294863" cy="617884"/>
          </a:xfrm>
        </p:spPr>
        <p:txBody>
          <a:bodyPr/>
          <a:lstStyle/>
          <a:p>
            <a:r>
              <a:rPr lang="en-US" dirty="0"/>
              <a:t>National Joint Registry</a:t>
            </a:r>
            <a:endParaRPr lang="en-GB" dirty="0"/>
          </a:p>
        </p:txBody>
      </p:sp>
      <p:sp>
        <p:nvSpPr>
          <p:cNvPr id="3" name="Content Placeholder 2">
            <a:extLst>
              <a:ext uri="{FF2B5EF4-FFF2-40B4-BE49-F238E27FC236}">
                <a16:creationId xmlns:a16="http://schemas.microsoft.com/office/drawing/2014/main" id="{596F1620-F8F7-3D0C-E750-A081F34A837B}"/>
              </a:ext>
            </a:extLst>
          </p:cNvPr>
          <p:cNvSpPr>
            <a:spLocks noGrp="1"/>
          </p:cNvSpPr>
          <p:nvPr>
            <p:ph idx="1"/>
          </p:nvPr>
        </p:nvSpPr>
        <p:spPr/>
        <p:txBody>
          <a:bodyPr/>
          <a:lstStyle/>
          <a:p>
            <a:r>
              <a:rPr lang="en-US" dirty="0"/>
              <a:t>Purpose is to monitor different types and brands of joint replacement </a:t>
            </a:r>
          </a:p>
          <a:p>
            <a:endParaRPr lang="en-US" dirty="0"/>
          </a:p>
          <a:p>
            <a:r>
              <a:rPr lang="en-US" dirty="0"/>
              <a:t>Aim to improve patient care and outcomes</a:t>
            </a:r>
          </a:p>
          <a:p>
            <a:endParaRPr lang="en-US" dirty="0"/>
          </a:p>
          <a:p>
            <a:r>
              <a:rPr lang="en-US" dirty="0"/>
              <a:t>Main outcome measure Revision of operation</a:t>
            </a:r>
          </a:p>
          <a:p>
            <a:endParaRPr lang="en-US" dirty="0"/>
          </a:p>
          <a:p>
            <a:r>
              <a:rPr lang="en-US" dirty="0"/>
              <a:t>Accessory outcomes include PROMs, additional operations, Infection and other specific reasons for revision</a:t>
            </a:r>
            <a:endParaRPr lang="en-GB" dirty="0">
              <a:solidFill>
                <a:srgbClr val="FF0000"/>
              </a:solidFill>
            </a:endParaRPr>
          </a:p>
          <a:p>
            <a:r>
              <a:rPr lang="en-GB" dirty="0">
                <a:solidFill>
                  <a:srgbClr val="FF0000"/>
                </a:solidFill>
              </a:rPr>
              <a:t>Surgeon and Unit monitoring are an accessory function</a:t>
            </a:r>
            <a:endParaRPr lang="en-US" dirty="0"/>
          </a:p>
        </p:txBody>
      </p:sp>
      <p:sp>
        <p:nvSpPr>
          <p:cNvPr id="4" name="Picture Placeholder 3">
            <a:extLst>
              <a:ext uri="{FF2B5EF4-FFF2-40B4-BE49-F238E27FC236}">
                <a16:creationId xmlns:a16="http://schemas.microsoft.com/office/drawing/2014/main" id="{09E0E67A-DBA7-D2A6-51D4-BD90A8200F55}"/>
              </a:ext>
            </a:extLst>
          </p:cNvPr>
          <p:cNvSpPr>
            <a:spLocks noGrp="1"/>
          </p:cNvSpPr>
          <p:nvPr>
            <p:ph type="pic" sz="quarter" idx="12"/>
          </p:nvPr>
        </p:nvSpPr>
        <p:spPr/>
        <p:txBody>
          <a:bodyPr/>
          <a:lstStyle/>
          <a:p>
            <a:endParaRPr lang="en-GB"/>
          </a:p>
        </p:txBody>
      </p:sp>
    </p:spTree>
    <p:extLst>
      <p:ext uri="{BB962C8B-B14F-4D97-AF65-F5344CB8AC3E}">
        <p14:creationId xmlns:p14="http://schemas.microsoft.com/office/powerpoint/2010/main" val="155383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DBCC7-951B-3951-E2C3-372552E76321}"/>
              </a:ext>
            </a:extLst>
          </p:cNvPr>
          <p:cNvSpPr>
            <a:spLocks noGrp="1"/>
          </p:cNvSpPr>
          <p:nvPr>
            <p:ph type="title"/>
          </p:nvPr>
        </p:nvSpPr>
        <p:spPr>
          <a:xfrm>
            <a:off x="3901440" y="366186"/>
            <a:ext cx="4080869" cy="617884"/>
          </a:xfrm>
        </p:spPr>
        <p:txBody>
          <a:bodyPr/>
          <a:lstStyle/>
          <a:p>
            <a:r>
              <a:rPr lang="en-US" dirty="0"/>
              <a:t>How do we function?</a:t>
            </a:r>
            <a:endParaRPr lang="en-GB" dirty="0"/>
          </a:p>
        </p:txBody>
      </p:sp>
      <p:sp>
        <p:nvSpPr>
          <p:cNvPr id="3" name="Content Placeholder 2">
            <a:extLst>
              <a:ext uri="{FF2B5EF4-FFF2-40B4-BE49-F238E27FC236}">
                <a16:creationId xmlns:a16="http://schemas.microsoft.com/office/drawing/2014/main" id="{D45F23BF-4882-2267-8431-95DFEEEB4D05}"/>
              </a:ext>
            </a:extLst>
          </p:cNvPr>
          <p:cNvSpPr>
            <a:spLocks noGrp="1"/>
          </p:cNvSpPr>
          <p:nvPr>
            <p:ph idx="1"/>
          </p:nvPr>
        </p:nvSpPr>
        <p:spPr/>
        <p:txBody>
          <a:bodyPr/>
          <a:lstStyle/>
          <a:p>
            <a:r>
              <a:rPr lang="en-US" dirty="0"/>
              <a:t>Some basic data about the patients is entered by pre-op clinic staff and </a:t>
            </a:r>
            <a:r>
              <a:rPr lang="en-US" dirty="0">
                <a:solidFill>
                  <a:srgbClr val="FF0000"/>
                </a:solidFill>
              </a:rPr>
              <a:t>consent </a:t>
            </a:r>
            <a:r>
              <a:rPr lang="en-US" dirty="0"/>
              <a:t>for submitting data to NJR is taken</a:t>
            </a:r>
          </a:p>
          <a:p>
            <a:endParaRPr lang="en-US" dirty="0"/>
          </a:p>
          <a:p>
            <a:r>
              <a:rPr lang="en-US" dirty="0"/>
              <a:t>Without this consent we can do very little with the data</a:t>
            </a:r>
          </a:p>
          <a:p>
            <a:endParaRPr lang="en-US" dirty="0"/>
          </a:p>
          <a:p>
            <a:r>
              <a:rPr lang="en-US" dirty="0"/>
              <a:t>Surgeon then enters operative details  (usually on paper form)</a:t>
            </a:r>
          </a:p>
          <a:p>
            <a:r>
              <a:rPr lang="en-US" dirty="0"/>
              <a:t>Theatre staff enter or scan implant details (preferably by bar-code scan)</a:t>
            </a:r>
          </a:p>
          <a:p>
            <a:r>
              <a:rPr lang="en-US" dirty="0"/>
              <a:t>If paper form used an audit clerk enters the details on line to NJR</a:t>
            </a:r>
          </a:p>
          <a:p>
            <a:endParaRPr lang="en-US" dirty="0"/>
          </a:p>
          <a:p>
            <a:endParaRPr lang="en-GB" dirty="0"/>
          </a:p>
        </p:txBody>
      </p:sp>
      <p:sp>
        <p:nvSpPr>
          <p:cNvPr id="4" name="Picture Placeholder 3">
            <a:extLst>
              <a:ext uri="{FF2B5EF4-FFF2-40B4-BE49-F238E27FC236}">
                <a16:creationId xmlns:a16="http://schemas.microsoft.com/office/drawing/2014/main" id="{96A6C78A-679F-F473-7EA9-4B8B84B6ADB3}"/>
              </a:ext>
            </a:extLst>
          </p:cNvPr>
          <p:cNvSpPr>
            <a:spLocks noGrp="1"/>
          </p:cNvSpPr>
          <p:nvPr>
            <p:ph type="pic" sz="quarter" idx="12"/>
          </p:nvPr>
        </p:nvSpPr>
        <p:spPr/>
        <p:txBody>
          <a:bodyPr/>
          <a:lstStyle/>
          <a:p>
            <a:endParaRPr lang="en-GB"/>
          </a:p>
        </p:txBody>
      </p:sp>
    </p:spTree>
    <p:extLst>
      <p:ext uri="{BB962C8B-B14F-4D97-AF65-F5344CB8AC3E}">
        <p14:creationId xmlns:p14="http://schemas.microsoft.com/office/powerpoint/2010/main" val="15758353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6BF4-3ABD-04B3-0008-233CA481281B}"/>
              </a:ext>
            </a:extLst>
          </p:cNvPr>
          <p:cNvSpPr>
            <a:spLocks noGrp="1"/>
          </p:cNvSpPr>
          <p:nvPr>
            <p:ph type="title"/>
          </p:nvPr>
        </p:nvSpPr>
        <p:spPr>
          <a:xfrm>
            <a:off x="3901440" y="366186"/>
            <a:ext cx="3678304" cy="617884"/>
          </a:xfrm>
        </p:spPr>
        <p:txBody>
          <a:bodyPr/>
          <a:lstStyle/>
          <a:p>
            <a:r>
              <a:rPr lang="en-US" dirty="0"/>
              <a:t>Other data sources</a:t>
            </a:r>
            <a:endParaRPr lang="en-GB" dirty="0"/>
          </a:p>
        </p:txBody>
      </p:sp>
      <p:sp>
        <p:nvSpPr>
          <p:cNvPr id="3" name="Content Placeholder 2">
            <a:extLst>
              <a:ext uri="{FF2B5EF4-FFF2-40B4-BE49-F238E27FC236}">
                <a16:creationId xmlns:a16="http://schemas.microsoft.com/office/drawing/2014/main" id="{2585DE24-76CC-7748-B27C-32A04CC4656A}"/>
              </a:ext>
            </a:extLst>
          </p:cNvPr>
          <p:cNvSpPr>
            <a:spLocks noGrp="1"/>
          </p:cNvSpPr>
          <p:nvPr>
            <p:ph idx="1"/>
          </p:nvPr>
        </p:nvSpPr>
        <p:spPr>
          <a:xfrm>
            <a:off x="838200" y="1085913"/>
            <a:ext cx="10866120" cy="4835313"/>
          </a:xfrm>
        </p:spPr>
        <p:txBody>
          <a:bodyPr/>
          <a:lstStyle/>
          <a:p>
            <a:r>
              <a:rPr lang="en-US" dirty="0"/>
              <a:t>Registration of deaths is performed nationally so we obtain those data through NHS sources</a:t>
            </a:r>
          </a:p>
          <a:p>
            <a:endParaRPr lang="en-US" dirty="0"/>
          </a:p>
          <a:p>
            <a:r>
              <a:rPr lang="en-US" dirty="0"/>
              <a:t>Every patient has a unique NHS number so that is used to link data sets and revision data</a:t>
            </a:r>
          </a:p>
          <a:p>
            <a:endParaRPr lang="en-US" dirty="0"/>
          </a:p>
          <a:p>
            <a:r>
              <a:rPr lang="en-US" dirty="0"/>
              <a:t>If revision occurs anywhere in the country (except Scotland) another set of data are entered</a:t>
            </a:r>
            <a:endParaRPr lang="en-GB" dirty="0"/>
          </a:p>
          <a:p>
            <a:endParaRPr lang="en-GB" dirty="0"/>
          </a:p>
          <a:p>
            <a:r>
              <a:rPr lang="en-GB" dirty="0"/>
              <a:t>Hospital activity data are obtained from them to allow cross-checking and auditing of the data to avoid missing cases</a:t>
            </a:r>
            <a:endParaRPr lang="en-US" dirty="0"/>
          </a:p>
        </p:txBody>
      </p:sp>
      <p:sp>
        <p:nvSpPr>
          <p:cNvPr id="4" name="Picture Placeholder 3">
            <a:extLst>
              <a:ext uri="{FF2B5EF4-FFF2-40B4-BE49-F238E27FC236}">
                <a16:creationId xmlns:a16="http://schemas.microsoft.com/office/drawing/2014/main" id="{E4718BFD-40CB-625B-A344-4C17D54DF4BE}"/>
              </a:ext>
            </a:extLst>
          </p:cNvPr>
          <p:cNvSpPr>
            <a:spLocks noGrp="1"/>
          </p:cNvSpPr>
          <p:nvPr>
            <p:ph type="pic" sz="quarter" idx="12"/>
          </p:nvPr>
        </p:nvSpPr>
        <p:spPr/>
        <p:txBody>
          <a:bodyPr/>
          <a:lstStyle/>
          <a:p>
            <a:endParaRPr lang="en-GB"/>
          </a:p>
        </p:txBody>
      </p:sp>
    </p:spTree>
    <p:extLst>
      <p:ext uri="{BB962C8B-B14F-4D97-AF65-F5344CB8AC3E}">
        <p14:creationId xmlns:p14="http://schemas.microsoft.com/office/powerpoint/2010/main" val="3851072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07F6E-7CF4-B40A-E72A-023F2227F70C}"/>
              </a:ext>
            </a:extLst>
          </p:cNvPr>
          <p:cNvSpPr>
            <a:spLocks noGrp="1"/>
          </p:cNvSpPr>
          <p:nvPr>
            <p:ph type="title"/>
          </p:nvPr>
        </p:nvSpPr>
        <p:spPr>
          <a:xfrm>
            <a:off x="3901440" y="366186"/>
            <a:ext cx="2861669" cy="617884"/>
          </a:xfrm>
        </p:spPr>
        <p:txBody>
          <a:bodyPr/>
          <a:lstStyle/>
          <a:p>
            <a:r>
              <a:rPr lang="en-US" dirty="0"/>
              <a:t>PROMs</a:t>
            </a:r>
            <a:endParaRPr lang="en-GB" dirty="0"/>
          </a:p>
        </p:txBody>
      </p:sp>
      <p:sp>
        <p:nvSpPr>
          <p:cNvPr id="3" name="Content Placeholder 2">
            <a:extLst>
              <a:ext uri="{FF2B5EF4-FFF2-40B4-BE49-F238E27FC236}">
                <a16:creationId xmlns:a16="http://schemas.microsoft.com/office/drawing/2014/main" id="{0F6DBD77-7278-07CA-FB08-1B5172286DEF}"/>
              </a:ext>
            </a:extLst>
          </p:cNvPr>
          <p:cNvSpPr>
            <a:spLocks noGrp="1"/>
          </p:cNvSpPr>
          <p:nvPr>
            <p:ph idx="1"/>
          </p:nvPr>
        </p:nvSpPr>
        <p:spPr/>
        <p:txBody>
          <a:bodyPr/>
          <a:lstStyle/>
          <a:p>
            <a:r>
              <a:rPr lang="en-US" dirty="0"/>
              <a:t>Since 2010 PROMs have been collected for Hip  and Knee replacement by a national program for all NHS patients</a:t>
            </a:r>
          </a:p>
          <a:p>
            <a:endParaRPr lang="en-US" dirty="0"/>
          </a:p>
          <a:p>
            <a:r>
              <a:rPr lang="en-US" dirty="0"/>
              <a:t>NJR has been able to access these until COVID (and hopefully will again!)</a:t>
            </a:r>
          </a:p>
          <a:p>
            <a:endParaRPr lang="en-US" dirty="0"/>
          </a:p>
          <a:p>
            <a:r>
              <a:rPr lang="en-US" dirty="0"/>
              <a:t>These PROMs can be linked to the revision data to enhance the reporting</a:t>
            </a:r>
          </a:p>
          <a:p>
            <a:endParaRPr lang="en-US" dirty="0"/>
          </a:p>
          <a:p>
            <a:r>
              <a:rPr lang="en-US" dirty="0"/>
              <a:t>Oxford Hip (or Knee or Shoulder) scores plus EQ-5D plus EQ-VAS have been obtained by this process, but the compliance is not brilliant (approx. 50%)</a:t>
            </a:r>
            <a:endParaRPr lang="en-GB" dirty="0"/>
          </a:p>
        </p:txBody>
      </p:sp>
      <p:sp>
        <p:nvSpPr>
          <p:cNvPr id="4" name="Picture Placeholder 3">
            <a:extLst>
              <a:ext uri="{FF2B5EF4-FFF2-40B4-BE49-F238E27FC236}">
                <a16:creationId xmlns:a16="http://schemas.microsoft.com/office/drawing/2014/main" id="{46B49B0F-7D4D-6B94-B8FA-42520DDF5C84}"/>
              </a:ext>
            </a:extLst>
          </p:cNvPr>
          <p:cNvSpPr>
            <a:spLocks noGrp="1"/>
          </p:cNvSpPr>
          <p:nvPr>
            <p:ph type="pic" sz="quarter" idx="12"/>
          </p:nvPr>
        </p:nvSpPr>
        <p:spPr/>
        <p:txBody>
          <a:bodyPr/>
          <a:lstStyle/>
          <a:p>
            <a:endParaRPr lang="en-GB"/>
          </a:p>
        </p:txBody>
      </p:sp>
    </p:spTree>
    <p:extLst>
      <p:ext uri="{BB962C8B-B14F-4D97-AF65-F5344CB8AC3E}">
        <p14:creationId xmlns:p14="http://schemas.microsoft.com/office/powerpoint/2010/main" val="3019065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FB6EA-4EE5-E727-8FA9-950ACE22D53B}"/>
              </a:ext>
            </a:extLst>
          </p:cNvPr>
          <p:cNvSpPr>
            <a:spLocks noGrp="1"/>
          </p:cNvSpPr>
          <p:nvPr>
            <p:ph type="title"/>
          </p:nvPr>
        </p:nvSpPr>
        <p:spPr>
          <a:xfrm>
            <a:off x="3347050" y="366186"/>
            <a:ext cx="8062823" cy="617884"/>
          </a:xfrm>
        </p:spPr>
        <p:txBody>
          <a:bodyPr/>
          <a:lstStyle/>
          <a:p>
            <a:r>
              <a:rPr lang="en-US" dirty="0"/>
              <a:t>Reports to surgeons, Units and Manufacturers</a:t>
            </a:r>
            <a:endParaRPr lang="en-GB" dirty="0"/>
          </a:p>
        </p:txBody>
      </p:sp>
      <p:sp>
        <p:nvSpPr>
          <p:cNvPr id="3" name="Content Placeholder 2">
            <a:extLst>
              <a:ext uri="{FF2B5EF4-FFF2-40B4-BE49-F238E27FC236}">
                <a16:creationId xmlns:a16="http://schemas.microsoft.com/office/drawing/2014/main" id="{0C1D21E5-1A4C-CD05-CBD4-6270B6DE7137}"/>
              </a:ext>
            </a:extLst>
          </p:cNvPr>
          <p:cNvSpPr>
            <a:spLocks noGrp="1"/>
          </p:cNvSpPr>
          <p:nvPr>
            <p:ph idx="1"/>
          </p:nvPr>
        </p:nvSpPr>
        <p:spPr/>
        <p:txBody>
          <a:bodyPr/>
          <a:lstStyle/>
          <a:p>
            <a:r>
              <a:rPr lang="en-US" dirty="0"/>
              <a:t>These data are cleaned, audited, </a:t>
            </a:r>
            <a:r>
              <a:rPr lang="en-US" dirty="0" err="1"/>
              <a:t>analysed</a:t>
            </a:r>
            <a:r>
              <a:rPr lang="en-US" dirty="0"/>
              <a:t> and then formed into reports</a:t>
            </a:r>
          </a:p>
          <a:p>
            <a:endParaRPr lang="en-US" dirty="0"/>
          </a:p>
          <a:p>
            <a:r>
              <a:rPr lang="en-US" dirty="0"/>
              <a:t>Annual Report – 365 pages last year with enormous amount of information</a:t>
            </a:r>
          </a:p>
          <a:p>
            <a:endParaRPr lang="en-US" dirty="0"/>
          </a:p>
          <a:p>
            <a:r>
              <a:rPr lang="en-US" dirty="0"/>
              <a:t>On-line reports available to above stake-holders</a:t>
            </a:r>
          </a:p>
          <a:p>
            <a:endParaRPr lang="en-US" dirty="0"/>
          </a:p>
          <a:p>
            <a:r>
              <a:rPr lang="en-US" dirty="0"/>
              <a:t>Consultants detailed annual reports on their practice and outcomes</a:t>
            </a:r>
          </a:p>
          <a:p>
            <a:endParaRPr lang="en-US" dirty="0"/>
          </a:p>
          <a:p>
            <a:r>
              <a:rPr lang="en-US" dirty="0"/>
              <a:t>Unit reports including individual surgeon data about ‘whole practice’</a:t>
            </a:r>
            <a:endParaRPr lang="en-GB" dirty="0"/>
          </a:p>
        </p:txBody>
      </p:sp>
      <p:sp>
        <p:nvSpPr>
          <p:cNvPr id="4" name="Picture Placeholder 3">
            <a:extLst>
              <a:ext uri="{FF2B5EF4-FFF2-40B4-BE49-F238E27FC236}">
                <a16:creationId xmlns:a16="http://schemas.microsoft.com/office/drawing/2014/main" id="{AE02ADCC-C7A7-6CC1-8A5A-C8E1DEF9C9B6}"/>
              </a:ext>
            </a:extLst>
          </p:cNvPr>
          <p:cNvSpPr>
            <a:spLocks noGrp="1"/>
          </p:cNvSpPr>
          <p:nvPr>
            <p:ph type="pic" sz="quarter" idx="12"/>
          </p:nvPr>
        </p:nvSpPr>
        <p:spPr/>
        <p:txBody>
          <a:bodyPr/>
          <a:lstStyle/>
          <a:p>
            <a:endParaRPr lang="en-GB"/>
          </a:p>
        </p:txBody>
      </p:sp>
    </p:spTree>
    <p:extLst>
      <p:ext uri="{BB962C8B-B14F-4D97-AF65-F5344CB8AC3E}">
        <p14:creationId xmlns:p14="http://schemas.microsoft.com/office/powerpoint/2010/main" val="39358307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0788-1C7C-EF88-BCB3-7F521AEBF6A0}"/>
              </a:ext>
            </a:extLst>
          </p:cNvPr>
          <p:cNvSpPr>
            <a:spLocks noGrp="1"/>
          </p:cNvSpPr>
          <p:nvPr>
            <p:ph type="title"/>
          </p:nvPr>
        </p:nvSpPr>
        <p:spPr>
          <a:xfrm>
            <a:off x="3922059" y="229975"/>
            <a:ext cx="7747427" cy="1409285"/>
          </a:xfrm>
        </p:spPr>
        <p:txBody>
          <a:bodyPr/>
          <a:lstStyle/>
          <a:p>
            <a:r>
              <a:rPr lang="en-US" sz="4267" b="1" dirty="0">
                <a:solidFill>
                  <a:srgbClr val="FF0000"/>
                </a:solidFill>
              </a:rPr>
              <a:t>Revision rates and implant choice are often made based on ‘Brand’</a:t>
            </a:r>
            <a:endParaRPr lang="en-GB" sz="4267" b="1" dirty="0">
              <a:solidFill>
                <a:srgbClr val="FF0000"/>
              </a:solidFill>
            </a:endParaRPr>
          </a:p>
        </p:txBody>
      </p:sp>
      <p:sp>
        <p:nvSpPr>
          <p:cNvPr id="3" name="Content Placeholder 2">
            <a:extLst>
              <a:ext uri="{FF2B5EF4-FFF2-40B4-BE49-F238E27FC236}">
                <a16:creationId xmlns:a16="http://schemas.microsoft.com/office/drawing/2014/main" id="{78927491-A946-C6D1-156B-6AE30714F079}"/>
              </a:ext>
            </a:extLst>
          </p:cNvPr>
          <p:cNvSpPr>
            <a:spLocks noGrp="1"/>
          </p:cNvSpPr>
          <p:nvPr>
            <p:ph idx="1"/>
          </p:nvPr>
        </p:nvSpPr>
        <p:spPr>
          <a:xfrm>
            <a:off x="838200" y="2499871"/>
            <a:ext cx="10515600" cy="3677092"/>
          </a:xfrm>
        </p:spPr>
        <p:txBody>
          <a:bodyPr/>
          <a:lstStyle/>
          <a:p>
            <a:r>
              <a:rPr lang="en-US" dirty="0"/>
              <a:t>This is definitely NOT adequate</a:t>
            </a:r>
          </a:p>
          <a:p>
            <a:endParaRPr lang="en-US" dirty="0"/>
          </a:p>
          <a:p>
            <a:r>
              <a:rPr lang="en-US" dirty="0"/>
              <a:t>Some brands contain hundreds of potential variants which may have very different outcomes</a:t>
            </a:r>
            <a:endParaRPr lang="en-GB" dirty="0"/>
          </a:p>
        </p:txBody>
      </p:sp>
    </p:spTree>
    <p:extLst>
      <p:ext uri="{BB962C8B-B14F-4D97-AF65-F5344CB8AC3E}">
        <p14:creationId xmlns:p14="http://schemas.microsoft.com/office/powerpoint/2010/main" val="7538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1EBB7-B6E5-D95C-D767-D3328A8D52A6}"/>
              </a:ext>
            </a:extLst>
          </p:cNvPr>
          <p:cNvSpPr>
            <a:spLocks noGrp="1"/>
          </p:cNvSpPr>
          <p:nvPr>
            <p:ph type="title"/>
          </p:nvPr>
        </p:nvSpPr>
        <p:spPr>
          <a:xfrm>
            <a:off x="3901440" y="366186"/>
            <a:ext cx="4766149" cy="617884"/>
          </a:xfrm>
        </p:spPr>
        <p:txBody>
          <a:bodyPr/>
          <a:lstStyle/>
          <a:p>
            <a:r>
              <a:rPr lang="en-US" dirty="0"/>
              <a:t>Have implants improved?</a:t>
            </a:r>
            <a:endParaRPr lang="en-GB" dirty="0"/>
          </a:p>
        </p:txBody>
      </p:sp>
      <p:sp>
        <p:nvSpPr>
          <p:cNvPr id="3" name="Content Placeholder 2">
            <a:extLst>
              <a:ext uri="{FF2B5EF4-FFF2-40B4-BE49-F238E27FC236}">
                <a16:creationId xmlns:a16="http://schemas.microsoft.com/office/drawing/2014/main" id="{1951E6A6-C0A4-6958-2BE8-A5C3EAC42F36}"/>
              </a:ext>
            </a:extLst>
          </p:cNvPr>
          <p:cNvSpPr>
            <a:spLocks noGrp="1"/>
          </p:cNvSpPr>
          <p:nvPr>
            <p:ph idx="1"/>
          </p:nvPr>
        </p:nvSpPr>
        <p:spPr>
          <a:xfrm>
            <a:off x="838200" y="1228424"/>
            <a:ext cx="10866120" cy="4835313"/>
          </a:xfrm>
        </p:spPr>
        <p:txBody>
          <a:bodyPr/>
          <a:lstStyle/>
          <a:p>
            <a:r>
              <a:rPr lang="en-US" dirty="0"/>
              <a:t>Implant revision rates HAVE improved</a:t>
            </a:r>
          </a:p>
          <a:p>
            <a:endParaRPr lang="en-US" dirty="0"/>
          </a:p>
          <a:p>
            <a:r>
              <a:rPr lang="en-US" dirty="0"/>
              <a:t>Is this due to implant design and manufacture?</a:t>
            </a:r>
          </a:p>
          <a:p>
            <a:endParaRPr lang="en-US" dirty="0"/>
          </a:p>
          <a:p>
            <a:r>
              <a:rPr lang="en-US" dirty="0"/>
              <a:t>We don’t have proof of that BUT</a:t>
            </a:r>
          </a:p>
          <a:p>
            <a:endParaRPr lang="en-US" dirty="0"/>
          </a:p>
          <a:p>
            <a:r>
              <a:rPr lang="en-US" dirty="0"/>
              <a:t>Implants have been removed from the market due to poor performance</a:t>
            </a:r>
          </a:p>
          <a:p>
            <a:r>
              <a:rPr lang="en-US" dirty="0"/>
              <a:t>Implants have been discontinued due to ‘Commercial reasons’</a:t>
            </a:r>
          </a:p>
          <a:p>
            <a:r>
              <a:rPr lang="en-US" dirty="0"/>
              <a:t>Surgeons may have been getting better OR making better decisions</a:t>
            </a:r>
            <a:endParaRPr lang="en-GB" dirty="0"/>
          </a:p>
        </p:txBody>
      </p:sp>
      <p:sp>
        <p:nvSpPr>
          <p:cNvPr id="4" name="Picture Placeholder 3">
            <a:extLst>
              <a:ext uri="{FF2B5EF4-FFF2-40B4-BE49-F238E27FC236}">
                <a16:creationId xmlns:a16="http://schemas.microsoft.com/office/drawing/2014/main" id="{C5DD3E7E-28FF-6D8F-9083-DDC077FA7DA3}"/>
              </a:ext>
            </a:extLst>
          </p:cNvPr>
          <p:cNvSpPr>
            <a:spLocks noGrp="1"/>
          </p:cNvSpPr>
          <p:nvPr>
            <p:ph type="pic" sz="quarter" idx="12"/>
          </p:nvPr>
        </p:nvSpPr>
        <p:spPr/>
        <p:txBody>
          <a:bodyPr/>
          <a:lstStyle/>
          <a:p>
            <a:endParaRPr lang="en-GB"/>
          </a:p>
        </p:txBody>
      </p:sp>
    </p:spTree>
    <p:extLst>
      <p:ext uri="{BB962C8B-B14F-4D97-AF65-F5344CB8AC3E}">
        <p14:creationId xmlns:p14="http://schemas.microsoft.com/office/powerpoint/2010/main" val="31549574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6445" y="366186"/>
            <a:ext cx="6620787" cy="617884"/>
          </a:xfrm>
        </p:spPr>
        <p:txBody>
          <a:bodyPr/>
          <a:lstStyle/>
          <a:p>
            <a:r>
              <a:rPr lang="en-GB" dirty="0"/>
              <a:t>How has the NJR affected practice </a:t>
            </a:r>
            <a:endParaRPr dirty="0"/>
          </a:p>
        </p:txBody>
      </p:sp>
      <p:sp>
        <p:nvSpPr>
          <p:cNvPr id="3" name="Content Placeholder 2"/>
          <p:cNvSpPr>
            <a:spLocks noGrp="1"/>
          </p:cNvSpPr>
          <p:nvPr>
            <p:ph idx="1"/>
          </p:nvPr>
        </p:nvSpPr>
        <p:spPr/>
        <p:txBody>
          <a:bodyPr/>
          <a:lstStyle/>
          <a:p>
            <a:r>
              <a:rPr lang="en-GB" dirty="0"/>
              <a:t>Mortality after arthroplasty has halved</a:t>
            </a:r>
          </a:p>
          <a:p>
            <a:r>
              <a:rPr lang="en-GB" dirty="0"/>
              <a:t>Revision rate has halved</a:t>
            </a:r>
          </a:p>
          <a:p>
            <a:r>
              <a:rPr lang="en-GB" dirty="0"/>
              <a:t>These changes followed every year after the year in which surgeons first received their own results in comparison to other surgeons</a:t>
            </a:r>
          </a:p>
          <a:p>
            <a:r>
              <a:rPr lang="en-GB" dirty="0"/>
              <a:t>Many hip and knee implants withdrawn from market</a:t>
            </a:r>
          </a:p>
          <a:p>
            <a:endParaRPr lang="en-GB" dirty="0"/>
          </a:p>
          <a:p>
            <a:r>
              <a:rPr lang="en-GB" dirty="0">
                <a:solidFill>
                  <a:srgbClr val="FF0000"/>
                </a:solidFill>
              </a:rPr>
              <a:t>Beware Revision rates quoted by ‘BRAND’</a:t>
            </a:r>
          </a:p>
          <a:p>
            <a:r>
              <a:rPr lang="en-GB" dirty="0"/>
              <a:t>These may hide large variations ‘WITHIN BRAND’ and the NJR annual reports can assist with this interpretation</a:t>
            </a:r>
          </a:p>
          <a:p>
            <a:endParaRPr dirty="0"/>
          </a:p>
        </p:txBody>
      </p:sp>
    </p:spTree>
    <p:extLst>
      <p:ext uri="{BB962C8B-B14F-4D97-AF65-F5344CB8AC3E}">
        <p14:creationId xmlns:p14="http://schemas.microsoft.com/office/powerpoint/2010/main" val="26666157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EF30-9C56-C789-0906-27764C3FBA51}"/>
              </a:ext>
            </a:extLst>
          </p:cNvPr>
          <p:cNvSpPr>
            <a:spLocks noGrp="1"/>
          </p:cNvSpPr>
          <p:nvPr>
            <p:ph type="title"/>
          </p:nvPr>
        </p:nvSpPr>
        <p:spPr>
          <a:xfrm>
            <a:off x="3376247" y="394747"/>
            <a:ext cx="7343336" cy="617884"/>
          </a:xfrm>
        </p:spPr>
        <p:txBody>
          <a:bodyPr/>
          <a:lstStyle/>
          <a:p>
            <a:r>
              <a:rPr lang="en-GB" dirty="0"/>
              <a:t>Is this all related to or observed by the NJR?</a:t>
            </a:r>
          </a:p>
        </p:txBody>
      </p:sp>
      <p:sp>
        <p:nvSpPr>
          <p:cNvPr id="3" name="Content Placeholder 2">
            <a:extLst>
              <a:ext uri="{FF2B5EF4-FFF2-40B4-BE49-F238E27FC236}">
                <a16:creationId xmlns:a16="http://schemas.microsoft.com/office/drawing/2014/main" id="{649129C7-AA9A-BF9F-28A0-C91A2ECBFD72}"/>
              </a:ext>
            </a:extLst>
          </p:cNvPr>
          <p:cNvSpPr>
            <a:spLocks noGrp="1"/>
          </p:cNvSpPr>
          <p:nvPr>
            <p:ph idx="1"/>
          </p:nvPr>
        </p:nvSpPr>
        <p:spPr>
          <a:xfrm>
            <a:off x="838200" y="1656502"/>
            <a:ext cx="10866120" cy="4835313"/>
          </a:xfrm>
        </p:spPr>
        <p:txBody>
          <a:bodyPr/>
          <a:lstStyle/>
          <a:p>
            <a:r>
              <a:rPr lang="en-GB" dirty="0"/>
              <a:t>Very likely such changes are multi-factorial</a:t>
            </a:r>
          </a:p>
          <a:p>
            <a:endParaRPr lang="en-GB" dirty="0"/>
          </a:p>
          <a:p>
            <a:r>
              <a:rPr lang="en-GB" dirty="0"/>
              <a:t>Improved Anaesthetics</a:t>
            </a:r>
          </a:p>
          <a:p>
            <a:r>
              <a:rPr lang="en-GB" dirty="0"/>
              <a:t>Improved understanding of the benefits of rapid mobilisation</a:t>
            </a:r>
          </a:p>
          <a:p>
            <a:r>
              <a:rPr lang="en-GB" dirty="0"/>
              <a:t>Improved multimodal VTE prophylaxis</a:t>
            </a:r>
          </a:p>
          <a:p>
            <a:endParaRPr lang="en-GB" dirty="0"/>
          </a:p>
          <a:p>
            <a:r>
              <a:rPr lang="en-GB" dirty="0"/>
              <a:t>BUT NJR data allows clear demonstration of this progress and highlights areas where improvement does and does not occur</a:t>
            </a:r>
          </a:p>
        </p:txBody>
      </p:sp>
      <p:sp>
        <p:nvSpPr>
          <p:cNvPr id="4" name="Picture Placeholder 3">
            <a:extLst>
              <a:ext uri="{FF2B5EF4-FFF2-40B4-BE49-F238E27FC236}">
                <a16:creationId xmlns:a16="http://schemas.microsoft.com/office/drawing/2014/main" id="{1012DD8F-664A-724C-44DE-5B0CFE3DA0AC}"/>
              </a:ext>
            </a:extLst>
          </p:cNvPr>
          <p:cNvSpPr>
            <a:spLocks noGrp="1"/>
          </p:cNvSpPr>
          <p:nvPr>
            <p:ph type="pic" sz="quarter" idx="12"/>
          </p:nvPr>
        </p:nvSpPr>
        <p:spPr/>
        <p:txBody>
          <a:bodyPr/>
          <a:lstStyle/>
          <a:p>
            <a:endParaRPr lang="en-GB" dirty="0"/>
          </a:p>
        </p:txBody>
      </p:sp>
    </p:spTree>
    <p:extLst>
      <p:ext uri="{BB962C8B-B14F-4D97-AF65-F5344CB8AC3E}">
        <p14:creationId xmlns:p14="http://schemas.microsoft.com/office/powerpoint/2010/main" val="252198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4B99D59C-3D65-47A5-8691-7B79A36A3B0F}"/>
              </a:ext>
            </a:extLst>
          </p:cNvPr>
          <p:cNvGraphicFramePr>
            <a:graphicFrameLocks/>
          </p:cNvGraphicFramePr>
          <p:nvPr/>
        </p:nvGraphicFramePr>
        <p:xfrm>
          <a:off x="0" y="0"/>
          <a:ext cx="12191999" cy="6857999"/>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7B60289D-2D07-EBAB-CE50-13742AAD2928}"/>
              </a:ext>
            </a:extLst>
          </p:cNvPr>
          <p:cNvCxnSpPr>
            <a:cxnSpLocks/>
          </p:cNvCxnSpPr>
          <p:nvPr/>
        </p:nvCxnSpPr>
        <p:spPr>
          <a:xfrm>
            <a:off x="10378435" y="0"/>
            <a:ext cx="0" cy="5395304"/>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2CEF60B5-E9CB-84E6-663A-BD7CBE6C2BB0}"/>
              </a:ext>
            </a:extLst>
          </p:cNvPr>
          <p:cNvSpPr/>
          <p:nvPr/>
        </p:nvSpPr>
        <p:spPr>
          <a:xfrm>
            <a:off x="10371561" y="4827241"/>
            <a:ext cx="1597832" cy="59556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panose="020B0603020102020204" pitchFamily="34" charset="0"/>
              </a:rPr>
              <a:t>MARCQI goal: 90%</a:t>
            </a:r>
          </a:p>
        </p:txBody>
      </p:sp>
      <p:cxnSp>
        <p:nvCxnSpPr>
          <p:cNvPr id="13" name="Straight Connector 12">
            <a:extLst>
              <a:ext uri="{FF2B5EF4-FFF2-40B4-BE49-F238E27FC236}">
                <a16:creationId xmlns:a16="http://schemas.microsoft.com/office/drawing/2014/main" id="{81D0E7E3-F94C-7632-4847-ADBE4D4D457D}"/>
              </a:ext>
            </a:extLst>
          </p:cNvPr>
          <p:cNvCxnSpPr>
            <a:cxnSpLocks/>
          </p:cNvCxnSpPr>
          <p:nvPr/>
        </p:nvCxnSpPr>
        <p:spPr>
          <a:xfrm>
            <a:off x="10609157" y="-60960"/>
            <a:ext cx="0" cy="4799739"/>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D7F8E608-5627-40C1-4D97-0017E5923FAB}"/>
              </a:ext>
            </a:extLst>
          </p:cNvPr>
          <p:cNvSpPr/>
          <p:nvPr/>
        </p:nvSpPr>
        <p:spPr>
          <a:xfrm>
            <a:off x="10602283" y="4068568"/>
            <a:ext cx="1740602" cy="6463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panose="020B0603020102020204" pitchFamily="34" charset="0"/>
              </a:rPr>
              <a:t>MARCQI average: 92%</a:t>
            </a:r>
          </a:p>
        </p:txBody>
      </p:sp>
      <p:sp>
        <p:nvSpPr>
          <p:cNvPr id="17" name="Rectangle 16">
            <a:extLst>
              <a:ext uri="{FF2B5EF4-FFF2-40B4-BE49-F238E27FC236}">
                <a16:creationId xmlns:a16="http://schemas.microsoft.com/office/drawing/2014/main" id="{F37B7953-5088-CBC0-DE89-4F8F6D3BF966}"/>
              </a:ext>
            </a:extLst>
          </p:cNvPr>
          <p:cNvSpPr/>
          <p:nvPr/>
        </p:nvSpPr>
        <p:spPr>
          <a:xfrm>
            <a:off x="4805756" y="5767272"/>
            <a:ext cx="7386244" cy="7779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sz="1600" dirty="0">
                <a:solidFill>
                  <a:schemeClr val="accent5">
                    <a:lumMod val="50000"/>
                  </a:schemeClr>
                </a:solidFill>
                <a:latin typeface="Franklin Gothic Demi" panose="020B0703020102020204" pitchFamily="34" charset="0"/>
              </a:rPr>
              <a:t>% Primary Knee Opioid </a:t>
            </a:r>
            <a:br>
              <a:rPr lang="en-US" sz="1600" dirty="0">
                <a:solidFill>
                  <a:schemeClr val="accent5">
                    <a:lumMod val="50000"/>
                  </a:schemeClr>
                </a:solidFill>
                <a:latin typeface="Franklin Gothic Demi" panose="020B0703020102020204" pitchFamily="34" charset="0"/>
              </a:rPr>
            </a:br>
            <a:r>
              <a:rPr lang="en-US" sz="1600" dirty="0">
                <a:solidFill>
                  <a:schemeClr val="accent5">
                    <a:lumMod val="50000"/>
                  </a:schemeClr>
                </a:solidFill>
                <a:latin typeface="Franklin Gothic Demi" panose="020B0703020102020204" pitchFamily="34" charset="0"/>
              </a:rPr>
              <a:t>Naïve patients </a:t>
            </a:r>
            <a:r>
              <a:rPr lang="en-US" sz="1600" u="sng" dirty="0">
                <a:solidFill>
                  <a:schemeClr val="accent5">
                    <a:lumMod val="50000"/>
                  </a:schemeClr>
                </a:solidFill>
                <a:latin typeface="Franklin Gothic Demi" panose="020B0703020102020204" pitchFamily="34" charset="0"/>
              </a:rPr>
              <a:t>&lt;</a:t>
            </a:r>
            <a:r>
              <a:rPr lang="en-US" sz="1600" dirty="0">
                <a:solidFill>
                  <a:schemeClr val="accent5">
                    <a:lumMod val="50000"/>
                  </a:schemeClr>
                </a:solidFill>
                <a:latin typeface="Franklin Gothic Demi" panose="020B0703020102020204" pitchFamily="34" charset="0"/>
              </a:rPr>
              <a:t> 320 OME</a:t>
            </a:r>
          </a:p>
          <a:p>
            <a:pPr algn="r"/>
            <a:r>
              <a:rPr lang="en-US" sz="1400" i="1" dirty="0">
                <a:solidFill>
                  <a:schemeClr val="accent5">
                    <a:lumMod val="50000"/>
                  </a:schemeClr>
                </a:solidFill>
                <a:latin typeface="Franklin Gothic Medium" panose="020B0603020102020204" pitchFamily="34" charset="0"/>
              </a:rPr>
              <a:t>Surgery dates 03.06.2023 – 03.05.2024</a:t>
            </a:r>
          </a:p>
        </p:txBody>
      </p:sp>
    </p:spTree>
    <p:extLst>
      <p:ext uri="{BB962C8B-B14F-4D97-AF65-F5344CB8AC3E}">
        <p14:creationId xmlns:p14="http://schemas.microsoft.com/office/powerpoint/2010/main" val="21617711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Thank You</a:t>
            </a:r>
            <a:endParaRPr dirty="0"/>
          </a:p>
        </p:txBody>
      </p:sp>
      <p:sp>
        <p:nvSpPr>
          <p:cNvPr id="4" name="Text Placeholder 3"/>
          <p:cNvSpPr>
            <a:spLocks noGrp="1"/>
          </p:cNvSpPr>
          <p:nvPr>
            <p:ph type="body" sz="quarter" idx="11"/>
          </p:nvPr>
        </p:nvSpPr>
        <p:spPr/>
        <p:txBody>
          <a:bodyPr/>
          <a:lstStyle/>
          <a:p>
            <a:r>
              <a:rPr lang="en-GB" dirty="0"/>
              <a:t>timothy.wilton@njr.org.uk</a:t>
            </a:r>
            <a:endParaRPr dirty="0"/>
          </a:p>
        </p:txBody>
      </p:sp>
      <p:sp>
        <p:nvSpPr>
          <p:cNvPr id="6" name="Content Placeholder 5"/>
          <p:cNvSpPr>
            <a:spLocks noGrp="1"/>
          </p:cNvSpPr>
          <p:nvPr>
            <p:ph idx="1"/>
          </p:nvPr>
        </p:nvSpPr>
        <p:spPr/>
        <p:txBody>
          <a:bodyPr/>
          <a:lstStyle/>
          <a:p>
            <a:r>
              <a:rPr lang="en-GB" dirty="0"/>
              <a:t>Tim Wilton MA FRCS  NJR Medical Director</a:t>
            </a:r>
            <a:endParaRPr dirty="0"/>
          </a:p>
        </p:txBody>
      </p:sp>
    </p:spTree>
    <p:extLst>
      <p:ext uri="{BB962C8B-B14F-4D97-AF65-F5344CB8AC3E}">
        <p14:creationId xmlns:p14="http://schemas.microsoft.com/office/powerpoint/2010/main" val="27688247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A8D65E-37ED-2BAD-81B9-DF5273EACDA3}"/>
              </a:ext>
            </a:extLst>
          </p:cNvPr>
          <p:cNvSpPr/>
          <p:nvPr/>
        </p:nvSpPr>
        <p:spPr>
          <a:xfrm>
            <a:off x="0" y="4828897"/>
            <a:ext cx="12192000" cy="55695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A1853-5A0F-5AA9-1F77-6BFB6658E953}"/>
              </a:ext>
            </a:extLst>
          </p:cNvPr>
          <p:cNvSpPr>
            <a:spLocks noGrp="1"/>
          </p:cNvSpPr>
          <p:nvPr>
            <p:ph type="title"/>
          </p:nvPr>
        </p:nvSpPr>
        <p:spPr>
          <a:xfrm>
            <a:off x="550417" y="0"/>
            <a:ext cx="11143264" cy="2561118"/>
          </a:xfrm>
        </p:spPr>
        <p:txBody>
          <a:bodyPr/>
          <a:lstStyle/>
          <a:p>
            <a:r>
              <a:rPr lang="en-US" dirty="0"/>
              <a:t>Agenda</a:t>
            </a:r>
          </a:p>
        </p:txBody>
      </p:sp>
      <p:sp>
        <p:nvSpPr>
          <p:cNvPr id="3" name="Text Placeholder 2">
            <a:extLst>
              <a:ext uri="{FF2B5EF4-FFF2-40B4-BE49-F238E27FC236}">
                <a16:creationId xmlns:a16="http://schemas.microsoft.com/office/drawing/2014/main" id="{EEA6B406-15CE-C85B-BC1C-332F22B9DD02}"/>
              </a:ext>
            </a:extLst>
          </p:cNvPr>
          <p:cNvSpPr>
            <a:spLocks noGrp="1"/>
          </p:cNvSpPr>
          <p:nvPr>
            <p:ph type="body" idx="1"/>
          </p:nvPr>
        </p:nvSpPr>
        <p:spPr>
          <a:xfrm>
            <a:off x="516621" y="2042557"/>
            <a:ext cx="11177060" cy="4047094"/>
          </a:xfrm>
        </p:spPr>
        <p:txBody>
          <a:bodyPr/>
          <a:lstStyle/>
          <a:p>
            <a:pPr marL="457200" indent="-457200">
              <a:buFont typeface="Arial" panose="020B0604020202020204" pitchFamily="34" charset="0"/>
              <a:buChar char="•"/>
            </a:pPr>
            <a:r>
              <a:rPr lang="en-US" dirty="0">
                <a:solidFill>
                  <a:schemeClr val="tx1"/>
                </a:solidFill>
              </a:rPr>
              <a:t>Optimization &amp; appropriateness</a:t>
            </a:r>
          </a:p>
          <a:p>
            <a:pPr marL="457200" indent="-457200">
              <a:buFont typeface="Arial" panose="020B0604020202020204" pitchFamily="34" charset="0"/>
              <a:buChar char="•"/>
            </a:pPr>
            <a:r>
              <a:rPr lang="en-US" dirty="0">
                <a:solidFill>
                  <a:schemeClr val="tx1"/>
                </a:solidFill>
              </a:rPr>
              <a:t>PROs collection &amp; clinical use</a:t>
            </a:r>
          </a:p>
          <a:p>
            <a:pPr marL="457200" indent="-457200">
              <a:buFont typeface="Arial" panose="020B0604020202020204" pitchFamily="34" charset="0"/>
              <a:buChar char="•"/>
            </a:pPr>
            <a:r>
              <a:rPr lang="en-US" dirty="0">
                <a:solidFill>
                  <a:schemeClr val="tx1"/>
                </a:solidFill>
              </a:rPr>
              <a:t>Reasons for Revisions </a:t>
            </a:r>
          </a:p>
          <a:p>
            <a:pPr marL="457200" indent="-457200">
              <a:buFont typeface="Arial" panose="020B0604020202020204" pitchFamily="34" charset="0"/>
              <a:buChar char="•"/>
            </a:pPr>
            <a:r>
              <a:rPr lang="en-US" dirty="0">
                <a:solidFill>
                  <a:schemeClr val="tx1"/>
                </a:solidFill>
              </a:rPr>
              <a:t>MARCQI: Impact </a:t>
            </a:r>
          </a:p>
          <a:p>
            <a:pPr marL="457200" indent="-457200">
              <a:buFont typeface="Arial" panose="020B0604020202020204" pitchFamily="34" charset="0"/>
              <a:buChar char="•"/>
            </a:pPr>
            <a:r>
              <a:rPr lang="en-US" dirty="0">
                <a:solidFill>
                  <a:schemeClr val="tx1"/>
                </a:solidFill>
              </a:rPr>
              <a:t>Keynote speaker takeaways</a:t>
            </a:r>
          </a:p>
          <a:p>
            <a:pPr marL="457200" indent="-457200">
              <a:buFont typeface="Arial" panose="020B0604020202020204" pitchFamily="34" charset="0"/>
              <a:buChar char="•"/>
            </a:pPr>
            <a:r>
              <a:rPr lang="en-US" dirty="0">
                <a:solidFill>
                  <a:schemeClr val="tx1"/>
                </a:solidFill>
              </a:rPr>
              <a:t>2025 Value Based Reimbursement – To do</a:t>
            </a:r>
          </a:p>
          <a:p>
            <a:pPr marL="457200" indent="-457200">
              <a:buFont typeface="Arial" panose="020B0604020202020204" pitchFamily="34" charset="0"/>
              <a:buChar char="•"/>
            </a:pPr>
            <a:r>
              <a:rPr lang="en-US" dirty="0">
                <a:solidFill>
                  <a:schemeClr val="tx1"/>
                </a:solidFill>
              </a:rPr>
              <a:t>Key takeaways &amp; action items </a:t>
            </a:r>
          </a:p>
        </p:txBody>
      </p:sp>
    </p:spTree>
    <p:extLst>
      <p:ext uri="{BB962C8B-B14F-4D97-AF65-F5344CB8AC3E}">
        <p14:creationId xmlns:p14="http://schemas.microsoft.com/office/powerpoint/2010/main" val="3412348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9E6D6-47AD-C4C2-4038-A135BCED65D8}"/>
              </a:ext>
            </a:extLst>
          </p:cNvPr>
          <p:cNvSpPr>
            <a:spLocks noGrp="1"/>
          </p:cNvSpPr>
          <p:nvPr>
            <p:ph type="title"/>
          </p:nvPr>
        </p:nvSpPr>
        <p:spPr/>
        <p:txBody>
          <a:bodyPr/>
          <a:lstStyle/>
          <a:p>
            <a:r>
              <a:rPr lang="en-US" dirty="0"/>
              <a:t>Upcoming VBR deliverable deadlines </a:t>
            </a:r>
          </a:p>
        </p:txBody>
      </p:sp>
      <p:sp>
        <p:nvSpPr>
          <p:cNvPr id="3" name="Content Placeholder 2">
            <a:extLst>
              <a:ext uri="{FF2B5EF4-FFF2-40B4-BE49-F238E27FC236}">
                <a16:creationId xmlns:a16="http://schemas.microsoft.com/office/drawing/2014/main" id="{18DBE5D0-D05C-9E1D-A509-D646E4AC0C33}"/>
              </a:ext>
            </a:extLst>
          </p:cNvPr>
          <p:cNvSpPr>
            <a:spLocks noGrp="1"/>
          </p:cNvSpPr>
          <p:nvPr>
            <p:ph idx="1"/>
          </p:nvPr>
        </p:nvSpPr>
        <p:spPr/>
        <p:txBody>
          <a:bodyPr vert="horz" lIns="91440" tIns="45720" rIns="91440" bIns="45720" rtlCol="0" anchor="t">
            <a:noAutofit/>
          </a:bodyPr>
          <a:lstStyle/>
          <a:p>
            <a:r>
              <a:rPr lang="en-US" sz="2500" b="1" dirty="0">
                <a:latin typeface="Franklin Gothic Demi"/>
              </a:rPr>
              <a:t>10.16.2024 –</a:t>
            </a:r>
            <a:r>
              <a:rPr lang="en-US" sz="2500" dirty="0">
                <a:latin typeface="Franklin Gothic Demi"/>
              </a:rPr>
              <a:t> Last day to </a:t>
            </a:r>
            <a:r>
              <a:rPr lang="en-US" sz="2500" dirty="0">
                <a:solidFill>
                  <a:srgbClr val="207992"/>
                </a:solidFill>
                <a:latin typeface="Franklin Gothic Demi"/>
                <a:hlinkClick r:id="rId2">
                  <a:extLst>
                    <a:ext uri="{A12FA001-AC4F-418D-AE19-62706E023703}">
                      <ahyp:hlinkClr xmlns:ahyp="http://schemas.microsoft.com/office/drawing/2018/hyperlinkcolor" val="tx"/>
                    </a:ext>
                  </a:extLst>
                </a:hlinkClick>
              </a:rPr>
              <a:t>request a MARCQI surgeon database account</a:t>
            </a:r>
            <a:r>
              <a:rPr lang="en-US" sz="2500" dirty="0">
                <a:latin typeface="Franklin Gothic Demi"/>
              </a:rPr>
              <a:t> to download 2024 MARCQI Individual Surgeon Report</a:t>
            </a:r>
          </a:p>
          <a:p>
            <a:endParaRPr lang="en-US" sz="2500" dirty="0">
              <a:latin typeface="Franklin Gothic Demi"/>
            </a:endParaRPr>
          </a:p>
          <a:p>
            <a:r>
              <a:rPr lang="en-US" sz="2500" b="1" dirty="0">
                <a:latin typeface="Franklin Gothic Demi"/>
              </a:rPr>
              <a:t>11.01.2024</a:t>
            </a:r>
            <a:r>
              <a:rPr lang="en-US" sz="2500" dirty="0">
                <a:latin typeface="Franklin Gothic Demi"/>
              </a:rPr>
              <a:t> – Last day to download 2024 MARCQI Individual Surgeon Report from </a:t>
            </a:r>
            <a:r>
              <a:rPr lang="en-US" sz="2500" dirty="0">
                <a:solidFill>
                  <a:srgbClr val="207992"/>
                </a:solidFill>
                <a:latin typeface="Franklin Gothic Demi"/>
                <a:hlinkClick r:id="rId3">
                  <a:extLst>
                    <a:ext uri="{A12FA001-AC4F-418D-AE19-62706E023703}">
                      <ahyp:hlinkClr xmlns:ahyp="http://schemas.microsoft.com/office/drawing/2018/hyperlinkcolor" val="tx"/>
                    </a:ext>
                  </a:extLst>
                </a:hlinkClick>
              </a:rPr>
              <a:t>MARCQI database</a:t>
            </a:r>
            <a:r>
              <a:rPr lang="en-US" sz="2500" dirty="0">
                <a:solidFill>
                  <a:srgbClr val="207992"/>
                </a:solidFill>
                <a:latin typeface="Franklin Gothic Demi"/>
              </a:rPr>
              <a:t> </a:t>
            </a:r>
            <a:r>
              <a:rPr lang="en-US" sz="2500" dirty="0">
                <a:latin typeface="Franklin Gothic Demi"/>
              </a:rPr>
              <a:t>to qualify for MARCQI 2025 VBR </a:t>
            </a:r>
          </a:p>
          <a:p>
            <a:endParaRPr lang="en-US" sz="2500" dirty="0">
              <a:latin typeface="Franklin Gothic Demi"/>
            </a:endParaRPr>
          </a:p>
          <a:p>
            <a:r>
              <a:rPr lang="en-US" sz="2500" b="1" dirty="0">
                <a:latin typeface="Franklin Gothic Demi"/>
              </a:rPr>
              <a:t>11.15.2024</a:t>
            </a:r>
            <a:r>
              <a:rPr lang="en-US" sz="2500" dirty="0">
                <a:latin typeface="Franklin Gothic Demi"/>
              </a:rPr>
              <a:t> – All VBR Metrics must be submitted/met by 11:59PM ET on Friday, November 15, 2024</a:t>
            </a:r>
          </a:p>
          <a:p>
            <a:pPr lvl="1">
              <a:buFont typeface="Courier New" panose="020B0604020202020204" pitchFamily="34" charset="0"/>
              <a:buChar char="o"/>
            </a:pPr>
            <a:r>
              <a:rPr lang="en-US" sz="2200" dirty="0">
                <a:latin typeface="Franklin Gothic Demi"/>
              </a:rPr>
              <a:t>Conduct and submit documentation for 3rd 2024 site based quality meeting via MARCQI database (</a:t>
            </a:r>
            <a:r>
              <a:rPr lang="en-US" sz="2200" dirty="0">
                <a:solidFill>
                  <a:srgbClr val="207992"/>
                </a:solidFill>
                <a:latin typeface="Franklin Gothic Demi"/>
                <a:hlinkClick r:id="rId4">
                  <a:extLst>
                    <a:ext uri="{A12FA001-AC4F-418D-AE19-62706E023703}">
                      <ahyp:hlinkClr xmlns:ahyp="http://schemas.microsoft.com/office/drawing/2018/hyperlinkcolor" val="tx"/>
                    </a:ext>
                  </a:extLst>
                </a:hlinkClick>
              </a:rPr>
              <a:t>in-person</a:t>
            </a:r>
            <a:r>
              <a:rPr lang="en-US" sz="2200" dirty="0">
                <a:latin typeface="Franklin Gothic Demi"/>
              </a:rPr>
              <a:t>, </a:t>
            </a:r>
            <a:r>
              <a:rPr lang="en-US" sz="2200" dirty="0">
                <a:solidFill>
                  <a:srgbClr val="207992"/>
                </a:solidFill>
                <a:latin typeface="Franklin Gothic Demi"/>
                <a:hlinkClick r:id="rId5">
                  <a:extLst>
                    <a:ext uri="{A12FA001-AC4F-418D-AE19-62706E023703}">
                      <ahyp:hlinkClr xmlns:ahyp="http://schemas.microsoft.com/office/drawing/2018/hyperlinkcolor" val="tx"/>
                    </a:ext>
                  </a:extLst>
                </a:hlinkClick>
              </a:rPr>
              <a:t>virtual</a:t>
            </a:r>
            <a:r>
              <a:rPr lang="en-US" sz="2200" dirty="0">
                <a:latin typeface="Franklin Gothic Demi"/>
              </a:rPr>
              <a:t> or hybrid)</a:t>
            </a:r>
          </a:p>
          <a:p>
            <a:pPr lvl="1">
              <a:buFont typeface="Courier New" panose="020B0604020202020204" pitchFamily="34" charset="0"/>
              <a:buChar char="o"/>
            </a:pPr>
            <a:r>
              <a:rPr lang="en-US" sz="2200" dirty="0">
                <a:latin typeface="Franklin Gothic Demi"/>
              </a:rPr>
              <a:t>Submit </a:t>
            </a:r>
            <a:r>
              <a:rPr lang="en-US" sz="2200" dirty="0">
                <a:solidFill>
                  <a:srgbClr val="207992"/>
                </a:solidFill>
                <a:latin typeface="Franklin Gothic Demi"/>
                <a:hlinkClick r:id="rId6">
                  <a:extLst>
                    <a:ext uri="{A12FA001-AC4F-418D-AE19-62706E023703}">
                      <ahyp:hlinkClr xmlns:ahyp="http://schemas.microsoft.com/office/drawing/2018/hyperlinkcolor" val="tx"/>
                    </a:ext>
                  </a:extLst>
                </a:hlinkClick>
              </a:rPr>
              <a:t>peer review for reviewing a 2024 MARCQI Individual Surgeon Report</a:t>
            </a:r>
            <a:endParaRPr lang="en-US" sz="2200" dirty="0">
              <a:solidFill>
                <a:srgbClr val="207992"/>
              </a:solidFill>
              <a:latin typeface="Franklin Gothic Demi"/>
            </a:endParaRPr>
          </a:p>
          <a:p>
            <a:pPr lvl="1">
              <a:buFont typeface="Courier New" panose="020B0604020202020204" pitchFamily="34" charset="0"/>
              <a:buChar char="o"/>
            </a:pPr>
            <a:r>
              <a:rPr lang="en-US" sz="2200" dirty="0">
                <a:latin typeface="Franklin Gothic Demi"/>
              </a:rPr>
              <a:t>Submit </a:t>
            </a:r>
            <a:r>
              <a:rPr lang="en-US" sz="2200" dirty="0">
                <a:solidFill>
                  <a:srgbClr val="207992"/>
                </a:solidFill>
                <a:latin typeface="Franklin Gothic Demi"/>
                <a:hlinkClick r:id="rId7">
                  <a:extLst>
                    <a:ext uri="{A12FA001-AC4F-418D-AE19-62706E023703}">
                      <ahyp:hlinkClr xmlns:ahyp="http://schemas.microsoft.com/office/drawing/2018/hyperlinkcolor" val="tx"/>
                    </a:ext>
                  </a:extLst>
                </a:hlinkClick>
              </a:rPr>
              <a:t>surgical site attestation</a:t>
            </a:r>
            <a:endParaRPr lang="en-US" sz="2200" dirty="0">
              <a:solidFill>
                <a:srgbClr val="207992"/>
              </a:solidFill>
              <a:latin typeface="Franklin Gothic Demi"/>
            </a:endParaRPr>
          </a:p>
          <a:p>
            <a:pPr lvl="1">
              <a:buFont typeface="Courier New" panose="020B0604020202020204" pitchFamily="34" charset="0"/>
              <a:buChar char="o"/>
            </a:pPr>
            <a:r>
              <a:rPr lang="en-US" sz="2200" dirty="0">
                <a:latin typeface="Franklin Gothic Demi"/>
              </a:rPr>
              <a:t>Identify a </a:t>
            </a:r>
            <a:r>
              <a:rPr lang="en-US" sz="2200" dirty="0">
                <a:solidFill>
                  <a:srgbClr val="207992"/>
                </a:solidFill>
                <a:latin typeface="Franklin Gothic Demi"/>
                <a:hlinkClick r:id="rId8">
                  <a:extLst>
                    <a:ext uri="{A12FA001-AC4F-418D-AE19-62706E023703}">
                      <ahyp:hlinkClr xmlns:ahyp="http://schemas.microsoft.com/office/drawing/2018/hyperlinkcolor" val="tx"/>
                    </a:ext>
                  </a:extLst>
                </a:hlinkClick>
              </a:rPr>
              <a:t>quality improvement opportunity from 2024 MARCQI Individual Surgeon Report</a:t>
            </a:r>
            <a:endParaRPr lang="en-US" sz="2200" dirty="0">
              <a:solidFill>
                <a:srgbClr val="207992"/>
              </a:solidFill>
              <a:latin typeface="Franklin Gothic Demi"/>
            </a:endParaRPr>
          </a:p>
          <a:p>
            <a:pPr lvl="1"/>
            <a:r>
              <a:rPr lang="en-US" sz="2200" dirty="0">
                <a:latin typeface="Franklin Gothic Demi"/>
              </a:rPr>
              <a:t>Submit</a:t>
            </a:r>
            <a:r>
              <a:rPr lang="en-US" sz="2200" dirty="0">
                <a:solidFill>
                  <a:srgbClr val="207992"/>
                </a:solidFill>
                <a:latin typeface="Franklin Gothic Demi"/>
              </a:rPr>
              <a:t> </a:t>
            </a:r>
            <a:r>
              <a:rPr lang="en-US" sz="2200" dirty="0">
                <a:solidFill>
                  <a:srgbClr val="207992"/>
                </a:solidFill>
                <a:latin typeface="Franklin Gothic Demi"/>
                <a:hlinkClick r:id="rId9">
                  <a:extLst>
                    <a:ext uri="{A12FA001-AC4F-418D-AE19-62706E023703}">
                      <ahyp:hlinkClr xmlns:ahyp="http://schemas.microsoft.com/office/drawing/2018/hyperlinkcolor" val="tx"/>
                    </a:ext>
                  </a:extLst>
                </a:hlinkClick>
              </a:rPr>
              <a:t>C-suite letter for MARCQI site</a:t>
            </a:r>
            <a:endParaRPr lang="en-US" sz="2200" dirty="0">
              <a:solidFill>
                <a:srgbClr val="207992"/>
              </a:solidFill>
              <a:latin typeface="Franklin Gothic Demi"/>
            </a:endParaRPr>
          </a:p>
        </p:txBody>
      </p:sp>
    </p:spTree>
    <p:extLst>
      <p:ext uri="{BB962C8B-B14F-4D97-AF65-F5344CB8AC3E}">
        <p14:creationId xmlns:p14="http://schemas.microsoft.com/office/powerpoint/2010/main" val="39162620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A8D65E-37ED-2BAD-81B9-DF5273EACDA3}"/>
              </a:ext>
            </a:extLst>
          </p:cNvPr>
          <p:cNvSpPr/>
          <p:nvPr/>
        </p:nvSpPr>
        <p:spPr>
          <a:xfrm>
            <a:off x="0" y="5419101"/>
            <a:ext cx="12192000" cy="556953"/>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A1853-5A0F-5AA9-1F77-6BFB6658E953}"/>
              </a:ext>
            </a:extLst>
          </p:cNvPr>
          <p:cNvSpPr>
            <a:spLocks noGrp="1"/>
          </p:cNvSpPr>
          <p:nvPr>
            <p:ph type="title"/>
          </p:nvPr>
        </p:nvSpPr>
        <p:spPr>
          <a:xfrm>
            <a:off x="550417" y="0"/>
            <a:ext cx="11143264" cy="2561118"/>
          </a:xfrm>
        </p:spPr>
        <p:txBody>
          <a:bodyPr/>
          <a:lstStyle/>
          <a:p>
            <a:r>
              <a:rPr lang="en-US" dirty="0"/>
              <a:t>Agenda</a:t>
            </a:r>
          </a:p>
        </p:txBody>
      </p:sp>
      <p:sp>
        <p:nvSpPr>
          <p:cNvPr id="3" name="Text Placeholder 2">
            <a:extLst>
              <a:ext uri="{FF2B5EF4-FFF2-40B4-BE49-F238E27FC236}">
                <a16:creationId xmlns:a16="http://schemas.microsoft.com/office/drawing/2014/main" id="{EEA6B406-15CE-C85B-BC1C-332F22B9DD02}"/>
              </a:ext>
            </a:extLst>
          </p:cNvPr>
          <p:cNvSpPr>
            <a:spLocks noGrp="1"/>
          </p:cNvSpPr>
          <p:nvPr>
            <p:ph type="body" idx="1"/>
          </p:nvPr>
        </p:nvSpPr>
        <p:spPr>
          <a:xfrm>
            <a:off x="516621" y="2042557"/>
            <a:ext cx="11177060" cy="4047094"/>
          </a:xfrm>
        </p:spPr>
        <p:txBody>
          <a:bodyPr/>
          <a:lstStyle/>
          <a:p>
            <a:pPr marL="457200" indent="-457200">
              <a:buFont typeface="Arial" panose="020B0604020202020204" pitchFamily="34" charset="0"/>
              <a:buChar char="•"/>
            </a:pPr>
            <a:r>
              <a:rPr lang="en-US" dirty="0">
                <a:solidFill>
                  <a:schemeClr val="tx1"/>
                </a:solidFill>
              </a:rPr>
              <a:t>Optimization &amp; appropriateness</a:t>
            </a:r>
          </a:p>
          <a:p>
            <a:pPr marL="457200" indent="-457200">
              <a:buFont typeface="Arial" panose="020B0604020202020204" pitchFamily="34" charset="0"/>
              <a:buChar char="•"/>
            </a:pPr>
            <a:r>
              <a:rPr lang="en-US" dirty="0">
                <a:solidFill>
                  <a:schemeClr val="tx1"/>
                </a:solidFill>
              </a:rPr>
              <a:t>PROs collection &amp; clinical use</a:t>
            </a:r>
          </a:p>
          <a:p>
            <a:pPr marL="457200" indent="-457200">
              <a:buFont typeface="Arial" panose="020B0604020202020204" pitchFamily="34" charset="0"/>
              <a:buChar char="•"/>
            </a:pPr>
            <a:r>
              <a:rPr lang="en-US" dirty="0">
                <a:solidFill>
                  <a:schemeClr val="tx1"/>
                </a:solidFill>
              </a:rPr>
              <a:t>Reasons for Revisions </a:t>
            </a:r>
          </a:p>
          <a:p>
            <a:pPr marL="457200" indent="-457200">
              <a:buFont typeface="Arial" panose="020B0604020202020204" pitchFamily="34" charset="0"/>
              <a:buChar char="•"/>
            </a:pPr>
            <a:r>
              <a:rPr lang="en-US" dirty="0">
                <a:solidFill>
                  <a:schemeClr val="tx1"/>
                </a:solidFill>
              </a:rPr>
              <a:t>MARCQI: Impact </a:t>
            </a:r>
          </a:p>
          <a:p>
            <a:pPr marL="457200" indent="-457200">
              <a:buFont typeface="Arial" panose="020B0604020202020204" pitchFamily="34" charset="0"/>
              <a:buChar char="•"/>
            </a:pPr>
            <a:r>
              <a:rPr lang="en-US" dirty="0">
                <a:solidFill>
                  <a:schemeClr val="tx1"/>
                </a:solidFill>
              </a:rPr>
              <a:t>Keynote speaker takeaways</a:t>
            </a:r>
          </a:p>
          <a:p>
            <a:pPr marL="457200" indent="-457200">
              <a:buFont typeface="Arial" panose="020B0604020202020204" pitchFamily="34" charset="0"/>
              <a:buChar char="•"/>
            </a:pPr>
            <a:r>
              <a:rPr lang="en-US" dirty="0">
                <a:solidFill>
                  <a:schemeClr val="tx1"/>
                </a:solidFill>
              </a:rPr>
              <a:t>2025 Value Based Reimbursement – To do</a:t>
            </a:r>
          </a:p>
          <a:p>
            <a:pPr marL="457200" indent="-457200">
              <a:buFont typeface="Arial" panose="020B0604020202020204" pitchFamily="34" charset="0"/>
              <a:buChar char="•"/>
            </a:pPr>
            <a:r>
              <a:rPr lang="en-US" dirty="0">
                <a:solidFill>
                  <a:schemeClr val="tx1"/>
                </a:solidFill>
              </a:rPr>
              <a:t>Key takeaways &amp; action items </a:t>
            </a:r>
          </a:p>
        </p:txBody>
      </p:sp>
    </p:spTree>
    <p:extLst>
      <p:ext uri="{BB962C8B-B14F-4D97-AF65-F5344CB8AC3E}">
        <p14:creationId xmlns:p14="http://schemas.microsoft.com/office/powerpoint/2010/main" val="35240607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0A737-215D-F4CD-7279-0AF054976070}"/>
              </a:ext>
            </a:extLst>
          </p:cNvPr>
          <p:cNvSpPr>
            <a:spLocks noGrp="1"/>
          </p:cNvSpPr>
          <p:nvPr>
            <p:ph type="title"/>
          </p:nvPr>
        </p:nvSpPr>
        <p:spPr/>
        <p:txBody>
          <a:bodyPr/>
          <a:lstStyle/>
          <a:p>
            <a:r>
              <a:rPr lang="en-US" dirty="0"/>
              <a:t>Key takeaways</a:t>
            </a:r>
          </a:p>
        </p:txBody>
      </p:sp>
      <p:sp>
        <p:nvSpPr>
          <p:cNvPr id="5" name="Content Placeholder 4">
            <a:extLst>
              <a:ext uri="{FF2B5EF4-FFF2-40B4-BE49-F238E27FC236}">
                <a16:creationId xmlns:a16="http://schemas.microsoft.com/office/drawing/2014/main" id="{3D54418B-E146-4F2A-B83C-5C51F025222D}"/>
              </a:ext>
            </a:extLst>
          </p:cNvPr>
          <p:cNvSpPr>
            <a:spLocks noGrp="1"/>
          </p:cNvSpPr>
          <p:nvPr>
            <p:ph idx="1"/>
          </p:nvPr>
        </p:nvSpPr>
        <p:spPr/>
        <p:txBody>
          <a:bodyPr>
            <a:normAutofit lnSpcReduction="10000"/>
          </a:bodyPr>
          <a:lstStyle/>
          <a:p>
            <a:r>
              <a:rPr lang="en-US" dirty="0"/>
              <a:t>Health equity in MARCQI data collection &amp; analysis is an ongoing initiative we continue to prioritize </a:t>
            </a:r>
          </a:p>
          <a:p>
            <a:endParaRPr lang="en-US" dirty="0"/>
          </a:p>
          <a:p>
            <a:r>
              <a:rPr lang="en-US" dirty="0"/>
              <a:t>Efforts in optimization of appropriate patients ties in with health equity – ensuring all have access/opportunities to pre-op optimization care</a:t>
            </a:r>
          </a:p>
          <a:p>
            <a:pPr lvl="1"/>
            <a:r>
              <a:rPr lang="en-US" dirty="0"/>
              <a:t>All providers can play a role in providing equitable education &amp; optimization</a:t>
            </a:r>
          </a:p>
          <a:p>
            <a:pPr lvl="1"/>
            <a:endParaRPr lang="en-US" dirty="0"/>
          </a:p>
          <a:p>
            <a:r>
              <a:rPr lang="en-US" dirty="0"/>
              <a:t>Joint Registries at an international level continue to show value in improve arthroplasties in multiple spaces </a:t>
            </a:r>
          </a:p>
          <a:p>
            <a:endParaRPr lang="en-US" dirty="0"/>
          </a:p>
          <a:p>
            <a:r>
              <a:rPr lang="en-US" dirty="0"/>
              <a:t>PROs collection is the first step towards clinical use</a:t>
            </a:r>
          </a:p>
          <a:p>
            <a:pPr lvl="1"/>
            <a:r>
              <a:rPr lang="en-US" dirty="0"/>
              <a:t>Clinical use and trend reports reviewed</a:t>
            </a:r>
          </a:p>
          <a:p>
            <a:pPr lvl="1"/>
            <a:r>
              <a:rPr lang="en-US" dirty="0"/>
              <a:t>Trend reports help shared decision making &amp; discussion with patient &amp; provider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255965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9E6D6-47AD-C4C2-4038-A135BCED65D8}"/>
              </a:ext>
            </a:extLst>
          </p:cNvPr>
          <p:cNvSpPr>
            <a:spLocks noGrp="1"/>
          </p:cNvSpPr>
          <p:nvPr>
            <p:ph type="title"/>
          </p:nvPr>
        </p:nvSpPr>
        <p:spPr>
          <a:xfrm>
            <a:off x="631372" y="89915"/>
            <a:ext cx="11371233" cy="842240"/>
          </a:xfrm>
        </p:spPr>
        <p:txBody>
          <a:bodyPr>
            <a:noAutofit/>
          </a:bodyPr>
          <a:lstStyle/>
          <a:p>
            <a:r>
              <a:rPr lang="en-US" sz="3200" dirty="0"/>
              <a:t>Action items: </a:t>
            </a:r>
            <a:br>
              <a:rPr lang="en-US" sz="3200" dirty="0"/>
            </a:br>
            <a:r>
              <a:rPr lang="en-US" sz="3200" dirty="0"/>
              <a:t>Upcoming P4P/PI deliverable deadlines </a:t>
            </a:r>
          </a:p>
        </p:txBody>
      </p:sp>
      <p:sp>
        <p:nvSpPr>
          <p:cNvPr id="3" name="Content Placeholder 2">
            <a:extLst>
              <a:ext uri="{FF2B5EF4-FFF2-40B4-BE49-F238E27FC236}">
                <a16:creationId xmlns:a16="http://schemas.microsoft.com/office/drawing/2014/main" id="{18DBE5D0-D05C-9E1D-A509-D646E4AC0C33}"/>
              </a:ext>
            </a:extLst>
          </p:cNvPr>
          <p:cNvSpPr>
            <a:spLocks noGrp="1"/>
          </p:cNvSpPr>
          <p:nvPr>
            <p:ph idx="1"/>
          </p:nvPr>
        </p:nvSpPr>
        <p:spPr/>
        <p:txBody>
          <a:bodyPr vert="horz" lIns="91440" tIns="45720" rIns="91440" bIns="45720" rtlCol="0" anchor="t">
            <a:noAutofit/>
          </a:bodyPr>
          <a:lstStyle/>
          <a:p>
            <a:r>
              <a:rPr lang="en-US" sz="2400" b="1" dirty="0">
                <a:latin typeface="Franklin Gothic Demi"/>
              </a:rPr>
              <a:t>10.1.2024 </a:t>
            </a:r>
            <a:r>
              <a:rPr lang="en-US" sz="2400" dirty="0">
                <a:latin typeface="Franklin Gothic Demi"/>
              </a:rPr>
              <a:t>– Data entry deadline: All cases performed on or before May 4, 2024 abstracted completely by 11:59PM ET</a:t>
            </a:r>
          </a:p>
          <a:p>
            <a:endParaRPr lang="en-US" sz="2400" dirty="0">
              <a:latin typeface="Franklin Gothic Demi"/>
            </a:endParaRPr>
          </a:p>
          <a:p>
            <a:r>
              <a:rPr lang="en-US" sz="2400" b="1" dirty="0">
                <a:latin typeface="Franklin Gothic Demi"/>
              </a:rPr>
              <a:t>10.5.2025</a:t>
            </a:r>
            <a:r>
              <a:rPr lang="en-US" sz="2400" dirty="0">
                <a:latin typeface="Franklin Gothic Demi"/>
              </a:rPr>
              <a:t> – Data clean up dead: Impacts 2024 October Quarterly Reports</a:t>
            </a:r>
          </a:p>
          <a:p>
            <a:endParaRPr lang="en-US" sz="2400" dirty="0">
              <a:latin typeface="Franklin Gothic Demi"/>
            </a:endParaRPr>
          </a:p>
          <a:p>
            <a:r>
              <a:rPr lang="en-US" sz="2400" b="1" dirty="0">
                <a:latin typeface="Franklin Gothic Demi"/>
              </a:rPr>
              <a:t>11.01.2024</a:t>
            </a:r>
            <a:r>
              <a:rPr lang="en-US" sz="2400" dirty="0">
                <a:latin typeface="Franklin Gothic Demi"/>
              </a:rPr>
              <a:t> – All Case Inclusion reviews must be complete by 4:00PM </a:t>
            </a:r>
          </a:p>
          <a:p>
            <a:endParaRPr lang="en-US" sz="2400" dirty="0">
              <a:latin typeface="Franklin Gothic Demi"/>
            </a:endParaRPr>
          </a:p>
          <a:p>
            <a:r>
              <a:rPr lang="en-US" sz="2400" b="1" dirty="0">
                <a:latin typeface="Franklin Gothic Demi"/>
              </a:rPr>
              <a:t>11.15.2024</a:t>
            </a:r>
            <a:r>
              <a:rPr lang="en-US" sz="2400" dirty="0">
                <a:latin typeface="Franklin Gothic Demi"/>
              </a:rPr>
              <a:t> – 3rd 2024 Site based quality meeting documentation due by 11:59PM (</a:t>
            </a:r>
            <a:r>
              <a:rPr lang="en-US" sz="2400" dirty="0">
                <a:solidFill>
                  <a:srgbClr val="207992"/>
                </a:solidFill>
                <a:latin typeface="Franklin Gothic Demi"/>
                <a:hlinkClick r:id="rId2">
                  <a:extLst>
                    <a:ext uri="{A12FA001-AC4F-418D-AE19-62706E023703}">
                      <ahyp:hlinkClr xmlns:ahyp="http://schemas.microsoft.com/office/drawing/2018/hyperlinkcolor" val="tx"/>
                    </a:ext>
                  </a:extLst>
                </a:hlinkClick>
              </a:rPr>
              <a:t>in-person</a:t>
            </a:r>
            <a:r>
              <a:rPr lang="en-US" sz="2400" dirty="0">
                <a:latin typeface="Franklin Gothic Demi"/>
              </a:rPr>
              <a:t>, </a:t>
            </a:r>
            <a:r>
              <a:rPr lang="en-US" sz="2400" dirty="0">
                <a:solidFill>
                  <a:srgbClr val="207992"/>
                </a:solidFill>
                <a:latin typeface="Franklin Gothic Demi"/>
                <a:hlinkClick r:id="rId3">
                  <a:extLst>
                    <a:ext uri="{A12FA001-AC4F-418D-AE19-62706E023703}">
                      <ahyp:hlinkClr xmlns:ahyp="http://schemas.microsoft.com/office/drawing/2018/hyperlinkcolor" val="tx"/>
                    </a:ext>
                  </a:extLst>
                </a:hlinkClick>
              </a:rPr>
              <a:t>virtual</a:t>
            </a:r>
            <a:r>
              <a:rPr lang="en-US" sz="2400" dirty="0">
                <a:latin typeface="Franklin Gothic Demi"/>
              </a:rPr>
              <a:t> or hybrid)</a:t>
            </a:r>
          </a:p>
          <a:p>
            <a:endParaRPr lang="en-US" sz="2400" dirty="0">
              <a:latin typeface="Franklin Gothic Demi"/>
            </a:endParaRPr>
          </a:p>
          <a:p>
            <a:r>
              <a:rPr lang="en-US" sz="2400" b="1" dirty="0">
                <a:latin typeface="Franklin Gothic Demi"/>
              </a:rPr>
              <a:t>11.30.2024 </a:t>
            </a:r>
            <a:r>
              <a:rPr lang="en-US" sz="2400" dirty="0">
                <a:latin typeface="Franklin Gothic Demi"/>
              </a:rPr>
              <a:t>– Quality Administrator (QA) submission of the FTE/Data abstraction effort attestation by 11:59PM ET</a:t>
            </a:r>
          </a:p>
        </p:txBody>
      </p:sp>
    </p:spTree>
    <p:extLst>
      <p:ext uri="{BB962C8B-B14F-4D97-AF65-F5344CB8AC3E}">
        <p14:creationId xmlns:p14="http://schemas.microsoft.com/office/powerpoint/2010/main" val="41100326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D2D84-7DD8-ECC5-DB16-331288637B71}"/>
              </a:ext>
            </a:extLst>
          </p:cNvPr>
          <p:cNvSpPr>
            <a:spLocks noGrp="1"/>
          </p:cNvSpPr>
          <p:nvPr>
            <p:ph type="title"/>
          </p:nvPr>
        </p:nvSpPr>
        <p:spPr/>
        <p:txBody>
          <a:bodyPr/>
          <a:lstStyle/>
          <a:p>
            <a:r>
              <a:rPr lang="en-US" dirty="0"/>
              <a:t>2025 Collaborative-wide meeting dates</a:t>
            </a:r>
          </a:p>
        </p:txBody>
      </p:sp>
      <p:pic>
        <p:nvPicPr>
          <p:cNvPr id="5" name="Content Placeholder 4">
            <a:extLst>
              <a:ext uri="{FF2B5EF4-FFF2-40B4-BE49-F238E27FC236}">
                <a16:creationId xmlns:a16="http://schemas.microsoft.com/office/drawing/2014/main" id="{028D2D55-7F1D-D55B-8486-BAC55707BF67}"/>
              </a:ext>
            </a:extLst>
          </p:cNvPr>
          <p:cNvPicPr>
            <a:picLocks noGrp="1" noChangeAspect="1"/>
          </p:cNvPicPr>
          <p:nvPr>
            <p:ph idx="1"/>
          </p:nvPr>
        </p:nvPicPr>
        <p:blipFill rotWithShape="1">
          <a:blip r:embed="rId2"/>
          <a:srcRect l="614" t="27355" b="3416"/>
          <a:stretch/>
        </p:blipFill>
        <p:spPr>
          <a:xfrm>
            <a:off x="0" y="1151312"/>
            <a:ext cx="12192000" cy="5473837"/>
          </a:xfrm>
        </p:spPr>
      </p:pic>
    </p:spTree>
    <p:extLst>
      <p:ext uri="{BB962C8B-B14F-4D97-AF65-F5344CB8AC3E}">
        <p14:creationId xmlns:p14="http://schemas.microsoft.com/office/powerpoint/2010/main" val="212263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5D1173A-74F1-4E2F-8F24-2BFD912EE211}"/>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DB1C21EF-1143-FCE1-37B8-FEDB58C63ADC}"/>
              </a:ext>
            </a:extLst>
          </p:cNvPr>
          <p:cNvCxnSpPr>
            <a:cxnSpLocks/>
          </p:cNvCxnSpPr>
          <p:nvPr/>
        </p:nvCxnSpPr>
        <p:spPr>
          <a:xfrm>
            <a:off x="9944095" y="0"/>
            <a:ext cx="0" cy="5395304"/>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B4DFDD38-8E2A-CB11-B459-CCB5D8D936D0}"/>
              </a:ext>
            </a:extLst>
          </p:cNvPr>
          <p:cNvSpPr/>
          <p:nvPr/>
        </p:nvSpPr>
        <p:spPr>
          <a:xfrm>
            <a:off x="9937221" y="4827833"/>
            <a:ext cx="1527954" cy="594973"/>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goal: 85%</a:t>
            </a:r>
          </a:p>
        </p:txBody>
      </p:sp>
      <p:cxnSp>
        <p:nvCxnSpPr>
          <p:cNvPr id="5" name="Straight Connector 4">
            <a:extLst>
              <a:ext uri="{FF2B5EF4-FFF2-40B4-BE49-F238E27FC236}">
                <a16:creationId xmlns:a16="http://schemas.microsoft.com/office/drawing/2014/main" id="{272899EF-F18F-44AE-3E01-DAAF5D15BFEF}"/>
              </a:ext>
            </a:extLst>
          </p:cNvPr>
          <p:cNvCxnSpPr>
            <a:cxnSpLocks/>
          </p:cNvCxnSpPr>
          <p:nvPr/>
        </p:nvCxnSpPr>
        <p:spPr>
          <a:xfrm>
            <a:off x="10174817" y="-60960"/>
            <a:ext cx="0" cy="4799739"/>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486D3FD5-29F9-B321-53C2-8A0BEB550EF8}"/>
              </a:ext>
            </a:extLst>
          </p:cNvPr>
          <p:cNvSpPr/>
          <p:nvPr/>
        </p:nvSpPr>
        <p:spPr>
          <a:xfrm>
            <a:off x="10167943" y="4171308"/>
            <a:ext cx="1791172" cy="5949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average: 87%</a:t>
            </a:r>
          </a:p>
        </p:txBody>
      </p:sp>
      <p:sp>
        <p:nvSpPr>
          <p:cNvPr id="8" name="Rectangle 7">
            <a:extLst>
              <a:ext uri="{FF2B5EF4-FFF2-40B4-BE49-F238E27FC236}">
                <a16:creationId xmlns:a16="http://schemas.microsoft.com/office/drawing/2014/main" id="{405BC101-C08C-1183-8BE7-A743AA934EC0}"/>
              </a:ext>
            </a:extLst>
          </p:cNvPr>
          <p:cNvSpPr/>
          <p:nvPr/>
        </p:nvSpPr>
        <p:spPr>
          <a:xfrm>
            <a:off x="4805756" y="5767272"/>
            <a:ext cx="7386244" cy="7779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sz="1600" dirty="0">
                <a:solidFill>
                  <a:schemeClr val="accent5">
                    <a:lumMod val="50000"/>
                  </a:schemeClr>
                </a:solidFill>
                <a:latin typeface="Franklin Gothic Demi" panose="020B0703020102020204" pitchFamily="34" charset="0"/>
              </a:rPr>
              <a:t>% Primary Hip Opioid </a:t>
            </a:r>
            <a:br>
              <a:rPr lang="en-US" sz="1600" dirty="0">
                <a:solidFill>
                  <a:schemeClr val="accent5">
                    <a:lumMod val="50000"/>
                  </a:schemeClr>
                </a:solidFill>
                <a:latin typeface="Franklin Gothic Demi" panose="020B0703020102020204" pitchFamily="34" charset="0"/>
              </a:rPr>
            </a:br>
            <a:r>
              <a:rPr lang="en-US" sz="1600" dirty="0">
                <a:solidFill>
                  <a:schemeClr val="accent5">
                    <a:lumMod val="50000"/>
                  </a:schemeClr>
                </a:solidFill>
                <a:latin typeface="Franklin Gothic Demi" panose="020B0703020102020204" pitchFamily="34" charset="0"/>
              </a:rPr>
              <a:t>Naïve patients </a:t>
            </a:r>
            <a:r>
              <a:rPr lang="en-US" sz="1600" u="sng" dirty="0">
                <a:solidFill>
                  <a:schemeClr val="accent5">
                    <a:lumMod val="50000"/>
                  </a:schemeClr>
                </a:solidFill>
                <a:latin typeface="Franklin Gothic Demi" panose="020B0703020102020204" pitchFamily="34" charset="0"/>
              </a:rPr>
              <a:t>&lt;</a:t>
            </a:r>
            <a:r>
              <a:rPr lang="en-US" sz="1600" dirty="0">
                <a:solidFill>
                  <a:schemeClr val="accent5">
                    <a:lumMod val="50000"/>
                  </a:schemeClr>
                </a:solidFill>
                <a:latin typeface="Franklin Gothic Demi" panose="020B0703020102020204" pitchFamily="34" charset="0"/>
              </a:rPr>
              <a:t> 240 OME</a:t>
            </a:r>
          </a:p>
          <a:p>
            <a:pPr algn="r"/>
            <a:r>
              <a:rPr lang="en-US" sz="1400" i="1" dirty="0">
                <a:solidFill>
                  <a:schemeClr val="accent5">
                    <a:lumMod val="50000"/>
                  </a:schemeClr>
                </a:solidFill>
                <a:latin typeface="Franklin Gothic Medium" panose="020B0603020102020204" pitchFamily="34" charset="0"/>
              </a:rPr>
              <a:t>Surgery dates 03.06.2023 – 03.05.2024</a:t>
            </a:r>
          </a:p>
        </p:txBody>
      </p:sp>
    </p:spTree>
    <p:extLst>
      <p:ext uri="{BB962C8B-B14F-4D97-AF65-F5344CB8AC3E}">
        <p14:creationId xmlns:p14="http://schemas.microsoft.com/office/powerpoint/2010/main" val="495855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A8F5303-8692-4A21-BD78-DC01C6E20703}"/>
              </a:ext>
            </a:extLst>
          </p:cNvPr>
          <p:cNvGraphicFramePr>
            <a:graphicFrameLocks/>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303ADFFE-463A-2077-9EA3-587C15916D05}"/>
              </a:ext>
            </a:extLst>
          </p:cNvPr>
          <p:cNvCxnSpPr>
            <a:cxnSpLocks/>
          </p:cNvCxnSpPr>
          <p:nvPr/>
        </p:nvCxnSpPr>
        <p:spPr>
          <a:xfrm>
            <a:off x="4644385" y="1647825"/>
            <a:ext cx="0" cy="5196840"/>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CBF4D657-137B-2D6C-24DD-74A624B78736}"/>
              </a:ext>
            </a:extLst>
          </p:cNvPr>
          <p:cNvSpPr/>
          <p:nvPr/>
        </p:nvSpPr>
        <p:spPr>
          <a:xfrm>
            <a:off x="4637510" y="1181529"/>
            <a:ext cx="1635105" cy="625100"/>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goal: 6.03%</a:t>
            </a:r>
          </a:p>
        </p:txBody>
      </p:sp>
      <p:cxnSp>
        <p:nvCxnSpPr>
          <p:cNvPr id="6" name="Straight Connector 5">
            <a:extLst>
              <a:ext uri="{FF2B5EF4-FFF2-40B4-BE49-F238E27FC236}">
                <a16:creationId xmlns:a16="http://schemas.microsoft.com/office/drawing/2014/main" id="{56126B0A-6406-ABA3-646F-A2255D130F58}"/>
              </a:ext>
            </a:extLst>
          </p:cNvPr>
          <p:cNvCxnSpPr>
            <a:cxnSpLocks/>
          </p:cNvCxnSpPr>
          <p:nvPr/>
        </p:nvCxnSpPr>
        <p:spPr>
          <a:xfrm>
            <a:off x="4878917" y="2819400"/>
            <a:ext cx="0" cy="4035735"/>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0DFDFACE-D5CA-F912-B080-B06C100B7BBF}"/>
              </a:ext>
            </a:extLst>
          </p:cNvPr>
          <p:cNvSpPr/>
          <p:nvPr/>
        </p:nvSpPr>
        <p:spPr>
          <a:xfrm>
            <a:off x="4869391" y="2372411"/>
            <a:ext cx="1921821" cy="6251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Franklin Gothic Medium" panose="020B0603020102020204" pitchFamily="34" charset="0"/>
              </a:rPr>
              <a:t>MARCQI average: 6.37%</a:t>
            </a:r>
          </a:p>
        </p:txBody>
      </p:sp>
      <p:sp>
        <p:nvSpPr>
          <p:cNvPr id="8" name="Rectangle 7">
            <a:extLst>
              <a:ext uri="{FF2B5EF4-FFF2-40B4-BE49-F238E27FC236}">
                <a16:creationId xmlns:a16="http://schemas.microsoft.com/office/drawing/2014/main" id="{A3900BE3-8192-C379-08CB-A1483A0E025D}"/>
              </a:ext>
            </a:extLst>
          </p:cNvPr>
          <p:cNvSpPr/>
          <p:nvPr/>
        </p:nvSpPr>
        <p:spPr>
          <a:xfrm>
            <a:off x="4640580" y="5996883"/>
            <a:ext cx="7551420" cy="5482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sz="1600" dirty="0">
                <a:solidFill>
                  <a:schemeClr val="accent5">
                    <a:lumMod val="50000"/>
                  </a:schemeClr>
                </a:solidFill>
                <a:latin typeface="Franklin Gothic Demi" panose="020B0703020102020204" pitchFamily="34" charset="0"/>
              </a:rPr>
              <a:t>% of Primary Knee cases with a 30-Day ED visit</a:t>
            </a:r>
          </a:p>
          <a:p>
            <a:pPr algn="r"/>
            <a:r>
              <a:rPr lang="en-US" sz="1400" i="1" dirty="0">
                <a:solidFill>
                  <a:schemeClr val="accent5">
                    <a:lumMod val="50000"/>
                  </a:schemeClr>
                </a:solidFill>
                <a:latin typeface="Franklin Gothic Medium" panose="020B0603020102020204" pitchFamily="34" charset="0"/>
              </a:rPr>
              <a:t>Surgery dates 03.01.2023 – 02.29.2024</a:t>
            </a:r>
          </a:p>
        </p:txBody>
      </p:sp>
    </p:spTree>
    <p:extLst>
      <p:ext uri="{BB962C8B-B14F-4D97-AF65-F5344CB8AC3E}">
        <p14:creationId xmlns:p14="http://schemas.microsoft.com/office/powerpoint/2010/main" val="633631485"/>
      </p:ext>
    </p:extLst>
  </p:cSld>
  <p:clrMapOvr>
    <a:masterClrMapping/>
  </p:clrMapOvr>
</p:sld>
</file>

<file path=ppt/theme/theme1.xml><?xml version="1.0" encoding="utf-8"?>
<a:theme xmlns:a="http://schemas.openxmlformats.org/drawingml/2006/main" name="MARCQI theme 8.22.24 update">
  <a:themeElements>
    <a:clrScheme name="MARCQI">
      <a:dk1>
        <a:srgbClr val="2A143D"/>
      </a:dk1>
      <a:lt1>
        <a:sysClr val="window" lastClr="FFFFFF"/>
      </a:lt1>
      <a:dk2>
        <a:srgbClr val="131733"/>
      </a:dk2>
      <a:lt2>
        <a:srgbClr val="E8E8E8"/>
      </a:lt2>
      <a:accent1>
        <a:srgbClr val="F15A22"/>
      </a:accent1>
      <a:accent2>
        <a:srgbClr val="6A973F"/>
      </a:accent2>
      <a:accent3>
        <a:srgbClr val="C02036"/>
      </a:accent3>
      <a:accent4>
        <a:srgbClr val="4C2F60"/>
      </a:accent4>
      <a:accent5>
        <a:srgbClr val="22265A"/>
      </a:accent5>
      <a:accent6>
        <a:srgbClr val="3489C9"/>
      </a:accent6>
      <a:hlink>
        <a:srgbClr val="6DC8BF"/>
      </a:hlink>
      <a:folHlink>
        <a:srgbClr val="2FAC8E"/>
      </a:folHlink>
    </a:clrScheme>
    <a:fontScheme name="MARCQI">
      <a:majorFont>
        <a:latin typeface="Franklin Gothic Heavy"/>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CQI theme 8.22.24 update" id="{72ABA98A-07B8-4FAF-918B-5524BE1CBE15}" vid="{18E74BE5-5AAE-413E-947F-FDF9549EBF49}"/>
    </a:ext>
  </a:extLst>
</a:theme>
</file>

<file path=ppt/theme/theme2.xml><?xml version="1.0" encoding="utf-8"?>
<a:theme xmlns:a="http://schemas.openxmlformats.org/drawingml/2006/main" name="MSHIELD 2023">
  <a:themeElements>
    <a:clrScheme name="MSHIELD">
      <a:dk1>
        <a:srgbClr val="00274C"/>
      </a:dk1>
      <a:lt1>
        <a:srgbClr val="FFFFFF"/>
      </a:lt1>
      <a:dk2>
        <a:srgbClr val="48AAAD"/>
      </a:dk2>
      <a:lt2>
        <a:srgbClr val="F2F2F2"/>
      </a:lt2>
      <a:accent1>
        <a:srgbClr val="E57F84"/>
      </a:accent1>
      <a:accent2>
        <a:srgbClr val="440F44"/>
      </a:accent2>
      <a:accent3>
        <a:srgbClr val="004A3A"/>
      </a:accent3>
      <a:accent4>
        <a:srgbClr val="F4EAE6"/>
      </a:accent4>
      <a:accent5>
        <a:srgbClr val="ECE7EC"/>
      </a:accent5>
      <a:accent6>
        <a:srgbClr val="EAF6E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JR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JR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NJR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Default Theme</Template>
  <TotalTime>265</TotalTime>
  <Words>3752</Words>
  <Application>Microsoft Office PowerPoint</Application>
  <PresentationFormat>Widescreen</PresentationFormat>
  <Paragraphs>616</Paragraphs>
  <Slides>76</Slides>
  <Notes>45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76</vt:i4>
      </vt:variant>
    </vt:vector>
  </HeadingPairs>
  <TitlesOfParts>
    <vt:vector size="92" baseType="lpstr">
      <vt:lpstr>Aptos</vt:lpstr>
      <vt:lpstr>Aptos Narrow</vt:lpstr>
      <vt:lpstr>Arial</vt:lpstr>
      <vt:lpstr>Avenir</vt:lpstr>
      <vt:lpstr>Calibri</vt:lpstr>
      <vt:lpstr>Courier New</vt:lpstr>
      <vt:lpstr>Franklin Gothic Book</vt:lpstr>
      <vt:lpstr>Franklin Gothic Demi</vt:lpstr>
      <vt:lpstr>Franklin Gothic Heavy</vt:lpstr>
      <vt:lpstr>Franklin Gothic Medium</vt:lpstr>
      <vt:lpstr>Wingdings</vt:lpstr>
      <vt:lpstr>MARCQI theme 8.22.24 update</vt:lpstr>
      <vt:lpstr>MSHIELD 2023</vt:lpstr>
      <vt:lpstr>NJR Master</vt:lpstr>
      <vt:lpstr>1_NJR Master</vt:lpstr>
      <vt:lpstr>2_NJR Master</vt:lpstr>
      <vt:lpstr>Michigan Arthroplasty Registry Collaborative Quality Initiative</vt:lpstr>
      <vt:lpstr>Disclosure</vt:lpstr>
      <vt:lpstr>Vital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What is optimization &amp; appropriateness?</vt:lpstr>
      <vt:lpstr>Optimization</vt:lpstr>
      <vt:lpstr>Health Equity </vt:lpstr>
      <vt:lpstr>Health Equity &amp; Optimization</vt:lpstr>
      <vt:lpstr>MARCQI optimization &amp; appropriateness </vt:lpstr>
      <vt:lpstr>Common challenges + Available Resources</vt:lpstr>
      <vt:lpstr>Agenda</vt:lpstr>
      <vt:lpstr>Collecting PROMs is Hard at First</vt:lpstr>
      <vt:lpstr>PROMs Trend Reports are now available</vt:lpstr>
      <vt:lpstr>Accessing the Patient Trend Report</vt:lpstr>
      <vt:lpstr>Accessing the Patient Trend Report</vt:lpstr>
      <vt:lpstr>Accessing the Patient Trend Report</vt:lpstr>
      <vt:lpstr>Accessing the Patient Trend Report</vt:lpstr>
      <vt:lpstr>Accessing the Patient Trend Report</vt:lpstr>
      <vt:lpstr>Accessing the Patient Trend Report</vt:lpstr>
      <vt:lpstr>Accessing the Patient Trend Report</vt:lpstr>
      <vt:lpstr>Accessing the Patient Trend Report</vt:lpstr>
      <vt:lpstr>Accessing the Patient Trend Report</vt:lpstr>
      <vt:lpstr>Accessing the Patient Trend Report</vt:lpstr>
      <vt:lpstr>Agenda</vt:lpstr>
      <vt:lpstr>Data Background</vt:lpstr>
      <vt:lpstr>Top 5 Reasons for Revision</vt:lpstr>
      <vt:lpstr>Top 5 Reasons for Hip Revision</vt:lpstr>
      <vt:lpstr>PowerPoint Presentation</vt:lpstr>
      <vt:lpstr>Summary and Takeaway Message</vt:lpstr>
      <vt:lpstr>Agenda</vt:lpstr>
      <vt:lpstr>My registry story</vt:lpstr>
      <vt:lpstr>First years</vt:lpstr>
      <vt:lpstr>Starting in MARCQI</vt:lpstr>
      <vt:lpstr>Realization </vt:lpstr>
      <vt:lpstr>Realization </vt:lpstr>
      <vt:lpstr>Realization </vt:lpstr>
      <vt:lpstr>Personal experience</vt:lpstr>
      <vt:lpstr>Agenda</vt:lpstr>
      <vt:lpstr>PowerPoint Presentation</vt:lpstr>
      <vt:lpstr>Routine sociodemographic data collection  = key foundation</vt:lpstr>
      <vt:lpstr>Considering race/ethnicity data as routine part of QI</vt:lpstr>
      <vt:lpstr>Considering area-level disadvantage indices</vt:lpstr>
      <vt:lpstr>Applying social disadvantage indices in Health Equity Dashboards</vt:lpstr>
      <vt:lpstr>Goal 1: Emphasize self-reported race/ethnicity data collection.</vt:lpstr>
      <vt:lpstr>Goal 2: Ask race/ethnicity in a single question and update the categories based on revised federal guidance.</vt:lpstr>
      <vt:lpstr>Goal 3: Hospitals should submit race/ethnicity data using the minimum categories above, but may collect more granular data on race/ethnicity.</vt:lpstr>
      <vt:lpstr>Next Steps: Goals 1 - 3</vt:lpstr>
      <vt:lpstr>Summary</vt:lpstr>
      <vt:lpstr>Thank you!</vt:lpstr>
      <vt:lpstr>Keynote:  Quality improvement @ National Joint Registry </vt:lpstr>
      <vt:lpstr>National Joint Registry</vt:lpstr>
      <vt:lpstr>National Joint Registry</vt:lpstr>
      <vt:lpstr>How do we function?</vt:lpstr>
      <vt:lpstr>Other data sources</vt:lpstr>
      <vt:lpstr>PROMs</vt:lpstr>
      <vt:lpstr>Reports to surgeons, Units and Manufacturers</vt:lpstr>
      <vt:lpstr>Revision rates and implant choice are often made based on ‘Brand’</vt:lpstr>
      <vt:lpstr>Have implants improved?</vt:lpstr>
      <vt:lpstr>How has the NJR affected practice </vt:lpstr>
      <vt:lpstr>Is this all related to or observed by the NJR?</vt:lpstr>
      <vt:lpstr>Thank You</vt:lpstr>
      <vt:lpstr>Agenda</vt:lpstr>
      <vt:lpstr>Upcoming VBR deliverable deadlines </vt:lpstr>
      <vt:lpstr>Agenda</vt:lpstr>
      <vt:lpstr>Key takeaways</vt:lpstr>
      <vt:lpstr>Action items:  Upcoming P4P/PI deliverable deadlines </vt:lpstr>
      <vt:lpstr>2025 Collaborative-wide meeting dates</vt:lpstr>
    </vt:vector>
  </TitlesOfParts>
  <Company>Michigan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Larese, Devon</dc:creator>
  <cp:lastModifiedBy>Larese, Devon</cp:lastModifiedBy>
  <cp:revision>10</cp:revision>
  <dcterms:created xsi:type="dcterms:W3CDTF">2024-09-30T13:56:24Z</dcterms:created>
  <dcterms:modified xsi:type="dcterms:W3CDTF">2024-09-30T20:49:20Z</dcterms:modified>
</cp:coreProperties>
</file>