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6" r:id="rId3"/>
  </p:sldIdLst>
  <p:sldSz cx="32918400" cy="25603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1E1"/>
    <a:srgbClr val="FF79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25" autoAdjust="0"/>
    <p:restoredTop sz="94660"/>
  </p:normalViewPr>
  <p:slideViewPr>
    <p:cSldViewPr snapToGrid="0">
      <p:cViewPr varScale="1">
        <p:scale>
          <a:sx n="43" d="100"/>
          <a:sy n="43" d="100"/>
        </p:scale>
        <p:origin x="278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ong, Alexander" userId="de8ea651-f359-4e71-a651-ad15af45ac5c" providerId="ADAL" clId="{539316B3-94FA-4728-AE86-F551488F06A8}"/>
    <pc:docChg chg="modSld">
      <pc:chgData name="Wong, Alexander" userId="de8ea651-f359-4e71-a651-ad15af45ac5c" providerId="ADAL" clId="{539316B3-94FA-4728-AE86-F551488F06A8}" dt="2026-07-10T15:28:44.549" v="10" actId="20577"/>
      <pc:docMkLst>
        <pc:docMk/>
      </pc:docMkLst>
      <pc:sldChg chg="modSp mod">
        <pc:chgData name="Wong, Alexander" userId="de8ea651-f359-4e71-a651-ad15af45ac5c" providerId="ADAL" clId="{539316B3-94FA-4728-AE86-F551488F06A8}" dt="2026-07-10T15:28:44.549" v="10" actId="20577"/>
        <pc:sldMkLst>
          <pc:docMk/>
          <pc:sldMk cId="4164485090" sldId="258"/>
        </pc:sldMkLst>
        <pc:spChg chg="mod">
          <ac:chgData name="Wong, Alexander" userId="de8ea651-f359-4e71-a651-ad15af45ac5c" providerId="ADAL" clId="{539316B3-94FA-4728-AE86-F551488F06A8}" dt="2026-07-10T15:28:44.549" v="10" actId="20577"/>
          <ac:spMkLst>
            <pc:docMk/>
            <pc:sldMk cId="4164485090" sldId="258"/>
            <ac:spMk id="7" creationId="{328FFA7A-D3B7-27FB-DE2F-4660EE4E7C6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4190155"/>
            <a:ext cx="27980640" cy="8913707"/>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13447609"/>
            <a:ext cx="24688800" cy="6181511"/>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8A908A9-8528-45A7-A835-5AD8796C02EF}"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95490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A908A9-8528-45A7-A835-5AD8796C02EF}"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3236470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363133"/>
            <a:ext cx="7098030" cy="216975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363133"/>
            <a:ext cx="20882610" cy="21697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A908A9-8528-45A7-A835-5AD8796C02EF}"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1327886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A908A9-8528-45A7-A835-5AD8796C02EF}"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2845927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6383028"/>
            <a:ext cx="28392120" cy="10650218"/>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17134001"/>
            <a:ext cx="28392120" cy="5600698"/>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A908A9-8528-45A7-A835-5AD8796C02EF}"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1817079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6815667"/>
            <a:ext cx="13990320" cy="162449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6815667"/>
            <a:ext cx="13990320" cy="162449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A908A9-8528-45A7-A835-5AD8796C02EF}"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3943828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363139"/>
            <a:ext cx="28392120" cy="494876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6276342"/>
            <a:ext cx="13926024" cy="307593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9352280"/>
            <a:ext cx="13926024" cy="13755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6276342"/>
            <a:ext cx="13994608" cy="307593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9352280"/>
            <a:ext cx="13994608" cy="13755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A908A9-8528-45A7-A835-5AD8796C02EF}" type="datetimeFigureOut">
              <a:rPr lang="en-US" smtClean="0"/>
              <a:t>7/10/2026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2873544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8A908A9-8528-45A7-A835-5AD8796C02EF}" type="datetimeFigureOut">
              <a:rPr lang="en-US" smtClean="0"/>
              <a:t>7/10/2026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205635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A908A9-8528-45A7-A835-5AD8796C02EF}" type="datetimeFigureOut">
              <a:rPr lang="en-US" smtClean="0"/>
              <a:t>7/10/2026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4189855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706880"/>
            <a:ext cx="10617041" cy="59740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3686392"/>
            <a:ext cx="16664940" cy="18194867"/>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7680960"/>
            <a:ext cx="10617041" cy="14229929"/>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18A908A9-8528-45A7-A835-5AD8796C02EF}"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2680296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706880"/>
            <a:ext cx="10617041" cy="59740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686392"/>
            <a:ext cx="16664940" cy="18194867"/>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7680960"/>
            <a:ext cx="10617041" cy="14229929"/>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18A908A9-8528-45A7-A835-5AD8796C02EF}"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F5F462-F2F6-42C4-B862-1F7B1A1689CA}" type="slidenum">
              <a:rPr lang="en-US" smtClean="0"/>
              <a:t>‹#›</a:t>
            </a:fld>
            <a:endParaRPr lang="en-US"/>
          </a:p>
        </p:txBody>
      </p:sp>
    </p:spTree>
    <p:extLst>
      <p:ext uri="{BB962C8B-B14F-4D97-AF65-F5344CB8AC3E}">
        <p14:creationId xmlns:p14="http://schemas.microsoft.com/office/powerpoint/2010/main" val="3864247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363139"/>
            <a:ext cx="28392120" cy="494876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6815667"/>
            <a:ext cx="28392120" cy="162449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3730379"/>
            <a:ext cx="7406640" cy="1363133"/>
          </a:xfrm>
          <a:prstGeom prst="rect">
            <a:avLst/>
          </a:prstGeom>
        </p:spPr>
        <p:txBody>
          <a:bodyPr vert="horz" lIns="91440" tIns="45720" rIns="91440" bIns="45720" rtlCol="0" anchor="ctr"/>
          <a:lstStyle>
            <a:lvl1pPr algn="l">
              <a:defRPr sz="4320">
                <a:solidFill>
                  <a:schemeClr val="tx1">
                    <a:tint val="75000"/>
                  </a:schemeClr>
                </a:solidFill>
              </a:defRPr>
            </a:lvl1pPr>
          </a:lstStyle>
          <a:p>
            <a:fld id="{18A908A9-8528-45A7-A835-5AD8796C02EF}" type="datetimeFigureOut">
              <a:rPr lang="en-US" smtClean="0"/>
              <a:t>7/10/2026</a:t>
            </a:fld>
            <a:endParaRPr lang="en-US"/>
          </a:p>
        </p:txBody>
      </p:sp>
      <p:sp>
        <p:nvSpPr>
          <p:cNvPr id="5" name="Footer Placeholder 4"/>
          <p:cNvSpPr>
            <a:spLocks noGrp="1"/>
          </p:cNvSpPr>
          <p:nvPr>
            <p:ph type="ftr" sz="quarter" idx="3"/>
          </p:nvPr>
        </p:nvSpPr>
        <p:spPr>
          <a:xfrm>
            <a:off x="10904220" y="23730379"/>
            <a:ext cx="11109960" cy="1363133"/>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3730379"/>
            <a:ext cx="7406640" cy="1363133"/>
          </a:xfrm>
          <a:prstGeom prst="rect">
            <a:avLst/>
          </a:prstGeom>
        </p:spPr>
        <p:txBody>
          <a:bodyPr vert="horz" lIns="91440" tIns="45720" rIns="91440" bIns="45720" rtlCol="0" anchor="ctr"/>
          <a:lstStyle>
            <a:lvl1pPr algn="r">
              <a:defRPr sz="4320">
                <a:solidFill>
                  <a:schemeClr val="tx1">
                    <a:tint val="75000"/>
                  </a:schemeClr>
                </a:solidFill>
              </a:defRPr>
            </a:lvl1pPr>
          </a:lstStyle>
          <a:p>
            <a:fld id="{29F5F462-F2F6-42C4-B862-1F7B1A1689CA}" type="slidenum">
              <a:rPr lang="en-US" smtClean="0"/>
              <a:t>‹#›</a:t>
            </a:fld>
            <a:endParaRPr lang="en-US"/>
          </a:p>
        </p:txBody>
      </p:sp>
    </p:spTree>
    <p:extLst>
      <p:ext uri="{BB962C8B-B14F-4D97-AF65-F5344CB8AC3E}">
        <p14:creationId xmlns:p14="http://schemas.microsoft.com/office/powerpoint/2010/main" val="2238327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FEDD9AD-7581-B7CA-D5B9-0F3E3B175849}"/>
              </a:ext>
            </a:extLst>
          </p:cNvPr>
          <p:cNvSpPr/>
          <p:nvPr/>
        </p:nvSpPr>
        <p:spPr>
          <a:xfrm>
            <a:off x="3730124" y="550955"/>
            <a:ext cx="26038676" cy="192771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700" algn="ctr">
              <a:lnSpc>
                <a:spcPct val="100000"/>
              </a:lnSpc>
              <a:spcBef>
                <a:spcPts val="100"/>
              </a:spcBef>
            </a:pPr>
            <a:r>
              <a:rPr lang="en-US" sz="3600" b="1" dirty="0">
                <a:solidFill>
                  <a:schemeClr val="tx1"/>
                </a:solidFill>
                <a:latin typeface="Franklin Gothic Medium" panose="020B0603020102020204" pitchFamily="34" charset="0"/>
                <a:cs typeface="Arial"/>
              </a:rPr>
              <a:t>YEAR - JOINT – PROJECT TITLE (E.G., Reduce/Increase XXX)</a:t>
            </a:r>
          </a:p>
          <a:p>
            <a:pPr algn="ctr"/>
            <a:r>
              <a:rPr lang="en-US" sz="3600" b="1" i="1" dirty="0">
                <a:solidFill>
                  <a:schemeClr val="tx1"/>
                </a:solidFill>
                <a:latin typeface="Franklin Gothic Medium" panose="020B0603020102020204" pitchFamily="34" charset="0"/>
              </a:rPr>
              <a:t>CLINICAL CHAMPION NAME &amp; CDA NAME(S)</a:t>
            </a:r>
          </a:p>
          <a:p>
            <a:pPr algn="ctr"/>
            <a:r>
              <a:rPr lang="en-US" sz="3600" b="1" dirty="0">
                <a:solidFill>
                  <a:schemeClr val="tx1"/>
                </a:solidFill>
                <a:latin typeface="Franklin Gothic Medium" panose="020B0603020102020204" pitchFamily="34" charset="0"/>
              </a:rPr>
              <a:t>SITE NAME</a:t>
            </a:r>
          </a:p>
          <a:p>
            <a:pPr algn="ctr"/>
            <a:r>
              <a:rPr lang="en-US" sz="3600" b="1" dirty="0">
                <a:solidFill>
                  <a:schemeClr val="tx1"/>
                </a:solidFill>
                <a:latin typeface="Franklin Gothic Medium" panose="020B0603020102020204" pitchFamily="34" charset="0"/>
              </a:rPr>
              <a:t>To learn more about this project, please contact NAME at EMAIL ADDRESS</a:t>
            </a:r>
          </a:p>
        </p:txBody>
      </p:sp>
      <p:cxnSp>
        <p:nvCxnSpPr>
          <p:cNvPr id="8" name="Straight Connector 7">
            <a:extLst>
              <a:ext uri="{FF2B5EF4-FFF2-40B4-BE49-F238E27FC236}">
                <a16:creationId xmlns:a16="http://schemas.microsoft.com/office/drawing/2014/main" id="{C9B39ADB-5D5F-BB5B-99A7-89A387A62F88}"/>
              </a:ext>
            </a:extLst>
          </p:cNvPr>
          <p:cNvCxnSpPr>
            <a:cxnSpLocks/>
          </p:cNvCxnSpPr>
          <p:nvPr/>
        </p:nvCxnSpPr>
        <p:spPr>
          <a:xfrm>
            <a:off x="0" y="2743200"/>
            <a:ext cx="32918400" cy="0"/>
          </a:xfrm>
          <a:prstGeom prst="line">
            <a:avLst/>
          </a:prstGeom>
          <a:ln w="1270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325755F5-CAF3-4463-7B5A-37F17EB1B6DE}"/>
              </a:ext>
            </a:extLst>
          </p:cNvPr>
          <p:cNvSpPr/>
          <p:nvPr/>
        </p:nvSpPr>
        <p:spPr>
          <a:xfrm>
            <a:off x="122040" y="3200400"/>
            <a:ext cx="16075903" cy="4455890"/>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Background</a:t>
            </a:r>
          </a:p>
        </p:txBody>
      </p:sp>
      <p:sp>
        <p:nvSpPr>
          <p:cNvPr id="11" name="Rectangle 10">
            <a:extLst>
              <a:ext uri="{FF2B5EF4-FFF2-40B4-BE49-F238E27FC236}">
                <a16:creationId xmlns:a16="http://schemas.microsoft.com/office/drawing/2014/main" id="{F9E2493F-442E-5BBD-4649-08BAA103B128}"/>
              </a:ext>
            </a:extLst>
          </p:cNvPr>
          <p:cNvSpPr/>
          <p:nvPr/>
        </p:nvSpPr>
        <p:spPr>
          <a:xfrm>
            <a:off x="122040" y="7709798"/>
            <a:ext cx="16075903" cy="6501485"/>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t">
            <a:normAutofit/>
          </a:bodyPr>
          <a:lstStyle/>
          <a:p>
            <a:pPr algn="ctr"/>
            <a:r>
              <a:rPr lang="en-US" sz="4000" b="1" dirty="0">
                <a:solidFill>
                  <a:schemeClr val="tx1"/>
                </a:solidFill>
                <a:latin typeface="Franklin Gothic Medium" panose="020B0603020102020204" pitchFamily="34" charset="0"/>
              </a:rPr>
              <a:t>Current Situation</a:t>
            </a:r>
          </a:p>
          <a:p>
            <a:pPr marL="12700">
              <a:lnSpc>
                <a:spcPts val="1175"/>
              </a:lnSpc>
            </a:pPr>
            <a:endParaRPr lang="en-US" sz="2800" spc="10" dirty="0">
              <a:solidFill>
                <a:schemeClr val="tx1"/>
              </a:solidFill>
              <a:latin typeface="Franklin Gothic Medium" panose="020B0603020102020204" pitchFamily="34" charset="0"/>
              <a:cs typeface="Arial"/>
            </a:endParaRPr>
          </a:p>
        </p:txBody>
      </p:sp>
      <p:sp>
        <p:nvSpPr>
          <p:cNvPr id="12" name="Rectangle 11">
            <a:extLst>
              <a:ext uri="{FF2B5EF4-FFF2-40B4-BE49-F238E27FC236}">
                <a16:creationId xmlns:a16="http://schemas.microsoft.com/office/drawing/2014/main" id="{92F092A8-2362-F8BD-AE66-CF7FDE15E008}"/>
              </a:ext>
            </a:extLst>
          </p:cNvPr>
          <p:cNvSpPr/>
          <p:nvPr/>
        </p:nvSpPr>
        <p:spPr>
          <a:xfrm>
            <a:off x="122040" y="14211283"/>
            <a:ext cx="16075903" cy="5251204"/>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Goals/Target</a:t>
            </a:r>
          </a:p>
          <a:p>
            <a:pPr marL="469900" marR="5080" indent="-457200">
              <a:lnSpc>
                <a:spcPct val="100000"/>
              </a:lnSpc>
              <a:spcBef>
                <a:spcPts val="100"/>
              </a:spcBef>
              <a:buFont typeface="Arial" panose="020B0604020202020204" pitchFamily="34" charset="0"/>
              <a:buChar char="•"/>
            </a:pPr>
            <a:endParaRPr lang="en-US" sz="3200" spc="10" dirty="0">
              <a:solidFill>
                <a:schemeClr val="tx1"/>
              </a:solidFill>
              <a:latin typeface="Franklin Gothic Medium" panose="020B0603020102020204" pitchFamily="34" charset="0"/>
              <a:cs typeface="Arial"/>
            </a:endParaRPr>
          </a:p>
        </p:txBody>
      </p:sp>
      <p:sp>
        <p:nvSpPr>
          <p:cNvPr id="13" name="Rectangle 12">
            <a:extLst>
              <a:ext uri="{FF2B5EF4-FFF2-40B4-BE49-F238E27FC236}">
                <a16:creationId xmlns:a16="http://schemas.microsoft.com/office/drawing/2014/main" id="{C864DD92-865C-18C3-4B8F-0BB605F993CC}"/>
              </a:ext>
            </a:extLst>
          </p:cNvPr>
          <p:cNvSpPr/>
          <p:nvPr/>
        </p:nvSpPr>
        <p:spPr>
          <a:xfrm>
            <a:off x="122040" y="19768454"/>
            <a:ext cx="16075903" cy="5749773"/>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Analysis</a:t>
            </a:r>
          </a:p>
          <a:p>
            <a:pPr marL="469265" marR="5080" indent="-457200">
              <a:lnSpc>
                <a:spcPct val="102000"/>
              </a:lnSpc>
              <a:spcBef>
                <a:spcPts val="80"/>
              </a:spcBef>
              <a:buFont typeface="Arial" panose="020B0604020202020204" pitchFamily="34" charset="0"/>
              <a:buChar char="•"/>
            </a:pPr>
            <a:endParaRPr lang="en-US" sz="3200" dirty="0">
              <a:solidFill>
                <a:schemeClr val="tx1"/>
              </a:solidFill>
              <a:latin typeface="Franklin Gothic Medium" panose="020B0603020102020204" pitchFamily="34" charset="0"/>
              <a:cs typeface="Arial"/>
            </a:endParaRPr>
          </a:p>
          <a:p>
            <a:endParaRPr lang="en-US" sz="3200" dirty="0">
              <a:solidFill>
                <a:schemeClr val="tx1"/>
              </a:solidFill>
              <a:latin typeface="Franklin Gothic Medium" panose="020B0603020102020204" pitchFamily="34" charset="0"/>
              <a:cs typeface="Arial"/>
            </a:endParaRPr>
          </a:p>
          <a:p>
            <a:endParaRPr lang="en-US" sz="3200" dirty="0">
              <a:solidFill>
                <a:schemeClr val="tx1"/>
              </a:solidFill>
              <a:latin typeface="Franklin Gothic Medium" panose="020B0603020102020204" pitchFamily="34" charset="0"/>
            </a:endParaRPr>
          </a:p>
        </p:txBody>
      </p:sp>
      <p:sp>
        <p:nvSpPr>
          <p:cNvPr id="14" name="Rectangle 13">
            <a:extLst>
              <a:ext uri="{FF2B5EF4-FFF2-40B4-BE49-F238E27FC236}">
                <a16:creationId xmlns:a16="http://schemas.microsoft.com/office/drawing/2014/main" id="{B7ACA42F-3A08-5E6B-299A-237AB703BB25}"/>
              </a:ext>
            </a:extLst>
          </p:cNvPr>
          <p:cNvSpPr/>
          <p:nvPr/>
        </p:nvSpPr>
        <p:spPr>
          <a:xfrm>
            <a:off x="16720457" y="3200399"/>
            <a:ext cx="16075903" cy="7526861"/>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Recommendation (Proposed Countermeasures/Future State)</a:t>
            </a:r>
          </a:p>
          <a:p>
            <a:pPr marL="502920" marR="951230" indent="-457200">
              <a:lnSpc>
                <a:spcPct val="102000"/>
              </a:lnSpc>
              <a:spcBef>
                <a:spcPts val="85"/>
              </a:spcBef>
              <a:buFont typeface="Arial" panose="020B0604020202020204" pitchFamily="34" charset="0"/>
              <a:buChar char="•"/>
            </a:pPr>
            <a:endParaRPr lang="en-US" sz="3200" dirty="0">
              <a:solidFill>
                <a:schemeClr val="tx1"/>
              </a:solidFill>
              <a:latin typeface="Franklin Gothic Medium" panose="020B0603020102020204" pitchFamily="34" charset="0"/>
              <a:cs typeface="Calibri"/>
            </a:endParaRPr>
          </a:p>
        </p:txBody>
      </p:sp>
      <p:sp>
        <p:nvSpPr>
          <p:cNvPr id="15" name="Rectangle 14">
            <a:extLst>
              <a:ext uri="{FF2B5EF4-FFF2-40B4-BE49-F238E27FC236}">
                <a16:creationId xmlns:a16="http://schemas.microsoft.com/office/drawing/2014/main" id="{0F01A8D7-2CD2-F03C-B925-1E0EDA952ECC}"/>
              </a:ext>
            </a:extLst>
          </p:cNvPr>
          <p:cNvSpPr/>
          <p:nvPr/>
        </p:nvSpPr>
        <p:spPr>
          <a:xfrm>
            <a:off x="16720456" y="10766562"/>
            <a:ext cx="16075903" cy="7526864"/>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Implementation Plan</a:t>
            </a:r>
          </a:p>
          <a:p>
            <a:pPr marL="605155" indent="-571500">
              <a:lnSpc>
                <a:spcPct val="100000"/>
              </a:lnSpc>
              <a:spcBef>
                <a:spcPts val="25"/>
              </a:spcBef>
              <a:buFont typeface="Arial" panose="020B0604020202020204" pitchFamily="34" charset="0"/>
              <a:buChar char="•"/>
            </a:pPr>
            <a:endParaRPr lang="en-US" sz="3200" dirty="0">
              <a:solidFill>
                <a:schemeClr val="tx1"/>
              </a:solidFill>
              <a:latin typeface="Franklin Gothic Medium" panose="020B0603020102020204" pitchFamily="34" charset="0"/>
              <a:cs typeface="Arial"/>
            </a:endParaRPr>
          </a:p>
        </p:txBody>
      </p:sp>
      <p:sp>
        <p:nvSpPr>
          <p:cNvPr id="16" name="Rectangle 15">
            <a:extLst>
              <a:ext uri="{FF2B5EF4-FFF2-40B4-BE49-F238E27FC236}">
                <a16:creationId xmlns:a16="http://schemas.microsoft.com/office/drawing/2014/main" id="{FE204EE2-9A2D-AA6A-80AE-0804301B08CB}"/>
              </a:ext>
            </a:extLst>
          </p:cNvPr>
          <p:cNvSpPr/>
          <p:nvPr/>
        </p:nvSpPr>
        <p:spPr>
          <a:xfrm>
            <a:off x="16720456" y="18332729"/>
            <a:ext cx="16075903" cy="6649988"/>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Follow up/Sustaining Improvement</a:t>
            </a:r>
          </a:p>
          <a:p>
            <a:pPr marL="13970" marR="5080" indent="-1905">
              <a:lnSpc>
                <a:spcPct val="104200"/>
              </a:lnSpc>
              <a:spcBef>
                <a:spcPts val="75"/>
              </a:spcBef>
            </a:pPr>
            <a:endParaRPr lang="en-US" sz="1000" spc="-10" dirty="0">
              <a:solidFill>
                <a:schemeClr val="tx1"/>
              </a:solidFill>
              <a:latin typeface="Franklin Gothic Medium" panose="020B0603020102020204" pitchFamily="34" charset="0"/>
              <a:cs typeface="Arial"/>
            </a:endParaRPr>
          </a:p>
          <a:p>
            <a:pPr marL="457200" indent="-457200">
              <a:buFont typeface="Arial" panose="020B0604020202020204" pitchFamily="34" charset="0"/>
              <a:buChar char="•"/>
            </a:pPr>
            <a:endParaRPr lang="en-US" sz="3000" dirty="0">
              <a:solidFill>
                <a:schemeClr val="tx1"/>
              </a:solidFill>
              <a:latin typeface="Franklin Gothic Medium" panose="020B0603020102020204" pitchFamily="34" charset="0"/>
              <a:cs typeface="Arial"/>
            </a:endParaRPr>
          </a:p>
        </p:txBody>
      </p:sp>
      <p:pic>
        <p:nvPicPr>
          <p:cNvPr id="3" name="Picture 2" descr="A logo with text overlay&#10;&#10;Description automatically generated">
            <a:extLst>
              <a:ext uri="{FF2B5EF4-FFF2-40B4-BE49-F238E27FC236}">
                <a16:creationId xmlns:a16="http://schemas.microsoft.com/office/drawing/2014/main" id="{851CC6FF-0DD4-6969-57D0-6793BCEDF9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2604" y="28174"/>
            <a:ext cx="2671156" cy="2661519"/>
          </a:xfrm>
          <a:prstGeom prst="rect">
            <a:avLst/>
          </a:prstGeom>
        </p:spPr>
      </p:pic>
      <p:sp>
        <p:nvSpPr>
          <p:cNvPr id="5" name="Rectangle 4">
            <a:extLst>
              <a:ext uri="{FF2B5EF4-FFF2-40B4-BE49-F238E27FC236}">
                <a16:creationId xmlns:a16="http://schemas.microsoft.com/office/drawing/2014/main" id="{F76E88A6-4F74-540E-37AC-AA3F56C74361}"/>
              </a:ext>
            </a:extLst>
          </p:cNvPr>
          <p:cNvSpPr/>
          <p:nvPr/>
        </p:nvSpPr>
        <p:spPr>
          <a:xfrm>
            <a:off x="27678837" y="509516"/>
            <a:ext cx="4751883" cy="1776473"/>
          </a:xfrm>
          <a:prstGeom prst="rect">
            <a:avLst/>
          </a:prstGeom>
          <a:solidFill>
            <a:schemeClr val="accent2">
              <a:lumMod val="40000"/>
              <a:lumOff val="60000"/>
            </a:schemeClr>
          </a:solidFill>
          <a:ln>
            <a:solidFill>
              <a:schemeClr val="bg2"/>
            </a:solidFill>
          </a:ln>
          <a:effectLst>
            <a:glow rad="228600">
              <a:schemeClr val="accent6">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Franklin Gothic Demi" panose="020B0703020102020204" pitchFamily="34" charset="0"/>
              </a:rPr>
              <a:t>High resolution</a:t>
            </a:r>
          </a:p>
          <a:p>
            <a:pPr algn="ctr"/>
            <a:r>
              <a:rPr lang="en-US" sz="4400" b="1" dirty="0">
                <a:solidFill>
                  <a:schemeClr val="tx1"/>
                </a:solidFill>
                <a:latin typeface="Franklin Gothic Demi" panose="020B0703020102020204" pitchFamily="34" charset="0"/>
              </a:rPr>
              <a:t>SITE LOGO HERE</a:t>
            </a:r>
          </a:p>
        </p:txBody>
      </p:sp>
      <p:sp>
        <p:nvSpPr>
          <p:cNvPr id="7" name="Rectangle 6">
            <a:extLst>
              <a:ext uri="{FF2B5EF4-FFF2-40B4-BE49-F238E27FC236}">
                <a16:creationId xmlns:a16="http://schemas.microsoft.com/office/drawing/2014/main" id="{328FFA7A-D3B7-27FB-DE2F-4660EE4E7C62}"/>
              </a:ext>
            </a:extLst>
          </p:cNvPr>
          <p:cNvSpPr/>
          <p:nvPr/>
        </p:nvSpPr>
        <p:spPr>
          <a:xfrm>
            <a:off x="3553661" y="211322"/>
            <a:ext cx="5718676" cy="2372860"/>
          </a:xfrm>
          <a:prstGeom prst="rect">
            <a:avLst/>
          </a:prstGeom>
          <a:solidFill>
            <a:srgbClr val="FFE1E1"/>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C00000"/>
                </a:solidFill>
                <a:latin typeface="Franklin Gothic Medium" panose="020B0603020102020204" pitchFamily="34" charset="0"/>
              </a:rPr>
              <a:t>Due to MARCQI database with your Site-based QI project final report </a:t>
            </a:r>
          </a:p>
          <a:p>
            <a:pPr algn="ctr"/>
            <a:r>
              <a:rPr lang="en-US" sz="2400" u="sng" dirty="0">
                <a:solidFill>
                  <a:srgbClr val="C00000"/>
                </a:solidFill>
                <a:latin typeface="Franklin Gothic Medium" panose="020B0603020102020204" pitchFamily="34" charset="0"/>
              </a:rPr>
              <a:t>Remove this text box before submission</a:t>
            </a:r>
          </a:p>
        </p:txBody>
      </p:sp>
    </p:spTree>
    <p:extLst>
      <p:ext uri="{BB962C8B-B14F-4D97-AF65-F5344CB8AC3E}">
        <p14:creationId xmlns:p14="http://schemas.microsoft.com/office/powerpoint/2010/main" val="4164485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FEDD9AD-7581-B7CA-D5B9-0F3E3B175849}"/>
              </a:ext>
            </a:extLst>
          </p:cNvPr>
          <p:cNvSpPr/>
          <p:nvPr/>
        </p:nvSpPr>
        <p:spPr>
          <a:xfrm>
            <a:off x="2743200" y="509516"/>
            <a:ext cx="24935637" cy="158053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700" algn="ctr">
              <a:lnSpc>
                <a:spcPct val="100000"/>
              </a:lnSpc>
              <a:spcBef>
                <a:spcPts val="100"/>
              </a:spcBef>
            </a:pPr>
            <a:r>
              <a:rPr lang="en-US" sz="3600" b="1" dirty="0">
                <a:solidFill>
                  <a:schemeClr val="tx1"/>
                </a:solidFill>
                <a:latin typeface="Franklin Gothic Medium" panose="020B0603020102020204" pitchFamily="34" charset="0"/>
                <a:cs typeface="Arial"/>
              </a:rPr>
              <a:t>YEAR JOINT – PROJECT TITLE</a:t>
            </a:r>
          </a:p>
          <a:p>
            <a:pPr algn="ctr"/>
            <a:r>
              <a:rPr lang="en-US" sz="3600" b="1" i="1" dirty="0">
                <a:solidFill>
                  <a:schemeClr val="tx1"/>
                </a:solidFill>
                <a:latin typeface="Franklin Gothic Medium" panose="020B0603020102020204" pitchFamily="34" charset="0"/>
              </a:rPr>
              <a:t>CLINICAL CHAMPION NAME &amp; CDA NAME(S)</a:t>
            </a:r>
          </a:p>
          <a:p>
            <a:pPr algn="ctr"/>
            <a:r>
              <a:rPr lang="en-US" sz="3600" b="1" dirty="0">
                <a:solidFill>
                  <a:schemeClr val="tx1"/>
                </a:solidFill>
                <a:latin typeface="Franklin Gothic Medium" panose="020B0603020102020204" pitchFamily="34" charset="0"/>
              </a:rPr>
              <a:t>SITE NAME</a:t>
            </a:r>
          </a:p>
        </p:txBody>
      </p:sp>
      <p:cxnSp>
        <p:nvCxnSpPr>
          <p:cNvPr id="8" name="Straight Connector 7">
            <a:extLst>
              <a:ext uri="{FF2B5EF4-FFF2-40B4-BE49-F238E27FC236}">
                <a16:creationId xmlns:a16="http://schemas.microsoft.com/office/drawing/2014/main" id="{C9B39ADB-5D5F-BB5B-99A7-89A387A62F88}"/>
              </a:ext>
            </a:extLst>
          </p:cNvPr>
          <p:cNvCxnSpPr>
            <a:cxnSpLocks/>
          </p:cNvCxnSpPr>
          <p:nvPr/>
        </p:nvCxnSpPr>
        <p:spPr>
          <a:xfrm>
            <a:off x="0" y="2743200"/>
            <a:ext cx="32918400" cy="0"/>
          </a:xfrm>
          <a:prstGeom prst="line">
            <a:avLst/>
          </a:prstGeom>
          <a:ln w="1270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325755F5-CAF3-4463-7B5A-37F17EB1B6DE}"/>
              </a:ext>
            </a:extLst>
          </p:cNvPr>
          <p:cNvSpPr/>
          <p:nvPr/>
        </p:nvSpPr>
        <p:spPr>
          <a:xfrm>
            <a:off x="122040" y="3200400"/>
            <a:ext cx="16075903" cy="4455890"/>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Background</a:t>
            </a:r>
          </a:p>
          <a:p>
            <a:pPr algn="l"/>
            <a:r>
              <a:rPr lang="en-US" sz="3200" dirty="0">
                <a:solidFill>
                  <a:schemeClr val="tx1"/>
                </a:solidFill>
                <a:latin typeface="Franklin Gothic Medium" panose="020B0603020102020204" pitchFamily="34" charset="0"/>
                <a:cs typeface="Calibri"/>
              </a:rPr>
              <a:t>Why are we talking about this specific problem? (Historical, Organizational, Business Context). Try to show how this problem relates to organizational goals: Safety, Quality, Timeliness, Financials, and People (employee and patient engagement).</a:t>
            </a:r>
          </a:p>
          <a:p>
            <a:pPr algn="l"/>
            <a:r>
              <a:rPr lang="en-US" sz="3200" dirty="0">
                <a:solidFill>
                  <a:schemeClr val="tx1"/>
                </a:solidFill>
                <a:latin typeface="Franklin Gothic Medium" panose="020B0603020102020204" pitchFamily="34" charset="0"/>
                <a:cs typeface="Calibri"/>
              </a:rPr>
              <a:t>Use visuals to draw attention to your A3. The human brain processes visuals many, many times faster than text! You do not need to be an artist, stick figures will do. Use "leads to" to connect your background statements to organizational strategic goals</a:t>
            </a:r>
          </a:p>
        </p:txBody>
      </p:sp>
      <p:sp>
        <p:nvSpPr>
          <p:cNvPr id="11" name="Rectangle 10">
            <a:extLst>
              <a:ext uri="{FF2B5EF4-FFF2-40B4-BE49-F238E27FC236}">
                <a16:creationId xmlns:a16="http://schemas.microsoft.com/office/drawing/2014/main" id="{F9E2493F-442E-5BBD-4649-08BAA103B128}"/>
              </a:ext>
            </a:extLst>
          </p:cNvPr>
          <p:cNvSpPr/>
          <p:nvPr/>
        </p:nvSpPr>
        <p:spPr>
          <a:xfrm>
            <a:off x="122040" y="7709798"/>
            <a:ext cx="16075903" cy="6501485"/>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t">
            <a:normAutofit lnSpcReduction="10000"/>
          </a:bodyPr>
          <a:lstStyle/>
          <a:p>
            <a:pPr algn="ctr"/>
            <a:r>
              <a:rPr lang="en-US" sz="4000" b="1" dirty="0">
                <a:solidFill>
                  <a:schemeClr val="tx1"/>
                </a:solidFill>
                <a:latin typeface="Franklin Gothic Medium" panose="020B0603020102020204" pitchFamily="34" charset="0"/>
              </a:rPr>
              <a:t>Current Situation</a:t>
            </a:r>
          </a:p>
          <a:p>
            <a:pPr marL="558165" marR="826135" indent="-457200">
              <a:lnSpc>
                <a:spcPct val="102000"/>
              </a:lnSpc>
              <a:spcBef>
                <a:spcPts val="85"/>
              </a:spcBef>
              <a:buFont typeface="Arial" panose="020B0604020202020204" pitchFamily="34" charset="0"/>
              <a:buChar char="•"/>
            </a:pPr>
            <a:r>
              <a:rPr lang="en-US" sz="2600" dirty="0">
                <a:solidFill>
                  <a:schemeClr val="tx1"/>
                </a:solidFill>
                <a:latin typeface="Franklin Gothic Medium" panose="020B0603020102020204" pitchFamily="34" charset="0"/>
                <a:cs typeface="Calibri"/>
              </a:rPr>
              <a:t>Where do we Stand? It's now time to put our "investigative hat" on and collect clues or facts. It is important to be patient and not jump to solutions before thoroughly understanding the current situation. Some options to do this include….</a:t>
            </a:r>
          </a:p>
          <a:p>
            <a:pPr marL="558165" marR="826135" indent="-457200">
              <a:lnSpc>
                <a:spcPct val="102000"/>
              </a:lnSpc>
              <a:spcBef>
                <a:spcPts val="85"/>
              </a:spcBef>
              <a:buFont typeface="Arial" panose="020B0604020202020204" pitchFamily="34" charset="0"/>
              <a:buChar char="•"/>
            </a:pPr>
            <a:r>
              <a:rPr lang="en-US" sz="2600" dirty="0">
                <a:solidFill>
                  <a:schemeClr val="tx1"/>
                </a:solidFill>
                <a:latin typeface="Franklin Gothic Medium" panose="020B0603020102020204" pitchFamily="34" charset="0"/>
                <a:cs typeface="Calibri"/>
              </a:rPr>
              <a:t>Going to the Gemba (the place where the problem is occurring), asking questions, while respecting people.</a:t>
            </a:r>
          </a:p>
          <a:p>
            <a:pPr marL="558165" marR="826135" indent="-457200">
              <a:lnSpc>
                <a:spcPct val="102000"/>
              </a:lnSpc>
              <a:spcBef>
                <a:spcPts val="85"/>
              </a:spcBef>
              <a:buFont typeface="Arial" panose="020B0604020202020204" pitchFamily="34" charset="0"/>
              <a:buChar char="•"/>
            </a:pPr>
            <a:r>
              <a:rPr lang="en-US" sz="2600" dirty="0">
                <a:solidFill>
                  <a:schemeClr val="tx1"/>
                </a:solidFill>
                <a:latin typeface="Franklin Gothic Medium" panose="020B0603020102020204" pitchFamily="34" charset="0"/>
                <a:cs typeface="Calibri"/>
              </a:rPr>
              <a:t>Pulling a group of people directly related to the process (and other stakeholders) together to create a Current State Map or Process Map. Collecting data to determine a baseline for the particular problem.</a:t>
            </a:r>
          </a:p>
          <a:p>
            <a:pPr marL="558165" marR="826135" indent="-457200">
              <a:lnSpc>
                <a:spcPct val="102000"/>
              </a:lnSpc>
              <a:spcBef>
                <a:spcPts val="85"/>
              </a:spcBef>
              <a:buFont typeface="Arial" panose="020B0604020202020204" pitchFamily="34" charset="0"/>
              <a:buChar char="•"/>
            </a:pPr>
            <a:r>
              <a:rPr lang="en-US" sz="2600" dirty="0">
                <a:solidFill>
                  <a:schemeClr val="tx1"/>
                </a:solidFill>
                <a:latin typeface="Franklin Gothic Medium" panose="020B0603020102020204" pitchFamily="34" charset="0"/>
                <a:cs typeface="Calibri"/>
              </a:rPr>
              <a:t>In this Current Conditions section, It is nice to include visual summaries of the above activities...Examples would include a Current State Map or Process Map and/or a summary of the data (e.g. line graph, pie chart, etc.). Be sure to also include any relevant facts that surround your problem (e.g. it happens most often on second shift, it only seems to occur on Mondays, etc.).</a:t>
            </a:r>
          </a:p>
          <a:p>
            <a:pPr marL="558165" marR="826135" indent="-457200">
              <a:lnSpc>
                <a:spcPct val="102000"/>
              </a:lnSpc>
              <a:spcBef>
                <a:spcPts val="85"/>
              </a:spcBef>
              <a:buFont typeface="Arial" panose="020B0604020202020204" pitchFamily="34" charset="0"/>
              <a:buChar char="•"/>
            </a:pPr>
            <a:r>
              <a:rPr lang="en-US" sz="2600" dirty="0">
                <a:solidFill>
                  <a:schemeClr val="tx1"/>
                </a:solidFill>
                <a:latin typeface="Franklin Gothic Medium" panose="020B0603020102020204" pitchFamily="34" charset="0"/>
                <a:cs typeface="Calibri"/>
              </a:rPr>
              <a:t>Avoid the use of "lack of" as that often implies a solution in disguise. If you find yourself wanting to use that phrase, ask yourself, "What is causing the 'lack of'?" This section should include a CLEAR PROBLEM STATEMENT. The problem statement should be specific, measurable, avoid blame, not a "solution in disguise", and relate directly to the GAP between current condition and future (ideal) state.</a:t>
            </a:r>
          </a:p>
        </p:txBody>
      </p:sp>
      <p:sp>
        <p:nvSpPr>
          <p:cNvPr id="12" name="Rectangle 11">
            <a:extLst>
              <a:ext uri="{FF2B5EF4-FFF2-40B4-BE49-F238E27FC236}">
                <a16:creationId xmlns:a16="http://schemas.microsoft.com/office/drawing/2014/main" id="{92F092A8-2362-F8BD-AE66-CF7FDE15E008}"/>
              </a:ext>
            </a:extLst>
          </p:cNvPr>
          <p:cNvSpPr/>
          <p:nvPr/>
        </p:nvSpPr>
        <p:spPr>
          <a:xfrm>
            <a:off x="122040" y="14211283"/>
            <a:ext cx="16075903" cy="5251204"/>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Goals/Target</a:t>
            </a:r>
          </a:p>
          <a:p>
            <a:pPr marL="469900" marR="5080" indent="-457200">
              <a:lnSpc>
                <a:spcPct val="100000"/>
              </a:lnSpc>
              <a:spcBef>
                <a:spcPts val="100"/>
              </a:spcBef>
              <a:buFont typeface="Arial" panose="020B0604020202020204" pitchFamily="34" charset="0"/>
              <a:buChar char="•"/>
            </a:pPr>
            <a:r>
              <a:rPr lang="en-US" sz="3200" spc="10" dirty="0">
                <a:solidFill>
                  <a:schemeClr val="tx1"/>
                </a:solidFill>
                <a:latin typeface="Franklin Gothic Medium" panose="020B0603020102020204" pitchFamily="34" charset="0"/>
                <a:cs typeface="Arial"/>
              </a:rPr>
              <a:t>What is the specific change you want to accomplish now? Who is going to be part of the improvement team?</a:t>
            </a:r>
          </a:p>
          <a:p>
            <a:pPr marL="469900" marR="5080" indent="-457200">
              <a:lnSpc>
                <a:spcPct val="100000"/>
              </a:lnSpc>
              <a:spcBef>
                <a:spcPts val="100"/>
              </a:spcBef>
              <a:buFont typeface="Arial" panose="020B0604020202020204" pitchFamily="34" charset="0"/>
              <a:buChar char="•"/>
            </a:pPr>
            <a:r>
              <a:rPr lang="en-US" sz="3200" spc="10" dirty="0">
                <a:solidFill>
                  <a:schemeClr val="tx1"/>
                </a:solidFill>
                <a:latin typeface="Franklin Gothic Medium" panose="020B0603020102020204" pitchFamily="34" charset="0"/>
                <a:cs typeface="Arial"/>
              </a:rPr>
              <a:t>Set improvement goals related to the problem. A problem is defined as a gap from a target, standard, or goal (e.g., the gap between your baseline measurement and your first target). </a:t>
            </a:r>
          </a:p>
          <a:p>
            <a:pPr marL="469900" marR="5080" indent="-457200">
              <a:lnSpc>
                <a:spcPct val="100000"/>
              </a:lnSpc>
              <a:spcBef>
                <a:spcPts val="100"/>
              </a:spcBef>
              <a:buFont typeface="Arial" panose="020B0604020202020204" pitchFamily="34" charset="0"/>
              <a:buChar char="•"/>
            </a:pPr>
            <a:r>
              <a:rPr lang="en-US" sz="3200" spc="10" dirty="0">
                <a:solidFill>
                  <a:schemeClr val="tx1"/>
                </a:solidFill>
                <a:latin typeface="Franklin Gothic Medium" panose="020B0603020102020204" pitchFamily="34" charset="0"/>
                <a:cs typeface="Arial"/>
              </a:rPr>
              <a:t>Make sure your goals are quantifiable and time-bound (e.g., Improve X by 50% by January 1, 20XX). Use the acronym: </a:t>
            </a:r>
            <a:r>
              <a:rPr lang="en-US" sz="3200" spc="10" dirty="0" err="1">
                <a:solidFill>
                  <a:schemeClr val="tx1"/>
                </a:solidFill>
                <a:latin typeface="Franklin Gothic Medium" panose="020B0603020102020204" pitchFamily="34" charset="0"/>
                <a:cs typeface="Arial"/>
              </a:rPr>
              <a:t>S.M.A.R.T</a:t>
            </a:r>
            <a:r>
              <a:rPr lang="en-US" sz="3200" spc="10" dirty="0">
                <a:solidFill>
                  <a:schemeClr val="tx1"/>
                </a:solidFill>
                <a:latin typeface="Franklin Gothic Medium" panose="020B0603020102020204" pitchFamily="34" charset="0"/>
                <a:cs typeface="Arial"/>
              </a:rPr>
              <a:t>. (strategic, measurable, actionable, realistic, and time-bound).</a:t>
            </a:r>
          </a:p>
        </p:txBody>
      </p:sp>
      <p:sp>
        <p:nvSpPr>
          <p:cNvPr id="13" name="Rectangle 12">
            <a:extLst>
              <a:ext uri="{FF2B5EF4-FFF2-40B4-BE49-F238E27FC236}">
                <a16:creationId xmlns:a16="http://schemas.microsoft.com/office/drawing/2014/main" id="{C864DD92-865C-18C3-4B8F-0BB605F993CC}"/>
              </a:ext>
            </a:extLst>
          </p:cNvPr>
          <p:cNvSpPr/>
          <p:nvPr/>
        </p:nvSpPr>
        <p:spPr>
          <a:xfrm>
            <a:off x="122040" y="19768454"/>
            <a:ext cx="16075903" cy="5749773"/>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Analysis</a:t>
            </a:r>
          </a:p>
          <a:p>
            <a:pPr marL="469265" marR="5080" indent="-457200">
              <a:lnSpc>
                <a:spcPct val="102000"/>
              </a:lnSpc>
              <a:spcBef>
                <a:spcPts val="80"/>
              </a:spcBef>
              <a:buFont typeface="Arial" panose="020B0604020202020204" pitchFamily="34" charset="0"/>
              <a:buChar char="•"/>
            </a:pPr>
            <a:r>
              <a:rPr lang="en-US" sz="2400" dirty="0">
                <a:solidFill>
                  <a:schemeClr val="tx1"/>
                </a:solidFill>
                <a:latin typeface="Franklin Gothic Medium" panose="020B0603020102020204" pitchFamily="34" charset="0"/>
                <a:cs typeface="Calibri"/>
              </a:rPr>
              <a:t>What are the root causes of the problem? A "root cause" is defined as the cause of the problem that (if taken care of ) would eliminate the majority of occurrences of the problem. In order to determine this, perform a "5-Whys" Root Cause Analysis...</a:t>
            </a:r>
          </a:p>
          <a:p>
            <a:pPr marL="926465" marR="5080" lvl="1" indent="-457200">
              <a:lnSpc>
                <a:spcPct val="102000"/>
              </a:lnSpc>
              <a:spcBef>
                <a:spcPts val="80"/>
              </a:spcBef>
              <a:buFont typeface="+mj-lt"/>
              <a:buAutoNum type="arabicPeriod"/>
            </a:pPr>
            <a:r>
              <a:rPr lang="en-US" sz="2400" dirty="0">
                <a:solidFill>
                  <a:schemeClr val="tx1"/>
                </a:solidFill>
                <a:latin typeface="Franklin Gothic Medium" panose="020B0603020102020204" pitchFamily="34" charset="0"/>
                <a:cs typeface="Calibri"/>
              </a:rPr>
              <a:t>Using the list of observed “Causes” collected during observations, identify the cause that lead to the majority of problem occurrences...If you do not know –may require additional data collection &amp; analysis to determine</a:t>
            </a:r>
          </a:p>
          <a:p>
            <a:pPr marL="926465" marR="5080" lvl="1" indent="-457200">
              <a:lnSpc>
                <a:spcPct val="102000"/>
              </a:lnSpc>
              <a:spcBef>
                <a:spcPts val="80"/>
              </a:spcBef>
              <a:buFont typeface="+mj-lt"/>
              <a:buAutoNum type="arabicPeriod"/>
            </a:pPr>
            <a:r>
              <a:rPr lang="en-US" sz="2400" dirty="0">
                <a:solidFill>
                  <a:schemeClr val="tx1"/>
                </a:solidFill>
                <a:latin typeface="Franklin Gothic Medium" panose="020B0603020102020204" pitchFamily="34" charset="0"/>
                <a:cs typeface="Calibri"/>
              </a:rPr>
              <a:t>Then ask “Why” the cause occurred &amp; document. Continue asking “Why” until you reach an actionable point where recurrence can be reduced or eliminated by addressing the cause. It usually takes between 2 and 5 “Whys”.</a:t>
            </a:r>
          </a:p>
          <a:p>
            <a:pPr marL="926465" marR="5080" lvl="1" indent="-457200">
              <a:lnSpc>
                <a:spcPct val="102000"/>
              </a:lnSpc>
              <a:spcBef>
                <a:spcPts val="80"/>
              </a:spcBef>
              <a:buFont typeface="+mj-lt"/>
              <a:buAutoNum type="arabicPeriod"/>
            </a:pPr>
            <a:r>
              <a:rPr lang="en-US" sz="2400" dirty="0">
                <a:solidFill>
                  <a:schemeClr val="tx1"/>
                </a:solidFill>
                <a:latin typeface="Franklin Gothic Medium" panose="020B0603020102020204" pitchFamily="34" charset="0"/>
                <a:cs typeface="Calibri"/>
              </a:rPr>
              <a:t>Root cause often comes down to: “No standard existing for a particular problem” or “an existing standard which is not being followed”...Ask yourself if this is true for the problem you are analyzing</a:t>
            </a:r>
          </a:p>
          <a:p>
            <a:pPr marL="926465" marR="5080" lvl="1" indent="-457200">
              <a:lnSpc>
                <a:spcPct val="102000"/>
              </a:lnSpc>
              <a:spcBef>
                <a:spcPts val="80"/>
              </a:spcBef>
              <a:buFont typeface="+mj-lt"/>
              <a:buAutoNum type="arabicPeriod"/>
            </a:pPr>
            <a:r>
              <a:rPr lang="en-US" sz="2400" dirty="0">
                <a:solidFill>
                  <a:schemeClr val="tx1"/>
                </a:solidFill>
                <a:latin typeface="Franklin Gothic Medium" panose="020B0603020102020204" pitchFamily="34" charset="0"/>
                <a:cs typeface="Calibri"/>
              </a:rPr>
              <a:t>There is often more than one root cause, so come up with several...this will keep the team's collective mind open to different possibilities. Only address one root cause at a time in order to determine the effect of each change</a:t>
            </a:r>
          </a:p>
          <a:p>
            <a:pPr marL="469265" marR="5080" indent="-457200">
              <a:lnSpc>
                <a:spcPct val="102000"/>
              </a:lnSpc>
              <a:spcBef>
                <a:spcPts val="80"/>
              </a:spcBef>
              <a:buFont typeface="Arial" panose="020B0604020202020204" pitchFamily="34" charset="0"/>
              <a:buChar char="•"/>
            </a:pPr>
            <a:r>
              <a:rPr lang="en-US" sz="2400" dirty="0">
                <a:solidFill>
                  <a:schemeClr val="tx1"/>
                </a:solidFill>
                <a:latin typeface="Franklin Gothic Medium" panose="020B0603020102020204" pitchFamily="34" charset="0"/>
                <a:cs typeface="Calibri"/>
              </a:rPr>
              <a:t>Don't forget to perform the "therefore test" by starting with your root cause and working up to your problem in order to check the logic of your causal chain.</a:t>
            </a:r>
          </a:p>
        </p:txBody>
      </p:sp>
      <p:sp>
        <p:nvSpPr>
          <p:cNvPr id="14" name="Rectangle 13">
            <a:extLst>
              <a:ext uri="{FF2B5EF4-FFF2-40B4-BE49-F238E27FC236}">
                <a16:creationId xmlns:a16="http://schemas.microsoft.com/office/drawing/2014/main" id="{B7ACA42F-3A08-5E6B-299A-237AB703BB25}"/>
              </a:ext>
            </a:extLst>
          </p:cNvPr>
          <p:cNvSpPr/>
          <p:nvPr/>
        </p:nvSpPr>
        <p:spPr>
          <a:xfrm>
            <a:off x="16720457" y="3200399"/>
            <a:ext cx="16075903" cy="7526861"/>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Recommendation (Proposed Countermeasures/Future State)</a:t>
            </a:r>
          </a:p>
          <a:p>
            <a:pPr marL="502920" marR="951230" indent="-457200">
              <a:lnSpc>
                <a:spcPct val="102000"/>
              </a:lnSpc>
              <a:spcBef>
                <a:spcPts val="85"/>
              </a:spcBef>
              <a:buFont typeface="Arial" panose="020B0604020202020204" pitchFamily="34" charset="0"/>
              <a:buChar char="•"/>
            </a:pPr>
            <a:r>
              <a:rPr lang="en-US" sz="3200" dirty="0">
                <a:solidFill>
                  <a:schemeClr val="tx1"/>
                </a:solidFill>
                <a:latin typeface="Franklin Gothic Medium" panose="020B0603020102020204" pitchFamily="34" charset="0"/>
                <a:cs typeface="Calibri"/>
              </a:rPr>
              <a:t>What are your proposed countermeasures, strategies, alternatives?</a:t>
            </a:r>
          </a:p>
          <a:p>
            <a:pPr marL="502920" marR="951230" indent="-457200">
              <a:lnSpc>
                <a:spcPct val="102000"/>
              </a:lnSpc>
              <a:spcBef>
                <a:spcPts val="85"/>
              </a:spcBef>
              <a:buFont typeface="Arial" panose="020B0604020202020204" pitchFamily="34" charset="0"/>
              <a:buChar char="•"/>
            </a:pPr>
            <a:r>
              <a:rPr lang="en-US" sz="3200" dirty="0">
                <a:solidFill>
                  <a:schemeClr val="tx1"/>
                </a:solidFill>
                <a:latin typeface="Franklin Gothic Medium" panose="020B0603020102020204" pitchFamily="34" charset="0"/>
                <a:cs typeface="Calibri"/>
              </a:rPr>
              <a:t>Countermeasures are the specific changes in process required to address the root cause(s) of the problem that have been identified in the analysis section.</a:t>
            </a:r>
          </a:p>
          <a:p>
            <a:pPr marL="502920" marR="951230" indent="-457200">
              <a:lnSpc>
                <a:spcPct val="102000"/>
              </a:lnSpc>
              <a:spcBef>
                <a:spcPts val="85"/>
              </a:spcBef>
              <a:buFont typeface="Arial" panose="020B0604020202020204" pitchFamily="34" charset="0"/>
              <a:buChar char="•"/>
            </a:pPr>
            <a:r>
              <a:rPr lang="en-US" sz="3200" dirty="0">
                <a:solidFill>
                  <a:schemeClr val="tx1"/>
                </a:solidFill>
                <a:latin typeface="Franklin Gothic Medium" panose="020B0603020102020204" pitchFamily="34" charset="0"/>
                <a:cs typeface="Calibri"/>
              </a:rPr>
              <a:t>Make sure that there are countermeasures that connect to each of your identified actionable root causes.</a:t>
            </a:r>
          </a:p>
          <a:p>
            <a:pPr marL="502920" marR="951230" indent="-457200">
              <a:lnSpc>
                <a:spcPct val="102000"/>
              </a:lnSpc>
              <a:spcBef>
                <a:spcPts val="85"/>
              </a:spcBef>
              <a:buFont typeface="Arial" panose="020B0604020202020204" pitchFamily="34" charset="0"/>
              <a:buChar char="•"/>
            </a:pPr>
            <a:r>
              <a:rPr lang="en-US" sz="3200" dirty="0">
                <a:solidFill>
                  <a:schemeClr val="tx1"/>
                </a:solidFill>
                <a:latin typeface="Franklin Gothic Medium" panose="020B0603020102020204" pitchFamily="34" charset="0"/>
                <a:cs typeface="Calibri"/>
              </a:rPr>
              <a:t>An Impact-Effort Matrix or Multi-voting process may be helpful to prioritize proposed countermeasures.</a:t>
            </a:r>
          </a:p>
          <a:p>
            <a:pPr marL="502920" marR="951230" indent="-457200">
              <a:lnSpc>
                <a:spcPct val="102000"/>
              </a:lnSpc>
              <a:spcBef>
                <a:spcPts val="85"/>
              </a:spcBef>
              <a:buFont typeface="Arial" panose="020B0604020202020204" pitchFamily="34" charset="0"/>
              <a:buChar char="•"/>
            </a:pPr>
            <a:r>
              <a:rPr lang="en-US" sz="3200" dirty="0">
                <a:solidFill>
                  <a:schemeClr val="tx1"/>
                </a:solidFill>
                <a:latin typeface="Franklin Gothic Medium" panose="020B0603020102020204" pitchFamily="34" charset="0"/>
                <a:cs typeface="Calibri"/>
              </a:rPr>
              <a:t>Taking the list of countermeasures – you can also draw out the future state vision (Future State Map) for your process when all the countermeasures are in place...</a:t>
            </a:r>
          </a:p>
        </p:txBody>
      </p:sp>
      <p:sp>
        <p:nvSpPr>
          <p:cNvPr id="15" name="Rectangle 14">
            <a:extLst>
              <a:ext uri="{FF2B5EF4-FFF2-40B4-BE49-F238E27FC236}">
                <a16:creationId xmlns:a16="http://schemas.microsoft.com/office/drawing/2014/main" id="{0F01A8D7-2CD2-F03C-B925-1E0EDA952ECC}"/>
              </a:ext>
            </a:extLst>
          </p:cNvPr>
          <p:cNvSpPr/>
          <p:nvPr/>
        </p:nvSpPr>
        <p:spPr>
          <a:xfrm>
            <a:off x="16720456" y="10766562"/>
            <a:ext cx="16075903" cy="7526864"/>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Implementation Plan</a:t>
            </a:r>
          </a:p>
          <a:p>
            <a:pPr marL="605155" indent="-571500">
              <a:lnSpc>
                <a:spcPct val="100000"/>
              </a:lnSpc>
              <a:spcBef>
                <a:spcPts val="25"/>
              </a:spcBef>
              <a:buFont typeface="Arial" panose="020B0604020202020204" pitchFamily="34" charset="0"/>
              <a:buChar char="•"/>
            </a:pPr>
            <a:r>
              <a:rPr lang="en-US" sz="3200" dirty="0">
                <a:solidFill>
                  <a:schemeClr val="tx1"/>
                </a:solidFill>
                <a:latin typeface="Franklin Gothic Medium" panose="020B0603020102020204" pitchFamily="34" charset="0"/>
                <a:cs typeface="Arial"/>
              </a:rPr>
              <a:t>What activities will be required for implementation and who will be responsible for what and when?</a:t>
            </a:r>
          </a:p>
          <a:p>
            <a:pPr marL="605155" indent="-571500">
              <a:lnSpc>
                <a:spcPct val="100000"/>
              </a:lnSpc>
              <a:spcBef>
                <a:spcPts val="25"/>
              </a:spcBef>
              <a:buFont typeface="Arial" panose="020B0604020202020204" pitchFamily="34" charset="0"/>
              <a:buChar char="•"/>
            </a:pPr>
            <a:r>
              <a:rPr lang="en-US" sz="3200" dirty="0">
                <a:solidFill>
                  <a:schemeClr val="tx1"/>
                </a:solidFill>
                <a:latin typeface="Franklin Gothic Medium" panose="020B0603020102020204" pitchFamily="34" charset="0"/>
                <a:cs typeface="Arial"/>
              </a:rPr>
              <a:t>Many times, great ideas fail because no clear path to implementation has been established</a:t>
            </a:r>
          </a:p>
          <a:p>
            <a:pPr marL="605155" indent="-571500">
              <a:lnSpc>
                <a:spcPct val="100000"/>
              </a:lnSpc>
              <a:spcBef>
                <a:spcPts val="25"/>
              </a:spcBef>
              <a:buFont typeface="Arial" panose="020B0604020202020204" pitchFamily="34" charset="0"/>
              <a:buChar char="•"/>
            </a:pPr>
            <a:r>
              <a:rPr lang="en-US" sz="3200" dirty="0">
                <a:solidFill>
                  <a:schemeClr val="tx1"/>
                </a:solidFill>
                <a:latin typeface="Franklin Gothic Medium" panose="020B0603020102020204" pitchFamily="34" charset="0"/>
                <a:cs typeface="Arial"/>
              </a:rPr>
              <a:t>Be sure to create an implementation plan by…</a:t>
            </a:r>
          </a:p>
          <a:p>
            <a:pPr marL="948055" lvl="2">
              <a:spcBef>
                <a:spcPts val="25"/>
              </a:spcBef>
            </a:pPr>
            <a:r>
              <a:rPr lang="en-US" sz="3200" dirty="0">
                <a:solidFill>
                  <a:schemeClr val="tx1"/>
                </a:solidFill>
                <a:latin typeface="Franklin Gothic Medium" panose="020B0603020102020204" pitchFamily="34" charset="0"/>
                <a:cs typeface="Arial"/>
              </a:rPr>
              <a:t> 1) Identifying all the tasks required to realize and implement the proposed countermeasures</a:t>
            </a:r>
          </a:p>
          <a:p>
            <a:pPr marL="948055" lvl="2">
              <a:spcBef>
                <a:spcPts val="25"/>
              </a:spcBef>
            </a:pPr>
            <a:r>
              <a:rPr lang="en-US" sz="3200" dirty="0">
                <a:solidFill>
                  <a:schemeClr val="tx1"/>
                </a:solidFill>
                <a:latin typeface="Franklin Gothic Medium" panose="020B0603020102020204" pitchFamily="34" charset="0"/>
                <a:cs typeface="Arial"/>
              </a:rPr>
              <a:t> 2) Document the individual(s) responsible for leading the implementation activity</a:t>
            </a:r>
          </a:p>
          <a:p>
            <a:pPr marL="948055" lvl="2">
              <a:spcBef>
                <a:spcPts val="25"/>
              </a:spcBef>
            </a:pPr>
            <a:r>
              <a:rPr lang="en-US" sz="3200" dirty="0">
                <a:solidFill>
                  <a:schemeClr val="tx1"/>
                </a:solidFill>
                <a:latin typeface="Franklin Gothic Medium" panose="020B0603020102020204" pitchFamily="34" charset="0"/>
                <a:cs typeface="Arial"/>
              </a:rPr>
              <a:t> 3) Document when the activity will be completed</a:t>
            </a:r>
          </a:p>
        </p:txBody>
      </p:sp>
      <p:sp>
        <p:nvSpPr>
          <p:cNvPr id="16" name="Rectangle 15">
            <a:extLst>
              <a:ext uri="{FF2B5EF4-FFF2-40B4-BE49-F238E27FC236}">
                <a16:creationId xmlns:a16="http://schemas.microsoft.com/office/drawing/2014/main" id="{FE204EE2-9A2D-AA6A-80AE-0804301B08CB}"/>
              </a:ext>
            </a:extLst>
          </p:cNvPr>
          <p:cNvSpPr/>
          <p:nvPr/>
        </p:nvSpPr>
        <p:spPr>
          <a:xfrm>
            <a:off x="16720456" y="18332728"/>
            <a:ext cx="16075903" cy="7185501"/>
          </a:xfrm>
          <a:prstGeom prst="rect">
            <a:avLst/>
          </a:prstGeom>
          <a:gradFill flip="none" rotWithShape="1">
            <a:gsLst>
              <a:gs pos="0">
                <a:schemeClr val="bg1">
                  <a:lumMod val="75000"/>
                  <a:tint val="66000"/>
                  <a:satMod val="160000"/>
                </a:schemeClr>
              </a:gs>
              <a:gs pos="11000">
                <a:schemeClr val="bg1">
                  <a:lumMod val="75000"/>
                  <a:tint val="44500"/>
                  <a:satMod val="160000"/>
                </a:schemeClr>
              </a:gs>
              <a:gs pos="30000">
                <a:schemeClr val="bg1"/>
              </a:gs>
              <a:gs pos="21000">
                <a:schemeClr val="bg1">
                  <a:lumMod val="75000"/>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b="1" dirty="0">
                <a:solidFill>
                  <a:schemeClr val="tx1"/>
                </a:solidFill>
                <a:latin typeface="Franklin Gothic Medium" panose="020B0603020102020204" pitchFamily="34" charset="0"/>
              </a:rPr>
              <a:t>Follow up/Sustaining Improvement</a:t>
            </a:r>
          </a:p>
          <a:p>
            <a:pPr marL="13970" marR="5080" indent="-1905">
              <a:lnSpc>
                <a:spcPct val="104200"/>
              </a:lnSpc>
              <a:spcBef>
                <a:spcPts val="75"/>
              </a:spcBef>
            </a:pPr>
            <a:endParaRPr lang="en-US" sz="1000" spc="-10" dirty="0">
              <a:solidFill>
                <a:schemeClr val="tx1"/>
              </a:solidFill>
              <a:latin typeface="Franklin Gothic Medium" panose="020B0603020102020204" pitchFamily="34" charset="0"/>
              <a:cs typeface="Arial"/>
            </a:endParaRPr>
          </a:p>
          <a:p>
            <a:pPr marL="457200" indent="-457200">
              <a:buFont typeface="Arial" panose="020B0604020202020204" pitchFamily="34" charset="0"/>
              <a:buChar char="•"/>
            </a:pPr>
            <a:r>
              <a:rPr lang="en-US" sz="3000" i="0" u="none" strike="noStrike" baseline="0" dirty="0">
                <a:solidFill>
                  <a:schemeClr val="tx1"/>
                </a:solidFill>
                <a:latin typeface="Franklin Gothic Medium" panose="020B0603020102020204" pitchFamily="34" charset="0"/>
              </a:rPr>
              <a:t>How will we know if the actions have the impact needed?</a:t>
            </a:r>
          </a:p>
          <a:p>
            <a:pPr marL="914400" lvl="1" indent="-457200">
              <a:buFont typeface="Arial" panose="020B0604020202020204" pitchFamily="34" charset="0"/>
              <a:buChar char="•"/>
            </a:pPr>
            <a:r>
              <a:rPr lang="en-US" sz="3000" i="0" u="none" strike="noStrike" baseline="0" dirty="0">
                <a:solidFill>
                  <a:schemeClr val="tx1"/>
                </a:solidFill>
                <a:latin typeface="Franklin Gothic Medium" panose="020B0603020102020204" pitchFamily="34" charset="0"/>
              </a:rPr>
              <a:t>Follow up plans verify that the results of the changes have been met and that the countermeasures actually worked.</a:t>
            </a:r>
          </a:p>
          <a:p>
            <a:pPr marL="914400" lvl="1" indent="-457200">
              <a:buFont typeface="Arial" panose="020B0604020202020204" pitchFamily="34" charset="0"/>
              <a:buChar char="•"/>
            </a:pPr>
            <a:r>
              <a:rPr lang="en-US" sz="3000" i="0" u="none" strike="noStrike" baseline="0" dirty="0">
                <a:solidFill>
                  <a:schemeClr val="tx1"/>
                </a:solidFill>
                <a:latin typeface="Franklin Gothic Medium" panose="020B0603020102020204" pitchFamily="34" charset="0"/>
              </a:rPr>
              <a:t>Identify the data comparisons required following implementation.</a:t>
            </a:r>
          </a:p>
          <a:p>
            <a:pPr marL="914400" lvl="1" indent="-457200">
              <a:buFont typeface="Arial" panose="020B0604020202020204" pitchFamily="34" charset="0"/>
              <a:buChar char="•"/>
            </a:pPr>
            <a:r>
              <a:rPr lang="en-US" sz="3000" i="0" u="none" strike="noStrike" baseline="0" dirty="0">
                <a:solidFill>
                  <a:schemeClr val="tx1"/>
                </a:solidFill>
                <a:latin typeface="Franklin Gothic Medium" panose="020B0603020102020204" pitchFamily="34" charset="0"/>
              </a:rPr>
              <a:t>Document the individual(s) responsible for completing &amp; communicating the data comparisons.</a:t>
            </a:r>
          </a:p>
          <a:p>
            <a:pPr marL="457200" indent="-457200">
              <a:buFont typeface="Arial" panose="020B0604020202020204" pitchFamily="34" charset="0"/>
              <a:buChar char="•"/>
            </a:pPr>
            <a:r>
              <a:rPr lang="en-US" sz="3000" i="0" u="none" strike="noStrike" baseline="0" dirty="0">
                <a:solidFill>
                  <a:schemeClr val="tx1"/>
                </a:solidFill>
                <a:latin typeface="Franklin Gothic Medium" panose="020B0603020102020204" pitchFamily="34" charset="0"/>
              </a:rPr>
              <a:t>Document when the comparisons will be completed.</a:t>
            </a:r>
          </a:p>
          <a:p>
            <a:pPr marL="457200" indent="-457200">
              <a:buFont typeface="Arial" panose="020B0604020202020204" pitchFamily="34" charset="0"/>
              <a:buChar char="•"/>
            </a:pPr>
            <a:r>
              <a:rPr lang="en-US" sz="3000" i="0" u="none" strike="noStrike" baseline="0" dirty="0">
                <a:solidFill>
                  <a:schemeClr val="tx1"/>
                </a:solidFill>
                <a:latin typeface="Franklin Gothic Medium" panose="020B0603020102020204" pitchFamily="34" charset="0"/>
              </a:rPr>
              <a:t>We recommend creating a graph or table which shows the data over time (with the baseline and goal compared to various check points after the changes have been made).</a:t>
            </a:r>
          </a:p>
          <a:p>
            <a:pPr marL="457200" indent="-457200">
              <a:buFont typeface="Arial" panose="020B0604020202020204" pitchFamily="34" charset="0"/>
              <a:buChar char="•"/>
            </a:pPr>
            <a:r>
              <a:rPr lang="en-US" sz="3000" i="0" u="none" strike="noStrike" baseline="0" dirty="0">
                <a:solidFill>
                  <a:schemeClr val="tx1"/>
                </a:solidFill>
                <a:latin typeface="Franklin Gothic Medium" panose="020B0603020102020204" pitchFamily="34" charset="0"/>
              </a:rPr>
              <a:t>The review of results may lead to additional improvement cycles (Check – in the </a:t>
            </a:r>
            <a:r>
              <a:rPr lang="en-US" sz="3000" i="0" u="none" strike="noStrike" baseline="0" dirty="0" err="1">
                <a:solidFill>
                  <a:schemeClr val="tx1"/>
                </a:solidFill>
                <a:latin typeface="Franklin Gothic Medium" panose="020B0603020102020204" pitchFamily="34" charset="0"/>
              </a:rPr>
              <a:t>PDCA</a:t>
            </a:r>
            <a:r>
              <a:rPr lang="en-US" sz="3000" i="0" u="none" strike="noStrike" baseline="0" dirty="0">
                <a:solidFill>
                  <a:schemeClr val="tx1"/>
                </a:solidFill>
                <a:latin typeface="Franklin Gothic Medium" panose="020B0603020102020204" pitchFamily="34" charset="0"/>
              </a:rPr>
              <a:t> cycle)</a:t>
            </a:r>
            <a:endParaRPr lang="en-US" sz="3000" dirty="0">
              <a:solidFill>
                <a:schemeClr val="tx1"/>
              </a:solidFill>
              <a:latin typeface="Franklin Gothic Medium" panose="020B0603020102020204" pitchFamily="34" charset="0"/>
              <a:cs typeface="Arial"/>
            </a:endParaRPr>
          </a:p>
        </p:txBody>
      </p:sp>
      <p:pic>
        <p:nvPicPr>
          <p:cNvPr id="3" name="Picture 2" descr="A logo with text overlay&#10;&#10;Description automatically generated">
            <a:extLst>
              <a:ext uri="{FF2B5EF4-FFF2-40B4-BE49-F238E27FC236}">
                <a16:creationId xmlns:a16="http://schemas.microsoft.com/office/drawing/2014/main" id="{851CC6FF-0DD4-6969-57D0-6793BCEDF9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2604" y="28174"/>
            <a:ext cx="2671156" cy="2661519"/>
          </a:xfrm>
          <a:prstGeom prst="rect">
            <a:avLst/>
          </a:prstGeom>
        </p:spPr>
      </p:pic>
      <p:sp>
        <p:nvSpPr>
          <p:cNvPr id="2" name="Rectangle 1">
            <a:extLst>
              <a:ext uri="{FF2B5EF4-FFF2-40B4-BE49-F238E27FC236}">
                <a16:creationId xmlns:a16="http://schemas.microsoft.com/office/drawing/2014/main" id="{C71A4069-51D6-B1B6-D458-4CEB64C6770F}"/>
              </a:ext>
            </a:extLst>
          </p:cNvPr>
          <p:cNvSpPr/>
          <p:nvPr/>
        </p:nvSpPr>
        <p:spPr>
          <a:xfrm>
            <a:off x="10148607" y="75862"/>
            <a:ext cx="12098671" cy="2551209"/>
          </a:xfrm>
          <a:prstGeom prst="rect">
            <a:avLst/>
          </a:prstGeom>
          <a:solidFill>
            <a:schemeClr val="accent6">
              <a:lumMod val="75000"/>
            </a:schemeClr>
          </a:solidFill>
          <a:ln>
            <a:solidFill>
              <a:schemeClr val="bg1"/>
            </a:solidFill>
          </a:ln>
          <a:effectLst>
            <a:glow rad="228600">
              <a:schemeClr val="accent2">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Template outline here to support understanding of what should be included in each section. </a:t>
            </a:r>
          </a:p>
          <a:p>
            <a:pPr algn="ctr"/>
            <a:r>
              <a:rPr lang="en-US" sz="4000" b="1" u="sng" dirty="0"/>
              <a:t>*Remove this slide before submission*</a:t>
            </a:r>
          </a:p>
        </p:txBody>
      </p:sp>
      <p:sp>
        <p:nvSpPr>
          <p:cNvPr id="4" name="Speech Bubble: Rectangle 3">
            <a:extLst>
              <a:ext uri="{FF2B5EF4-FFF2-40B4-BE49-F238E27FC236}">
                <a16:creationId xmlns:a16="http://schemas.microsoft.com/office/drawing/2014/main" id="{CE633BDC-9E44-030B-ABAB-1EBCE3432173}"/>
              </a:ext>
            </a:extLst>
          </p:cNvPr>
          <p:cNvSpPr/>
          <p:nvPr/>
        </p:nvSpPr>
        <p:spPr>
          <a:xfrm>
            <a:off x="9895113" y="19208811"/>
            <a:ext cx="4865915" cy="1151254"/>
          </a:xfrm>
          <a:prstGeom prst="wedgeRectCallout">
            <a:avLst>
              <a:gd name="adj1" fmla="val -64143"/>
              <a:gd name="adj2" fmla="val 38721"/>
            </a:avLst>
          </a:prstGeom>
          <a:solidFill>
            <a:schemeClr val="accent2">
              <a:lumMod val="20000"/>
              <a:lumOff val="80000"/>
            </a:schemeClr>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Use your root cause analysis here</a:t>
            </a:r>
          </a:p>
        </p:txBody>
      </p:sp>
      <p:sp>
        <p:nvSpPr>
          <p:cNvPr id="5" name="Speech Bubble: Rectangle 4">
            <a:extLst>
              <a:ext uri="{FF2B5EF4-FFF2-40B4-BE49-F238E27FC236}">
                <a16:creationId xmlns:a16="http://schemas.microsoft.com/office/drawing/2014/main" id="{B735BE5A-7ECA-61BB-C5EC-C11E45B2C736}"/>
              </a:ext>
            </a:extLst>
          </p:cNvPr>
          <p:cNvSpPr/>
          <p:nvPr/>
        </p:nvSpPr>
        <p:spPr>
          <a:xfrm>
            <a:off x="10961914" y="7045952"/>
            <a:ext cx="5497286" cy="1327692"/>
          </a:xfrm>
          <a:prstGeom prst="wedgeRectCallout">
            <a:avLst>
              <a:gd name="adj1" fmla="val -64529"/>
              <a:gd name="adj2" fmla="val 32157"/>
            </a:avLst>
          </a:prstGeom>
          <a:solidFill>
            <a:schemeClr val="accent2">
              <a:lumMod val="20000"/>
              <a:lumOff val="80000"/>
            </a:schemeClr>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Use your process map, baseline data here</a:t>
            </a:r>
          </a:p>
        </p:txBody>
      </p:sp>
      <p:sp>
        <p:nvSpPr>
          <p:cNvPr id="7" name="Speech Bubble: Rectangle 6">
            <a:extLst>
              <a:ext uri="{FF2B5EF4-FFF2-40B4-BE49-F238E27FC236}">
                <a16:creationId xmlns:a16="http://schemas.microsoft.com/office/drawing/2014/main" id="{BBB42603-6921-2E57-69C1-539BE94211CB}"/>
              </a:ext>
            </a:extLst>
          </p:cNvPr>
          <p:cNvSpPr/>
          <p:nvPr/>
        </p:nvSpPr>
        <p:spPr>
          <a:xfrm>
            <a:off x="11288485" y="13994757"/>
            <a:ext cx="6150430" cy="1963311"/>
          </a:xfrm>
          <a:prstGeom prst="wedgeRectCallout">
            <a:avLst>
              <a:gd name="adj1" fmla="val -74161"/>
              <a:gd name="adj2" fmla="val -22476"/>
            </a:avLst>
          </a:prstGeom>
          <a:solidFill>
            <a:schemeClr val="accent2">
              <a:lumMod val="20000"/>
              <a:lumOff val="80000"/>
            </a:schemeClr>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Show your baseline &amp; goal rates here</a:t>
            </a:r>
          </a:p>
          <a:p>
            <a:pPr algn="ctr"/>
            <a:r>
              <a:rPr lang="en-US" sz="3200" dirty="0">
                <a:solidFill>
                  <a:schemeClr val="tx1"/>
                </a:solidFill>
              </a:rPr>
              <a:t>Use SMART statements w/ the project timeline</a:t>
            </a:r>
          </a:p>
        </p:txBody>
      </p:sp>
      <p:sp>
        <p:nvSpPr>
          <p:cNvPr id="9" name="Speech Bubble: Rectangle 8">
            <a:extLst>
              <a:ext uri="{FF2B5EF4-FFF2-40B4-BE49-F238E27FC236}">
                <a16:creationId xmlns:a16="http://schemas.microsoft.com/office/drawing/2014/main" id="{BB06129A-1C4B-E2A7-FAF4-7FA4D750FB78}"/>
              </a:ext>
            </a:extLst>
          </p:cNvPr>
          <p:cNvSpPr/>
          <p:nvPr/>
        </p:nvSpPr>
        <p:spPr>
          <a:xfrm>
            <a:off x="26930790" y="1045031"/>
            <a:ext cx="5497286" cy="1977378"/>
          </a:xfrm>
          <a:prstGeom prst="wedgeRectCallout">
            <a:avLst>
              <a:gd name="adj1" fmla="val -68093"/>
              <a:gd name="adj2" fmla="val 66593"/>
            </a:avLst>
          </a:prstGeom>
          <a:solidFill>
            <a:schemeClr val="accent2">
              <a:lumMod val="20000"/>
              <a:lumOff val="80000"/>
            </a:schemeClr>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Outline your interventions here, who is doing them, how are they being done?</a:t>
            </a:r>
          </a:p>
        </p:txBody>
      </p:sp>
      <p:sp>
        <p:nvSpPr>
          <p:cNvPr id="17" name="Speech Bubble: Rectangle 16">
            <a:extLst>
              <a:ext uri="{FF2B5EF4-FFF2-40B4-BE49-F238E27FC236}">
                <a16:creationId xmlns:a16="http://schemas.microsoft.com/office/drawing/2014/main" id="{48742A49-D55D-3FEF-8964-5E381C9083D6}"/>
              </a:ext>
            </a:extLst>
          </p:cNvPr>
          <p:cNvSpPr/>
          <p:nvPr/>
        </p:nvSpPr>
        <p:spPr>
          <a:xfrm>
            <a:off x="27821586" y="9167671"/>
            <a:ext cx="5497286" cy="2294985"/>
          </a:xfrm>
          <a:prstGeom prst="wedgeRectCallout">
            <a:avLst>
              <a:gd name="adj1" fmla="val -64529"/>
              <a:gd name="adj2" fmla="val 32157"/>
            </a:avLst>
          </a:prstGeom>
          <a:solidFill>
            <a:schemeClr val="accent2">
              <a:lumMod val="20000"/>
              <a:lumOff val="80000"/>
            </a:schemeClr>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What happened; what challenges did you list in your mid-year report? How were they overcome?</a:t>
            </a:r>
          </a:p>
        </p:txBody>
      </p:sp>
      <p:sp>
        <p:nvSpPr>
          <p:cNvPr id="18" name="Speech Bubble: Rectangle 17">
            <a:extLst>
              <a:ext uri="{FF2B5EF4-FFF2-40B4-BE49-F238E27FC236}">
                <a16:creationId xmlns:a16="http://schemas.microsoft.com/office/drawing/2014/main" id="{41570B4A-1FF9-79DE-6280-BAFC1831CAF1}"/>
              </a:ext>
            </a:extLst>
          </p:cNvPr>
          <p:cNvSpPr/>
          <p:nvPr/>
        </p:nvSpPr>
        <p:spPr>
          <a:xfrm>
            <a:off x="27299073" y="15969342"/>
            <a:ext cx="5497286" cy="2566093"/>
          </a:xfrm>
          <a:prstGeom prst="wedgeRectCallout">
            <a:avLst>
              <a:gd name="adj1" fmla="val -63935"/>
              <a:gd name="adj2" fmla="val 49072"/>
            </a:avLst>
          </a:prstGeom>
          <a:solidFill>
            <a:schemeClr val="accent2">
              <a:lumMod val="20000"/>
              <a:lumOff val="80000"/>
            </a:schemeClr>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What was the outcome (e.g., final rate)? How will progress be maintained? Are there next steps to continue to improve?</a:t>
            </a:r>
          </a:p>
        </p:txBody>
      </p:sp>
    </p:spTree>
    <p:extLst>
      <p:ext uri="{BB962C8B-B14F-4D97-AF65-F5344CB8AC3E}">
        <p14:creationId xmlns:p14="http://schemas.microsoft.com/office/powerpoint/2010/main" val="29361780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1205</TotalTime>
  <Words>1254</Words>
  <Application>Microsoft Office PowerPoint</Application>
  <PresentationFormat>Custom</PresentationFormat>
  <Paragraphs>70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Franklin Gothic Demi</vt:lpstr>
      <vt:lpstr>Franklin Gothic Medium</vt:lpstr>
      <vt:lpstr>Office Theme</vt:lpstr>
      <vt:lpstr>PowerPoint Presentation</vt:lpstr>
      <vt:lpstr>PowerPoint Presentation</vt:lpstr>
    </vt:vector>
  </TitlesOfParts>
  <Company>Michigan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Tae</dc:creator>
  <cp:lastModifiedBy>Wong, Alexander</cp:lastModifiedBy>
  <cp:revision>14</cp:revision>
  <dcterms:created xsi:type="dcterms:W3CDTF">2024-03-21T20:12:45Z</dcterms:created>
  <dcterms:modified xsi:type="dcterms:W3CDTF">2026-07-10T15:28:46Z</dcterms:modified>
</cp:coreProperties>
</file>