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3" r:id="rId2"/>
    <p:sldId id="1329" r:id="rId3"/>
    <p:sldId id="1337" r:id="rId4"/>
    <p:sldId id="1408" r:id="rId5"/>
    <p:sldId id="1361" r:id="rId6"/>
    <p:sldId id="1367" r:id="rId7"/>
    <p:sldId id="1368" r:id="rId8"/>
    <p:sldId id="1380" r:id="rId9"/>
    <p:sldId id="1409" r:id="rId10"/>
    <p:sldId id="1341" r:id="rId11"/>
    <p:sldId id="1342" r:id="rId12"/>
    <p:sldId id="1363" r:id="rId13"/>
    <p:sldId id="1366" r:id="rId14"/>
    <p:sldId id="1382" r:id="rId15"/>
    <p:sldId id="1404" r:id="rId16"/>
    <p:sldId id="1383" r:id="rId17"/>
    <p:sldId id="1384" r:id="rId18"/>
    <p:sldId id="1385" r:id="rId19"/>
    <p:sldId id="1388" r:id="rId20"/>
    <p:sldId id="1359" r:id="rId21"/>
    <p:sldId id="1360" r:id="rId22"/>
    <p:sldId id="1364" r:id="rId23"/>
    <p:sldId id="1365" r:id="rId24"/>
    <p:sldId id="1369" r:id="rId25"/>
    <p:sldId id="1389" r:id="rId26"/>
    <p:sldId id="1358" r:id="rId27"/>
    <p:sldId id="1357" r:id="rId28"/>
    <p:sldId id="1338" r:id="rId29"/>
    <p:sldId id="1372" r:id="rId30"/>
    <p:sldId id="1381" r:id="rId31"/>
    <p:sldId id="1325" r:id="rId32"/>
    <p:sldId id="1390" r:id="rId33"/>
    <p:sldId id="1343" r:id="rId34"/>
    <p:sldId id="1406" r:id="rId35"/>
    <p:sldId id="1373" r:id="rId36"/>
    <p:sldId id="1378" r:id="rId37"/>
    <p:sldId id="137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3" autoAdjust="0"/>
    <p:restoredTop sz="94660"/>
  </p:normalViewPr>
  <p:slideViewPr>
    <p:cSldViewPr snapToGrid="0" showGuides="1">
      <p:cViewPr varScale="1">
        <p:scale>
          <a:sx n="176" d="100"/>
          <a:sy n="176" d="100"/>
        </p:scale>
        <p:origin x="208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6E187-52DE-4041-BF3A-1E75206ED2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B926-C28C-1E4B-AA49-554B4721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5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0AC6-CD93-421E-976D-E2127C71CA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0AC6-CD93-421E-976D-E2127C71CA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0AC6-CD93-421E-976D-E2127C71CA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0AC6-CD93-421E-976D-E2127C71CA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0AC6-CD93-421E-976D-E2127C71CA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0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B0AC6-CD93-421E-976D-E2127C71CA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62524"/>
            <a:ext cx="9144000" cy="676276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2700"/>
            <a:ext cx="12192000" cy="2037209"/>
          </a:xfrm>
        </p:spPr>
        <p:txBody>
          <a:bodyPr anchor="ctr"/>
          <a:lstStyle>
            <a:lvl1pPr algn="ctr">
              <a:defRPr sz="6000"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8BC64C25-5898-4434-86CA-DDEDD7A15A8C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CF24458F-8BF0-4B48-BEA9-0498882010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524000" y="5851525"/>
            <a:ext cx="9144000" cy="67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82103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976" y="6784527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157608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7" name="Subtitle 1"/>
          <p:cNvSpPr txBox="1">
            <a:spLocks/>
          </p:cNvSpPr>
          <p:nvPr userDrawn="1"/>
        </p:nvSpPr>
        <p:spPr>
          <a:xfrm>
            <a:off x="1525853" y="5889937"/>
            <a:ext cx="9144000" cy="67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lumMod val="2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0" y="5851525"/>
            <a:ext cx="9144000" cy="738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defRPr>
            </a:lvl2pPr>
            <a:lvl3pPr marL="91440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defRPr>
            </a:lvl3pPr>
            <a:lvl4pPr marL="137160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defRPr>
            </a:lvl4pPr>
            <a:lvl5pPr marL="182880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A084443E-5083-39C6-077D-B91998E96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954" r="4297" b="2639"/>
          <a:stretch/>
        </p:blipFill>
        <p:spPr>
          <a:xfrm>
            <a:off x="4685548" y="540632"/>
            <a:ext cx="2820903" cy="2801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7D2E9C-C664-A4A5-0E25-149329CCAE3E}"/>
              </a:ext>
            </a:extLst>
          </p:cNvPr>
          <p:cNvSpPr txBox="1"/>
          <p:nvPr userDrawn="1"/>
        </p:nvSpPr>
        <p:spPr>
          <a:xfrm>
            <a:off x="8959054" y="6648906"/>
            <a:ext cx="3891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© 2023, Michigan Arthroplasty</a:t>
            </a:r>
            <a:r>
              <a:rPr lang="en-US" sz="800" baseline="0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 Registry Collaborative Quality Initiative</a:t>
            </a:r>
            <a:endParaRPr lang="en-US" sz="800" dirty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8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97" y="2139426"/>
            <a:ext cx="10972800" cy="1370536"/>
          </a:xfrm>
        </p:spPr>
        <p:txBody>
          <a:bodyPr anchor="ctr"/>
          <a:lstStyle>
            <a:lvl1pPr algn="ctr">
              <a:defRPr sz="600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7" y="3602038"/>
            <a:ext cx="10972800" cy="165951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4A57D722-DB4B-49F0-BCFE-CC68CBBE92E6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FE14221D-6B06-45C7-8BD3-D697682AF2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57608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682103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976" y="6784527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14363" y="5748338"/>
            <a:ext cx="10973034" cy="1109662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FontTx/>
              <a:buNone/>
              <a:defRPr b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defRPr>
            </a:lvl2pPr>
            <a:lvl3pPr marL="914400" indent="0">
              <a:buFontTx/>
              <a:buNone/>
              <a:defRPr b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061F59AF-2FCE-5E0F-A85A-E32577079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954" r="4297" b="2639"/>
          <a:stretch/>
        </p:blipFill>
        <p:spPr>
          <a:xfrm>
            <a:off x="5286502" y="381545"/>
            <a:ext cx="1628755" cy="161767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06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319" y="163250"/>
            <a:ext cx="10402622" cy="90997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89" y="1307543"/>
            <a:ext cx="11044051" cy="486942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8BC64C25-5898-4434-86CA-DDEDD7A15A8C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CF24458F-8BF0-4B48-BEA9-0498882010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7608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15E7105A-586D-C459-E94D-24BCEAEB1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954" r="4297" b="2639"/>
          <a:stretch/>
        </p:blipFill>
        <p:spPr>
          <a:xfrm>
            <a:off x="56726" y="84976"/>
            <a:ext cx="1050326" cy="10431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268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76" y="163250"/>
            <a:ext cx="10390265" cy="90997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90" y="1307543"/>
            <a:ext cx="5485410" cy="486942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07543"/>
            <a:ext cx="5453741" cy="486942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8BC64C25-5898-4434-86CA-DDEDD7A15A8C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CF24458F-8BF0-4B48-BEA9-0498882010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157608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0FD4AB9A-4EE0-20A1-09A3-39E4D1F00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954" r="4297" b="2639"/>
          <a:stretch/>
        </p:blipFill>
        <p:spPr>
          <a:xfrm>
            <a:off x="56726" y="84976"/>
            <a:ext cx="1050326" cy="10431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502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76" y="163250"/>
            <a:ext cx="10390265" cy="90997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8BC64C25-5898-4434-86CA-DDEDD7A15A8C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CF24458F-8BF0-4B48-BEA9-0498882010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52608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13F78A5A-5438-F03A-4A78-8D48B3ECA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954" r="4297" b="2639"/>
          <a:stretch/>
        </p:blipFill>
        <p:spPr>
          <a:xfrm>
            <a:off x="56726" y="84976"/>
            <a:ext cx="1050326" cy="10431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49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4C25-5898-4434-86CA-DDEDD7A15A8C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458F-8BF0-4B48-BEA9-0498882010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3B25AF20-96F3-2F41-06CE-003D1D79C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954" r="4297" b="2639"/>
          <a:stretch/>
        </p:blipFill>
        <p:spPr>
          <a:xfrm>
            <a:off x="56726" y="84976"/>
            <a:ext cx="1050326" cy="10431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94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598" y="1484844"/>
            <a:ext cx="5382978" cy="1020231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8" y="2505075"/>
            <a:ext cx="5382978" cy="368458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484844"/>
            <a:ext cx="5453741" cy="1020231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53741" cy="368458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4A57D722-DB4B-49F0-BCFE-CC68CBBE92E6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FE14221D-6B06-45C7-8BD3-D697682AF2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223319" y="163250"/>
            <a:ext cx="10402622" cy="90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Medium" panose="020B0603020102020204" pitchFamily="34" charset="0"/>
              </a:rPr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252608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39A04275-889E-C1E6-BEE3-6B22FEEAD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954" r="4297" b="2639"/>
          <a:stretch/>
        </p:blipFill>
        <p:spPr>
          <a:xfrm>
            <a:off x="56726" y="84976"/>
            <a:ext cx="1050326" cy="10431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987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3220"/>
            <a:ext cx="3932237" cy="984179"/>
          </a:xfrm>
        </p:spPr>
        <p:txBody>
          <a:bodyPr anchor="b"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7511"/>
            <a:ext cx="6172200" cy="5938437"/>
          </a:xfrm>
        </p:spPr>
        <p:txBody>
          <a:bodyPr/>
          <a:lstStyle>
            <a:lvl1pPr>
              <a:defRPr sz="3200">
                <a:latin typeface="Franklin Gothic Medium" panose="020B0603020102020204" pitchFamily="34" charset="0"/>
              </a:defRPr>
            </a:lvl1pPr>
            <a:lvl2pPr>
              <a:defRPr sz="2800">
                <a:latin typeface="Franklin Gothic Medium" panose="020B0603020102020204" pitchFamily="34" charset="0"/>
              </a:defRPr>
            </a:lvl2pPr>
            <a:lvl3pPr>
              <a:defRPr sz="2400">
                <a:latin typeface="Franklin Gothic Medium" panose="020B0603020102020204" pitchFamily="34" charset="0"/>
              </a:defRPr>
            </a:lvl3pPr>
            <a:lvl4pPr>
              <a:defRPr sz="2000">
                <a:latin typeface="Franklin Gothic Medium" panose="020B0603020102020204" pitchFamily="34" charset="0"/>
              </a:defRPr>
            </a:lvl4pPr>
            <a:lvl5pPr>
              <a:defRPr sz="2000">
                <a:latin typeface="Franklin Gothic Medium" panose="020B06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8548"/>
          </a:xfrm>
        </p:spPr>
        <p:txBody>
          <a:bodyPr/>
          <a:lstStyle>
            <a:lvl1pPr marL="0" indent="0">
              <a:buNone/>
              <a:defRPr sz="1600">
                <a:latin typeface="Franklin Gothic Medium" panose="020B06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4A57D722-DB4B-49F0-BCFE-CC68CBBE92E6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FE14221D-6B06-45C7-8BD3-D697682AF2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976" y="6319834"/>
            <a:ext cx="12192000" cy="65549"/>
          </a:xfrm>
          <a:prstGeom prst="rect">
            <a:avLst/>
          </a:prstGeom>
          <a:gradFill flip="none" rotWithShape="1">
            <a:gsLst>
              <a:gs pos="42000">
                <a:srgbClr val="CAC8C8"/>
              </a:gs>
              <a:gs pos="0">
                <a:schemeClr val="bg2">
                  <a:lumMod val="50000"/>
                </a:schemeClr>
              </a:gs>
              <a:gs pos="70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028580BD-1A97-7D9E-8D2A-FF660696F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954" r="4297" b="2639"/>
          <a:stretch/>
        </p:blipFill>
        <p:spPr>
          <a:xfrm>
            <a:off x="56726" y="84976"/>
            <a:ext cx="1050326" cy="10431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637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2993" y="163250"/>
            <a:ext cx="8832948" cy="90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89" y="1235034"/>
            <a:ext cx="11044051" cy="494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8BC64C25-5898-4434-86CA-DDEDD7A15A8C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CF24458F-8BF0-4B48-BEA9-0498882010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959054" y="6648906"/>
            <a:ext cx="3891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© 2023, Michigan Arthroplasty</a:t>
            </a:r>
            <a:r>
              <a:rPr lang="en-US" sz="800" baseline="0" dirty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> Registry Collaborative Quality Initiative</a:t>
            </a:r>
            <a:endParaRPr lang="en-US" sz="800" dirty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62524"/>
            <a:ext cx="12192000" cy="676276"/>
          </a:xfrm>
        </p:spPr>
        <p:txBody>
          <a:bodyPr>
            <a:normAutofit fontScale="85000" lnSpcReduction="10000"/>
          </a:bodyPr>
          <a:lstStyle/>
          <a:p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Making Michigan the best place in the world to have a joint replacement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96872"/>
            <a:ext cx="12192000" cy="257661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2022 ANNUAL REPORT SUMMARY</a:t>
            </a:r>
            <a:br>
              <a:rPr lang="en-US" sz="54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sz="22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sz="22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7720" y="5855448"/>
            <a:ext cx="9144000" cy="67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9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THA COMBINATIONS WITH 95% CI BELOW MARCQI OVERALL (2.49%)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FF0DB-CD3C-DB04-AE16-9CEE39DE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85" y="1704522"/>
            <a:ext cx="8533329" cy="45003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7CDE57-CFED-8531-13EE-449169E6F6AD}"/>
              </a:ext>
            </a:extLst>
          </p:cNvPr>
          <p:cNvCxnSpPr>
            <a:cxnSpLocks/>
          </p:cNvCxnSpPr>
          <p:nvPr/>
        </p:nvCxnSpPr>
        <p:spPr>
          <a:xfrm flipV="1">
            <a:off x="5829861" y="1704522"/>
            <a:ext cx="6877" cy="3780991"/>
          </a:xfrm>
          <a:prstGeom prst="line">
            <a:avLst/>
          </a:prstGeom>
          <a:ln w="19050">
            <a:solidFill>
              <a:srgbClr val="FF4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2CF4D61-9056-FF82-F3CA-647CA78C1814}"/>
              </a:ext>
            </a:extLst>
          </p:cNvPr>
          <p:cNvSpPr txBox="1"/>
          <p:nvPr/>
        </p:nvSpPr>
        <p:spPr>
          <a:xfrm>
            <a:off x="4818016" y="1396745"/>
            <a:ext cx="20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MARCQI Overall (2.49%)</a:t>
            </a:r>
          </a:p>
        </p:txBody>
      </p:sp>
    </p:spTree>
    <p:extLst>
      <p:ext uri="{BB962C8B-B14F-4D97-AF65-F5344CB8AC3E}">
        <p14:creationId xmlns:p14="http://schemas.microsoft.com/office/powerpoint/2010/main" val="200341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THA COMBINATIONS WITH 95% CI ABOVE MARCQI OVERALL (2.49%)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7E1F1-E54F-552B-7214-7F61ECB8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35" y="1771650"/>
            <a:ext cx="8744169" cy="46863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E21D3B-FB24-1F25-D09E-AB9AD7177FF1}"/>
              </a:ext>
            </a:extLst>
          </p:cNvPr>
          <p:cNvCxnSpPr>
            <a:cxnSpLocks/>
          </p:cNvCxnSpPr>
          <p:nvPr/>
        </p:nvCxnSpPr>
        <p:spPr>
          <a:xfrm flipV="1">
            <a:off x="5726257" y="1850923"/>
            <a:ext cx="0" cy="3855816"/>
          </a:xfrm>
          <a:prstGeom prst="line">
            <a:avLst/>
          </a:prstGeom>
          <a:ln w="19050">
            <a:solidFill>
              <a:srgbClr val="FF4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6773AA-C6E4-AD77-DF45-BB125212DF19}"/>
              </a:ext>
            </a:extLst>
          </p:cNvPr>
          <p:cNvSpPr txBox="1"/>
          <p:nvPr/>
        </p:nvSpPr>
        <p:spPr>
          <a:xfrm>
            <a:off x="4729526" y="1463873"/>
            <a:ext cx="20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MARCQI Overall (2.49%)</a:t>
            </a:r>
          </a:p>
        </p:txBody>
      </p:sp>
    </p:spTree>
    <p:extLst>
      <p:ext uri="{BB962C8B-B14F-4D97-AF65-F5344CB8AC3E}">
        <p14:creationId xmlns:p14="http://schemas.microsoft.com/office/powerpoint/2010/main" val="399995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4493-54B5-2927-8E30-2B0E83E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THA STEMS THIS YEAR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B9DDD-4B32-EFE3-224A-8BC5ECE705D3}"/>
              </a:ext>
            </a:extLst>
          </p:cNvPr>
          <p:cNvSpPr/>
          <p:nvPr/>
        </p:nvSpPr>
        <p:spPr>
          <a:xfrm>
            <a:off x="4335428" y="1553795"/>
            <a:ext cx="3697458" cy="4719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FBDAA-32B8-B5D8-6160-117FE31D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790" y="1569597"/>
            <a:ext cx="3619465" cy="469677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EB6175-0E6E-1A5D-1CB9-346D965F0498}"/>
              </a:ext>
            </a:extLst>
          </p:cNvPr>
          <p:cNvCxnSpPr>
            <a:cxnSpLocks/>
          </p:cNvCxnSpPr>
          <p:nvPr/>
        </p:nvCxnSpPr>
        <p:spPr>
          <a:xfrm flipH="1">
            <a:off x="6732639" y="2520987"/>
            <a:ext cx="289779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1BFB4E-E09B-02EE-C7F0-2E28693919D3}"/>
              </a:ext>
            </a:extLst>
          </p:cNvPr>
          <p:cNvCxnSpPr>
            <a:cxnSpLocks/>
          </p:cNvCxnSpPr>
          <p:nvPr/>
        </p:nvCxnSpPr>
        <p:spPr>
          <a:xfrm flipH="1">
            <a:off x="7053565" y="2328790"/>
            <a:ext cx="257686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212CCE-4F92-AD24-2716-BA61C3DC9735}"/>
              </a:ext>
            </a:extLst>
          </p:cNvPr>
          <p:cNvCxnSpPr>
            <a:cxnSpLocks/>
          </p:cNvCxnSpPr>
          <p:nvPr/>
        </p:nvCxnSpPr>
        <p:spPr>
          <a:xfrm flipH="1">
            <a:off x="7344697" y="3714670"/>
            <a:ext cx="22857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AA0812-AB36-C42C-F78D-43BD78043FE4}"/>
              </a:ext>
            </a:extLst>
          </p:cNvPr>
          <p:cNvCxnSpPr>
            <a:cxnSpLocks/>
          </p:cNvCxnSpPr>
          <p:nvPr/>
        </p:nvCxnSpPr>
        <p:spPr>
          <a:xfrm flipH="1">
            <a:off x="7344697" y="3917987"/>
            <a:ext cx="22857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C3BE43-8112-0F36-8563-E87630439526}"/>
              </a:ext>
            </a:extLst>
          </p:cNvPr>
          <p:cNvCxnSpPr>
            <a:cxnSpLocks/>
          </p:cNvCxnSpPr>
          <p:nvPr/>
        </p:nvCxnSpPr>
        <p:spPr>
          <a:xfrm flipH="1">
            <a:off x="7053565" y="3021613"/>
            <a:ext cx="257686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EA1C81-0E87-B84D-A9C9-3F444F0F242A}"/>
              </a:ext>
            </a:extLst>
          </p:cNvPr>
          <p:cNvSpPr txBox="1"/>
          <p:nvPr/>
        </p:nvSpPr>
        <p:spPr>
          <a:xfrm>
            <a:off x="9693555" y="2184552"/>
            <a:ext cx="579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Avenir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3CDE-CD78-92C9-138A-5A90A88019E5}"/>
              </a:ext>
            </a:extLst>
          </p:cNvPr>
          <p:cNvSpPr txBox="1"/>
          <p:nvPr/>
        </p:nvSpPr>
        <p:spPr>
          <a:xfrm>
            <a:off x="9693555" y="2368246"/>
            <a:ext cx="898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Accolade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2EBEE7-44EB-625A-C200-334446B8DBEB}"/>
              </a:ext>
            </a:extLst>
          </p:cNvPr>
          <p:cNvSpPr txBox="1"/>
          <p:nvPr/>
        </p:nvSpPr>
        <p:spPr>
          <a:xfrm>
            <a:off x="9693555" y="3576170"/>
            <a:ext cx="794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Integral 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291F9-3CBA-B3D2-BF6A-3AE0712E0F41}"/>
              </a:ext>
            </a:extLst>
          </p:cNvPr>
          <p:cNvSpPr txBox="1"/>
          <p:nvPr/>
        </p:nvSpPr>
        <p:spPr>
          <a:xfrm>
            <a:off x="9693555" y="3774424"/>
            <a:ext cx="1049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Wagner Cone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312ED-99F9-B11B-73CC-A1F544ACAC5C}"/>
              </a:ext>
            </a:extLst>
          </p:cNvPr>
          <p:cNvSpPr txBox="1"/>
          <p:nvPr/>
        </p:nvSpPr>
        <p:spPr>
          <a:xfrm>
            <a:off x="9657365" y="2858421"/>
            <a:ext cx="1231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Versys</a:t>
            </a:r>
            <a:r>
              <a:rPr lang="en-US" sz="1200" dirty="0"/>
              <a:t> Advocate</a:t>
            </a:r>
          </a:p>
        </p:txBody>
      </p:sp>
    </p:spTree>
    <p:extLst>
      <p:ext uri="{BB962C8B-B14F-4D97-AF65-F5344CB8AC3E}">
        <p14:creationId xmlns:p14="http://schemas.microsoft.com/office/powerpoint/2010/main" val="425482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ACCOLADE 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DBF38-A267-2E6C-6AD4-57642518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168" y="2553394"/>
            <a:ext cx="3911040" cy="1751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72AFBA-6A84-9671-4B7D-2144636639F9}"/>
              </a:ext>
            </a:extLst>
          </p:cNvPr>
          <p:cNvSpPr txBox="1"/>
          <p:nvPr/>
        </p:nvSpPr>
        <p:spPr>
          <a:xfrm>
            <a:off x="0" y="6488668"/>
            <a:ext cx="38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1794F-5FA8-55ED-C49A-3E1D4272BEA0}"/>
              </a:ext>
            </a:extLst>
          </p:cNvPr>
          <p:cNvSpPr txBox="1"/>
          <p:nvPr/>
        </p:nvSpPr>
        <p:spPr>
          <a:xfrm>
            <a:off x="7899168" y="5184613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not statistically significant.</a:t>
            </a:r>
          </a:p>
          <a:p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C03764E8-937D-136D-9B44-9CFA5ECA5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AVENIR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9C130-391B-938E-A6DA-111D3A93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170" y="2549379"/>
            <a:ext cx="3906111" cy="1759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86BFB8-C39F-1F01-E1D8-76FF36A3FB6D}"/>
              </a:ext>
            </a:extLst>
          </p:cNvPr>
          <p:cNvSpPr txBox="1"/>
          <p:nvPr/>
        </p:nvSpPr>
        <p:spPr>
          <a:xfrm>
            <a:off x="0" y="6488668"/>
            <a:ext cx="397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108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18DF0-BE99-6CBF-158A-9621BBF6A25D}"/>
              </a:ext>
            </a:extLst>
          </p:cNvPr>
          <p:cNvSpPr txBox="1"/>
          <p:nvPr/>
        </p:nvSpPr>
        <p:spPr>
          <a:xfrm>
            <a:off x="7903170" y="5288339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statistically significantly lower than 1.0.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CB042C-EB97-CB5E-A047-7CD6D5085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AVENIR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6BFB8-C39F-1F01-E1D8-76FF36A3FB6D}"/>
              </a:ext>
            </a:extLst>
          </p:cNvPr>
          <p:cNvSpPr txBox="1"/>
          <p:nvPr/>
        </p:nvSpPr>
        <p:spPr>
          <a:xfrm>
            <a:off x="0" y="6488668"/>
            <a:ext cx="505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- NOT INCLUDED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8C5801D-4FC4-2A19-1A9A-ED83383B5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8" y="2205383"/>
            <a:ext cx="5355611" cy="3465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5C79B5-08EB-191C-6B72-E552A2E42302}"/>
              </a:ext>
            </a:extLst>
          </p:cNvPr>
          <p:cNvSpPr txBox="1"/>
          <p:nvPr/>
        </p:nvSpPr>
        <p:spPr>
          <a:xfrm>
            <a:off x="2517673" y="1685232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UNCEMENTED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FC237AC-17A1-EE06-17FA-3902F91F8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60" y="2205383"/>
            <a:ext cx="5484272" cy="3548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2EE7FB-9C7E-4371-F6E4-21EF2C5C8303}"/>
              </a:ext>
            </a:extLst>
          </p:cNvPr>
          <p:cNvSpPr txBox="1"/>
          <p:nvPr/>
        </p:nvSpPr>
        <p:spPr>
          <a:xfrm>
            <a:off x="8375574" y="168523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CEMENTED</a:t>
            </a:r>
          </a:p>
        </p:txBody>
      </p:sp>
    </p:spTree>
    <p:extLst>
      <p:ext uri="{BB962C8B-B14F-4D97-AF65-F5344CB8AC3E}">
        <p14:creationId xmlns:p14="http://schemas.microsoft.com/office/powerpoint/2010/main" val="373816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INTEGRAL 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67B88-6B9F-5896-6422-B879027F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534118"/>
            <a:ext cx="4125558" cy="17897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EA64C4-304E-1E50-1B45-FDCD1F09EFF7}"/>
              </a:ext>
            </a:extLst>
          </p:cNvPr>
          <p:cNvSpPr txBox="1"/>
          <p:nvPr/>
        </p:nvSpPr>
        <p:spPr>
          <a:xfrm>
            <a:off x="0" y="6488668"/>
            <a:ext cx="397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122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677F6-125F-13D0-704E-0C794C409E57}"/>
              </a:ext>
            </a:extLst>
          </p:cNvPr>
          <p:cNvSpPr txBox="1"/>
          <p:nvPr/>
        </p:nvSpPr>
        <p:spPr>
          <a:xfrm>
            <a:off x="7772400" y="5184613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not statistically significant.</a:t>
            </a:r>
          </a:p>
          <a:p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C8C823B8-CD2D-8BC8-8A21-4480CBE74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8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VERSYS ADVOCATE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9BE54-94BD-9346-A558-448306D6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50" y="2534032"/>
            <a:ext cx="3873302" cy="1789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A5CF65-F7A5-E645-46EE-E5873D1104A9}"/>
              </a:ext>
            </a:extLst>
          </p:cNvPr>
          <p:cNvSpPr txBox="1"/>
          <p:nvPr/>
        </p:nvSpPr>
        <p:spPr>
          <a:xfrm>
            <a:off x="0" y="6488668"/>
            <a:ext cx="397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152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CB0F0-74B6-9632-2D80-7FA9F7BF6598}"/>
              </a:ext>
            </a:extLst>
          </p:cNvPr>
          <p:cNvSpPr txBox="1"/>
          <p:nvPr/>
        </p:nvSpPr>
        <p:spPr>
          <a:xfrm>
            <a:off x="7772400" y="5184612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not statistically significant.</a:t>
            </a:r>
          </a:p>
          <a:p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2545F2A-79AB-485A-2B70-1D21695D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WAGNER CONE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4BEA7-28F9-4BA2-0058-A0DF7D0A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15" y="2538845"/>
            <a:ext cx="3998399" cy="1780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54A665-896E-DEB0-1324-7A94CE679813}"/>
              </a:ext>
            </a:extLst>
          </p:cNvPr>
          <p:cNvSpPr txBox="1"/>
          <p:nvPr/>
        </p:nvSpPr>
        <p:spPr>
          <a:xfrm>
            <a:off x="0" y="6488668"/>
            <a:ext cx="397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154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90434-EAFA-ED60-0D74-A9A2C179D04C}"/>
              </a:ext>
            </a:extLst>
          </p:cNvPr>
          <p:cNvSpPr txBox="1"/>
          <p:nvPr/>
        </p:nvSpPr>
        <p:spPr>
          <a:xfrm>
            <a:off x="7772400" y="5184612"/>
            <a:ext cx="4310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statistically significantly higher than 1.0.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AB324-9F11-51DD-9384-97BCD8407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1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4493-54B5-2927-8E30-2B0E83E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STEMS – CPR ABOVE OR BELOW OVERALL?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179B77-40F5-CC24-E769-FE99D4F01964}"/>
              </a:ext>
            </a:extLst>
          </p:cNvPr>
          <p:cNvSpPr/>
          <p:nvPr/>
        </p:nvSpPr>
        <p:spPr>
          <a:xfrm>
            <a:off x="4531846" y="1562274"/>
            <a:ext cx="3697458" cy="4719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45A8C1-BA56-72D4-C7EE-1AA9E619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08" y="1578076"/>
            <a:ext cx="3619465" cy="46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F4D-39CB-F142-BD50-62E4F8A9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MARCQI ANNUAL REPORT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7B3542-D5FC-354E-B7F9-EC62A08DF874}"/>
              </a:ext>
            </a:extLst>
          </p:cNvPr>
          <p:cNvSpPr/>
          <p:nvPr/>
        </p:nvSpPr>
        <p:spPr>
          <a:xfrm>
            <a:off x="7257584" y="1559822"/>
            <a:ext cx="3704509" cy="4783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1CBEC-889B-BD47-8B7E-2559D845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771" y="1556510"/>
            <a:ext cx="3696322" cy="4787169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4893646-3400-C17E-3119-EA83F3F45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38" y="4557671"/>
            <a:ext cx="1897211" cy="189721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3CF129-1268-AF22-55E5-6D6AFBB9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32" y="1655886"/>
            <a:ext cx="6138225" cy="2778228"/>
          </a:xfrm>
        </p:spPr>
        <p:txBody>
          <a:bodyPr/>
          <a:lstStyle/>
          <a:p>
            <a:r>
              <a:rPr lang="en-US" dirty="0"/>
              <a:t>This deck summarizes </a:t>
            </a:r>
            <a:r>
              <a:rPr lang="en-US" i="1" dirty="0"/>
              <a:t>only what is new</a:t>
            </a:r>
            <a:r>
              <a:rPr lang="en-US" dirty="0"/>
              <a:t> in this year’s report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on many more implants are available in the full report that can be accessed using this QR code:</a:t>
            </a:r>
          </a:p>
        </p:txBody>
      </p:sp>
    </p:spTree>
    <p:extLst>
      <p:ext uri="{BB962C8B-B14F-4D97-AF65-F5344CB8AC3E}">
        <p14:creationId xmlns:p14="http://schemas.microsoft.com/office/powerpoint/2010/main" val="28725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THA STEMS WITH 95% CI BELOW MARCQI OVERALL (2.49%)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BF89F-838B-1DC1-9243-162C0D50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78" y="1817970"/>
            <a:ext cx="8219558" cy="439291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7FFF3B-B0DB-BB87-241E-36B0447E2DE5}"/>
              </a:ext>
            </a:extLst>
          </p:cNvPr>
          <p:cNvCxnSpPr>
            <a:cxnSpLocks/>
          </p:cNvCxnSpPr>
          <p:nvPr/>
        </p:nvCxnSpPr>
        <p:spPr>
          <a:xfrm flipV="1">
            <a:off x="6338315" y="1732935"/>
            <a:ext cx="0" cy="3855816"/>
          </a:xfrm>
          <a:prstGeom prst="line">
            <a:avLst/>
          </a:prstGeom>
          <a:ln w="19050">
            <a:solidFill>
              <a:srgbClr val="FF4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321499-C8E7-24D0-3E4B-6CDA1FDE86F3}"/>
              </a:ext>
            </a:extLst>
          </p:cNvPr>
          <p:cNvSpPr txBox="1"/>
          <p:nvPr/>
        </p:nvSpPr>
        <p:spPr>
          <a:xfrm>
            <a:off x="5334707" y="1382640"/>
            <a:ext cx="20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MARCQI Overall (2.49%)</a:t>
            </a:r>
          </a:p>
        </p:txBody>
      </p:sp>
    </p:spTree>
    <p:extLst>
      <p:ext uri="{BB962C8B-B14F-4D97-AF65-F5344CB8AC3E}">
        <p14:creationId xmlns:p14="http://schemas.microsoft.com/office/powerpoint/2010/main" val="2999009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THA STEMS WITH 95% CI ABOVE MARCQI OVERALL (2.49%)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11840-2F0C-9720-5735-DD770D53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78" y="1728147"/>
            <a:ext cx="8038717" cy="44757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CF9143-F890-BEC1-E4C5-83658426F7BB}"/>
              </a:ext>
            </a:extLst>
          </p:cNvPr>
          <p:cNvCxnSpPr>
            <a:cxnSpLocks/>
          </p:cNvCxnSpPr>
          <p:nvPr/>
        </p:nvCxnSpPr>
        <p:spPr>
          <a:xfrm flipV="1">
            <a:off x="6191864" y="1728147"/>
            <a:ext cx="0" cy="3855816"/>
          </a:xfrm>
          <a:prstGeom prst="line">
            <a:avLst/>
          </a:prstGeom>
          <a:ln w="19050">
            <a:solidFill>
              <a:srgbClr val="FF4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C32CB50-0B11-D224-B9F9-1BB12E93072F}"/>
              </a:ext>
            </a:extLst>
          </p:cNvPr>
          <p:cNvSpPr txBox="1"/>
          <p:nvPr/>
        </p:nvSpPr>
        <p:spPr>
          <a:xfrm>
            <a:off x="5188256" y="1386085"/>
            <a:ext cx="20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MARCQI Overall (2.49%)</a:t>
            </a:r>
          </a:p>
        </p:txBody>
      </p:sp>
    </p:spTree>
    <p:extLst>
      <p:ext uri="{BB962C8B-B14F-4D97-AF65-F5344CB8AC3E}">
        <p14:creationId xmlns:p14="http://schemas.microsoft.com/office/powerpoint/2010/main" val="124848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4493-54B5-2927-8E30-2B0E83E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THA CUPS THIS YEAR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B52D7-F3F7-E88F-E2AD-3451EB95B897}"/>
              </a:ext>
            </a:extLst>
          </p:cNvPr>
          <p:cNvSpPr/>
          <p:nvPr/>
        </p:nvSpPr>
        <p:spPr>
          <a:xfrm>
            <a:off x="4531846" y="1562274"/>
            <a:ext cx="3697458" cy="4719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E23A2-A3FC-05A6-75FA-47BAAEC4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08" y="1578076"/>
            <a:ext cx="3619465" cy="469677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65D89C-C5A1-C928-12DB-868E7FC404E8}"/>
              </a:ext>
            </a:extLst>
          </p:cNvPr>
          <p:cNvCxnSpPr>
            <a:cxnSpLocks/>
          </p:cNvCxnSpPr>
          <p:nvPr/>
        </p:nvCxnSpPr>
        <p:spPr>
          <a:xfrm flipH="1">
            <a:off x="7474857" y="5865799"/>
            <a:ext cx="22658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4562CC-7B51-C75F-9430-7D5ECCB05867}"/>
              </a:ext>
            </a:extLst>
          </p:cNvPr>
          <p:cNvCxnSpPr>
            <a:cxnSpLocks/>
          </p:cNvCxnSpPr>
          <p:nvPr/>
        </p:nvCxnSpPr>
        <p:spPr>
          <a:xfrm flipH="1">
            <a:off x="6481499" y="4848928"/>
            <a:ext cx="325918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7A153A-3FD3-398A-4D6A-22FD17A105E3}"/>
              </a:ext>
            </a:extLst>
          </p:cNvPr>
          <p:cNvSpPr txBox="1"/>
          <p:nvPr/>
        </p:nvSpPr>
        <p:spPr>
          <a:xfrm>
            <a:off x="9767616" y="4673687"/>
            <a:ext cx="772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PolarCup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AF292-BD99-7C40-D0EA-6FEE468C54DA}"/>
              </a:ext>
            </a:extLst>
          </p:cNvPr>
          <p:cNvSpPr txBox="1"/>
          <p:nvPr/>
        </p:nvSpPr>
        <p:spPr>
          <a:xfrm>
            <a:off x="9803806" y="5690557"/>
            <a:ext cx="1115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Procotyl</a:t>
            </a:r>
            <a:r>
              <a:rPr lang="en-US" sz="1200" dirty="0"/>
              <a:t> Prime</a:t>
            </a:r>
          </a:p>
        </p:txBody>
      </p:sp>
    </p:spTree>
    <p:extLst>
      <p:ext uri="{BB962C8B-B14F-4D97-AF65-F5344CB8AC3E}">
        <p14:creationId xmlns:p14="http://schemas.microsoft.com/office/powerpoint/2010/main" val="352598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POLARCUP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2B66D-7FDA-3D1A-22F0-454A7171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477698"/>
            <a:ext cx="4217437" cy="19026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C7AB64-2CF1-D493-E2E4-FB8E7F19C4C7}"/>
              </a:ext>
            </a:extLst>
          </p:cNvPr>
          <p:cNvSpPr txBox="1"/>
          <p:nvPr/>
        </p:nvSpPr>
        <p:spPr>
          <a:xfrm>
            <a:off x="0" y="6488668"/>
            <a:ext cx="397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165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41FFB-3965-9F10-8190-9B023526CD1F}"/>
              </a:ext>
            </a:extLst>
          </p:cNvPr>
          <p:cNvSpPr txBox="1"/>
          <p:nvPr/>
        </p:nvSpPr>
        <p:spPr>
          <a:xfrm>
            <a:off x="7772400" y="5184612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not statistically significant.</a:t>
            </a:r>
          </a:p>
          <a:p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FDA12EC1-A34A-DC6D-18C7-DB468099C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PROCOTYL PRIME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11C7D-77D1-46EA-35A6-BE71998D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570" y="2524686"/>
            <a:ext cx="4169040" cy="18086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559918-05CA-F0AC-1453-A91E0EEF4773}"/>
              </a:ext>
            </a:extLst>
          </p:cNvPr>
          <p:cNvSpPr txBox="1"/>
          <p:nvPr/>
        </p:nvSpPr>
        <p:spPr>
          <a:xfrm>
            <a:off x="0" y="6488668"/>
            <a:ext cx="397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167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3B870-589C-79C7-95DB-F76EEAC50498}"/>
              </a:ext>
            </a:extLst>
          </p:cNvPr>
          <p:cNvSpPr txBox="1"/>
          <p:nvPr/>
        </p:nvSpPr>
        <p:spPr>
          <a:xfrm>
            <a:off x="7776173" y="5184613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not statistically significant.</a:t>
            </a:r>
          </a:p>
          <a:p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738DF87D-D8AF-D95C-F242-FCA38A4B3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4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4493-54B5-2927-8E30-2B0E83E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CUPS – CPR ABOVE OR BELOW OVERALL?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F4B2A-806B-A196-2F50-B781359DBCE2}"/>
              </a:ext>
            </a:extLst>
          </p:cNvPr>
          <p:cNvSpPr/>
          <p:nvPr/>
        </p:nvSpPr>
        <p:spPr>
          <a:xfrm>
            <a:off x="4531846" y="1562274"/>
            <a:ext cx="3697458" cy="4719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C4DD1-D212-4726-A521-0826661F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08" y="1578076"/>
            <a:ext cx="3619465" cy="46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8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THA CUPS WITH 95% CI BELOW MARCQI OVERALL (2.49%)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0B550-776F-F822-DC93-79BB1AF5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85" y="1854609"/>
            <a:ext cx="6227630" cy="4416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C8EEB-B6F4-BD32-0528-BD168C1F72C3}"/>
              </a:ext>
            </a:extLst>
          </p:cNvPr>
          <p:cNvSpPr txBox="1"/>
          <p:nvPr/>
        </p:nvSpPr>
        <p:spPr>
          <a:xfrm>
            <a:off x="5000932" y="4326017"/>
            <a:ext cx="487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Upper 95% confidence interval is 2.49%, right at</a:t>
            </a:r>
          </a:p>
          <a:p>
            <a:r>
              <a:rPr lang="en-US" dirty="0">
                <a:solidFill>
                  <a:srgbClr val="0070C0"/>
                </a:solidFill>
              </a:rPr>
              <a:t>MARCQI overall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F43EC1-ED29-B03B-CF3A-BABA0BB53A86}"/>
              </a:ext>
            </a:extLst>
          </p:cNvPr>
          <p:cNvCxnSpPr>
            <a:cxnSpLocks/>
          </p:cNvCxnSpPr>
          <p:nvPr/>
        </p:nvCxnSpPr>
        <p:spPr>
          <a:xfrm flipV="1">
            <a:off x="4915095" y="1692537"/>
            <a:ext cx="0" cy="3855816"/>
          </a:xfrm>
          <a:prstGeom prst="line">
            <a:avLst/>
          </a:prstGeom>
          <a:ln w="19050">
            <a:solidFill>
              <a:srgbClr val="FF4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D0884E-3B97-A3F2-11B8-F0FD6A82B1FC}"/>
              </a:ext>
            </a:extLst>
          </p:cNvPr>
          <p:cNvSpPr txBox="1"/>
          <p:nvPr/>
        </p:nvSpPr>
        <p:spPr>
          <a:xfrm>
            <a:off x="3904113" y="1342242"/>
            <a:ext cx="20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MARCQI Overall (2.49%)</a:t>
            </a:r>
          </a:p>
        </p:txBody>
      </p:sp>
    </p:spTree>
    <p:extLst>
      <p:ext uri="{BB962C8B-B14F-4D97-AF65-F5344CB8AC3E}">
        <p14:creationId xmlns:p14="http://schemas.microsoft.com/office/powerpoint/2010/main" val="111218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THA CUPS WITH 95% CI ABOVE MARCQI OVERALL (2.49%)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2F714-4D41-FD8D-11D0-90709BEC2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71" y="1747157"/>
            <a:ext cx="7284513" cy="469446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28C149-FE8C-2816-8192-D9BC22CBB79A}"/>
              </a:ext>
            </a:extLst>
          </p:cNvPr>
          <p:cNvCxnSpPr>
            <a:cxnSpLocks/>
          </p:cNvCxnSpPr>
          <p:nvPr/>
        </p:nvCxnSpPr>
        <p:spPr>
          <a:xfrm flipV="1">
            <a:off x="5770502" y="1828800"/>
            <a:ext cx="0" cy="3855816"/>
          </a:xfrm>
          <a:prstGeom prst="line">
            <a:avLst/>
          </a:prstGeom>
          <a:ln w="19050">
            <a:solidFill>
              <a:srgbClr val="FF4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7FC4D4-5293-919F-2E26-333CDDA6C474}"/>
              </a:ext>
            </a:extLst>
          </p:cNvPr>
          <p:cNvSpPr txBox="1"/>
          <p:nvPr/>
        </p:nvSpPr>
        <p:spPr>
          <a:xfrm>
            <a:off x="4766894" y="1478505"/>
            <a:ext cx="200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MARCQI Overall (2.49%)</a:t>
            </a:r>
          </a:p>
        </p:txBody>
      </p:sp>
    </p:spTree>
    <p:extLst>
      <p:ext uri="{BB962C8B-B14F-4D97-AF65-F5344CB8AC3E}">
        <p14:creationId xmlns:p14="http://schemas.microsoft.com/office/powerpoint/2010/main" val="2244746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F4D-39CB-F142-BD50-62E4F8A9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KNEE 2-PAGE 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7B3542-D5FC-354E-B7F9-EC62A08DF874}"/>
              </a:ext>
            </a:extLst>
          </p:cNvPr>
          <p:cNvSpPr/>
          <p:nvPr/>
        </p:nvSpPr>
        <p:spPr>
          <a:xfrm>
            <a:off x="2276734" y="1552236"/>
            <a:ext cx="3762732" cy="4823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6717BA-6381-904A-B16C-570FEEDE1B76}"/>
              </a:ext>
            </a:extLst>
          </p:cNvPr>
          <p:cNvSpPr/>
          <p:nvPr/>
        </p:nvSpPr>
        <p:spPr>
          <a:xfrm>
            <a:off x="6511589" y="1552236"/>
            <a:ext cx="3711970" cy="4823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C3BA2-42EC-B474-796B-37D1EB1D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520" y="1559610"/>
            <a:ext cx="3706197" cy="4811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39198A-90E9-DC91-9D5A-7660E8502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361" y="1559610"/>
            <a:ext cx="3706198" cy="48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0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F4D-39CB-F142-BD50-62E4F8A9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TKA SYSTEMS THIS YEAR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BAB41-FAE8-C580-F41D-6AAC5F52027C}"/>
              </a:ext>
            </a:extLst>
          </p:cNvPr>
          <p:cNvSpPr/>
          <p:nvPr/>
        </p:nvSpPr>
        <p:spPr>
          <a:xfrm>
            <a:off x="4418419" y="1552236"/>
            <a:ext cx="3762732" cy="4823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6F3ED-4C8A-C769-A2E0-F39F6CF48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05" y="1559610"/>
            <a:ext cx="3706197" cy="481169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6877EC-7798-02B0-EA9D-DEDF4051378C}"/>
              </a:ext>
            </a:extLst>
          </p:cNvPr>
          <p:cNvCxnSpPr>
            <a:cxnSpLocks/>
          </p:cNvCxnSpPr>
          <p:nvPr/>
        </p:nvCxnSpPr>
        <p:spPr>
          <a:xfrm flipH="1">
            <a:off x="7668598" y="5147875"/>
            <a:ext cx="19912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2AB16C0-F564-C508-605E-73C2F12C05EF}"/>
              </a:ext>
            </a:extLst>
          </p:cNvPr>
          <p:cNvSpPr txBox="1"/>
          <p:nvPr/>
        </p:nvSpPr>
        <p:spPr>
          <a:xfrm>
            <a:off x="9733438" y="5009375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iBalance</a:t>
            </a:r>
            <a:r>
              <a:rPr lang="en-US" sz="1200" dirty="0"/>
              <a:t>/</a:t>
            </a:r>
            <a:r>
              <a:rPr lang="en-US" sz="1200" dirty="0" err="1"/>
              <a:t>iBalance</a:t>
            </a:r>
            <a:endParaRPr lang="en-US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D8526C-2360-DF63-D1D9-57395BE1333C}"/>
              </a:ext>
            </a:extLst>
          </p:cNvPr>
          <p:cNvCxnSpPr>
            <a:cxnSpLocks/>
          </p:cNvCxnSpPr>
          <p:nvPr/>
        </p:nvCxnSpPr>
        <p:spPr>
          <a:xfrm flipH="1">
            <a:off x="6672991" y="3330195"/>
            <a:ext cx="29868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E1C41F-31B4-9AF1-856A-D658BEEAF943}"/>
              </a:ext>
            </a:extLst>
          </p:cNvPr>
          <p:cNvSpPr txBox="1"/>
          <p:nvPr/>
        </p:nvSpPr>
        <p:spPr>
          <a:xfrm>
            <a:off x="9733438" y="3191695"/>
            <a:ext cx="234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NexGen Precoat/NexGen Precoat</a:t>
            </a:r>
          </a:p>
        </p:txBody>
      </p:sp>
    </p:spTree>
    <p:extLst>
      <p:ext uri="{BB962C8B-B14F-4D97-AF65-F5344CB8AC3E}">
        <p14:creationId xmlns:p14="http://schemas.microsoft.com/office/powerpoint/2010/main" val="88098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F4D-39CB-F142-BD50-62E4F8A9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HIP 2-PAGE 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7B3542-D5FC-354E-B7F9-EC62A08DF874}"/>
              </a:ext>
            </a:extLst>
          </p:cNvPr>
          <p:cNvSpPr/>
          <p:nvPr/>
        </p:nvSpPr>
        <p:spPr>
          <a:xfrm>
            <a:off x="2311146" y="1503281"/>
            <a:ext cx="3697459" cy="4719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6F2DAA-ACFE-7B46-ABF1-84BF6F5315D9}"/>
              </a:ext>
            </a:extLst>
          </p:cNvPr>
          <p:cNvSpPr/>
          <p:nvPr/>
        </p:nvSpPr>
        <p:spPr>
          <a:xfrm>
            <a:off x="6525563" y="1503280"/>
            <a:ext cx="3697458" cy="4719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BB253-5988-4290-05DF-AFB662868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635" y="1519083"/>
            <a:ext cx="3619465" cy="4696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A944CD-676E-C1A8-CBD9-70E61FC28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925" y="1519082"/>
            <a:ext cx="3619465" cy="46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C996-B889-7046-B925-058E8FE4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NEXGEN PRECOAT/NEXGEN PRECOAT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C1660-59B3-3C92-06D1-7C233BE8D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534478"/>
            <a:ext cx="4114798" cy="1789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DEE90-BD4C-4079-215B-6A2EE7D8FBCE}"/>
              </a:ext>
            </a:extLst>
          </p:cNvPr>
          <p:cNvSpPr txBox="1"/>
          <p:nvPr/>
        </p:nvSpPr>
        <p:spPr>
          <a:xfrm>
            <a:off x="0" y="6488668"/>
            <a:ext cx="396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240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E3FB4-DA75-DB14-57E2-CC978F634DA1}"/>
              </a:ext>
            </a:extLst>
          </p:cNvPr>
          <p:cNvSpPr txBox="1"/>
          <p:nvPr/>
        </p:nvSpPr>
        <p:spPr>
          <a:xfrm>
            <a:off x="7772400" y="5184612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statistically significantly lower than 1.0.</a:t>
            </a:r>
          </a:p>
          <a:p>
            <a:endParaRPr lang="en-US" dirty="0"/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DB63098A-8498-E33E-F560-05B789E4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4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C996-B889-7046-B925-058E8FE4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iBALANCE</a:t>
            </a:r>
            <a:r>
              <a:rPr lang="en-US" dirty="0"/>
              <a:t>/</a:t>
            </a:r>
            <a:r>
              <a:rPr lang="en-US" dirty="0" err="1"/>
              <a:t>iBALANCE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AAD8E-078C-892A-6943-219DF60C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567796"/>
            <a:ext cx="3932829" cy="1722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D8C0A-28AA-CE94-77C7-D416A7F20DBA}"/>
              </a:ext>
            </a:extLst>
          </p:cNvPr>
          <p:cNvSpPr txBox="1"/>
          <p:nvPr/>
        </p:nvSpPr>
        <p:spPr>
          <a:xfrm>
            <a:off x="0" y="6488668"/>
            <a:ext cx="396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213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C0409-5432-D067-6409-DED9746CF52D}"/>
              </a:ext>
            </a:extLst>
          </p:cNvPr>
          <p:cNvSpPr txBox="1"/>
          <p:nvPr/>
        </p:nvSpPr>
        <p:spPr>
          <a:xfrm>
            <a:off x="7881461" y="5184612"/>
            <a:ext cx="4310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statistically significantly higher than 1.0.</a:t>
            </a:r>
          </a:p>
          <a:p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1E2610B3-5287-A381-8548-09EA0389B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7DAA8-403B-FF3F-60E6-43A4A0DB9EDE}"/>
              </a:ext>
            </a:extLst>
          </p:cNvPr>
          <p:cNvSpPr txBox="1"/>
          <p:nvPr/>
        </p:nvSpPr>
        <p:spPr>
          <a:xfrm>
            <a:off x="7772400" y="1343455"/>
            <a:ext cx="4143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Caution: Median number of cases per surgeon is 2</a:t>
            </a:r>
          </a:p>
        </p:txBody>
      </p:sp>
    </p:spTree>
    <p:extLst>
      <p:ext uri="{BB962C8B-B14F-4D97-AF65-F5344CB8AC3E}">
        <p14:creationId xmlns:p14="http://schemas.microsoft.com/office/powerpoint/2010/main" val="22330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F4D-39CB-F142-BD50-62E4F8A9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 CPR ABOVE OR BELOW OVERALL?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22610B-5859-B2CB-2055-2FE53CAB634D}"/>
              </a:ext>
            </a:extLst>
          </p:cNvPr>
          <p:cNvSpPr/>
          <p:nvPr/>
        </p:nvSpPr>
        <p:spPr>
          <a:xfrm>
            <a:off x="4135031" y="1507991"/>
            <a:ext cx="3762732" cy="4823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29302-0D59-A494-EE21-B81C9AAAF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17" y="1515365"/>
            <a:ext cx="3706197" cy="48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TKA COMBINATIONS WITH 95% CI BELOW MARCQI (2.71%)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F3FCA-F844-FE19-70C8-DF05EDE56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79" y="1715380"/>
            <a:ext cx="8794531" cy="450957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3A5A96-495F-FC0F-A245-3AE109F17D0C}"/>
              </a:ext>
            </a:extLst>
          </p:cNvPr>
          <p:cNvCxnSpPr>
            <a:cxnSpLocks/>
          </p:cNvCxnSpPr>
          <p:nvPr/>
        </p:nvCxnSpPr>
        <p:spPr>
          <a:xfrm flipV="1">
            <a:off x="6147682" y="1633544"/>
            <a:ext cx="0" cy="3855816"/>
          </a:xfrm>
          <a:prstGeom prst="line">
            <a:avLst/>
          </a:prstGeom>
          <a:ln w="19050">
            <a:solidFill>
              <a:srgbClr val="FF4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623D76-EB81-7C14-CE6C-86663DDD1277}"/>
              </a:ext>
            </a:extLst>
          </p:cNvPr>
          <p:cNvSpPr txBox="1"/>
          <p:nvPr/>
        </p:nvSpPr>
        <p:spPr>
          <a:xfrm>
            <a:off x="5144074" y="1283249"/>
            <a:ext cx="1992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MARCQI Overall (2.71%)</a:t>
            </a:r>
          </a:p>
        </p:txBody>
      </p:sp>
    </p:spTree>
    <p:extLst>
      <p:ext uri="{BB962C8B-B14F-4D97-AF65-F5344CB8AC3E}">
        <p14:creationId xmlns:p14="http://schemas.microsoft.com/office/powerpoint/2010/main" val="1635164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TKA COMBINATIONS WITH 95% CI ABOVE MARCQI (2.71%)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5EE9D-C28B-28A1-8C93-53AF87E60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4" y="1701309"/>
            <a:ext cx="9116412" cy="462915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E95D6-8C90-3129-E6CC-E8020A47964A}"/>
              </a:ext>
            </a:extLst>
          </p:cNvPr>
          <p:cNvCxnSpPr>
            <a:cxnSpLocks/>
          </p:cNvCxnSpPr>
          <p:nvPr/>
        </p:nvCxnSpPr>
        <p:spPr>
          <a:xfrm flipV="1">
            <a:off x="5608268" y="1701309"/>
            <a:ext cx="0" cy="3855816"/>
          </a:xfrm>
          <a:prstGeom prst="line">
            <a:avLst/>
          </a:prstGeom>
          <a:ln w="19050">
            <a:solidFill>
              <a:srgbClr val="FF4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0E6A74C-E935-27E7-21C3-DFFA04E73DC8}"/>
              </a:ext>
            </a:extLst>
          </p:cNvPr>
          <p:cNvSpPr txBox="1"/>
          <p:nvPr/>
        </p:nvSpPr>
        <p:spPr>
          <a:xfrm>
            <a:off x="4612098" y="1350365"/>
            <a:ext cx="1992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MARCQI Overall (2.71%)</a:t>
            </a:r>
          </a:p>
        </p:txBody>
      </p:sp>
    </p:spTree>
    <p:extLst>
      <p:ext uri="{BB962C8B-B14F-4D97-AF65-F5344CB8AC3E}">
        <p14:creationId xmlns:p14="http://schemas.microsoft.com/office/powerpoint/2010/main" val="3258704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BF4D-39CB-F142-BD50-62E4F8A9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UKA PAGE OF 2-PAGE KNEE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DA68C-1675-4223-6E3B-893BE103CBB6}"/>
              </a:ext>
            </a:extLst>
          </p:cNvPr>
          <p:cNvSpPr txBox="1"/>
          <p:nvPr/>
        </p:nvSpPr>
        <p:spPr>
          <a:xfrm>
            <a:off x="9326880" y="3429000"/>
            <a:ext cx="186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new implants </a:t>
            </a:r>
          </a:p>
          <a:p>
            <a:r>
              <a:rPr lang="en-US" dirty="0">
                <a:solidFill>
                  <a:srgbClr val="FF0000"/>
                </a:solidFill>
              </a:rPr>
              <a:t>added this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BC791-79C1-4B9A-C417-F76CA6EB1F9A}"/>
              </a:ext>
            </a:extLst>
          </p:cNvPr>
          <p:cNvSpPr/>
          <p:nvPr/>
        </p:nvSpPr>
        <p:spPr>
          <a:xfrm>
            <a:off x="4237129" y="1574358"/>
            <a:ext cx="3711970" cy="4823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A8718-B13E-3F46-F418-6E6CB026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901" y="1581732"/>
            <a:ext cx="3706198" cy="48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0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UKA COMBINATIONS WITH 95% CI BELOW MARCQI OVERALL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14D750-0F83-E00C-1A79-AD76470F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Below MARCQI TKA </a:t>
            </a:r>
          </a:p>
          <a:p>
            <a:pPr marL="0" indent="0">
              <a:buNone/>
            </a:pPr>
            <a:r>
              <a:rPr lang="en-US" dirty="0"/>
              <a:t>overall (2.71%)	</a:t>
            </a:r>
          </a:p>
          <a:p>
            <a:r>
              <a:rPr lang="en-US" dirty="0"/>
              <a:t>None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Below MARCQI UKA </a:t>
            </a:r>
          </a:p>
          <a:p>
            <a:pPr marL="0" indent="0">
              <a:buNone/>
            </a:pPr>
            <a:r>
              <a:rPr lang="en-US" dirty="0"/>
              <a:t>overall (4.74%)</a:t>
            </a:r>
          </a:p>
          <a:p>
            <a:r>
              <a:rPr lang="en-US" dirty="0"/>
              <a:t>Persona/Persona</a:t>
            </a:r>
          </a:p>
          <a:p>
            <a:r>
              <a:rPr lang="en-US" dirty="0" err="1"/>
              <a:t>Restoris</a:t>
            </a:r>
            <a:r>
              <a:rPr lang="en-US" dirty="0"/>
              <a:t> MCK/</a:t>
            </a:r>
            <a:r>
              <a:rPr lang="en-US" dirty="0" err="1"/>
              <a:t>Restoris</a:t>
            </a:r>
            <a:r>
              <a:rPr lang="en-US" dirty="0"/>
              <a:t> MCK</a:t>
            </a:r>
          </a:p>
          <a:p>
            <a:r>
              <a:rPr lang="en-US" dirty="0"/>
              <a:t>ZUK/ZUK</a:t>
            </a:r>
          </a:p>
          <a:p>
            <a:pPr lvl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DC9E2-6FCC-430F-EC1B-DD7A2AD68BA5}"/>
              </a:ext>
            </a:extLst>
          </p:cNvPr>
          <p:cNvSpPr/>
          <p:nvPr/>
        </p:nvSpPr>
        <p:spPr>
          <a:xfrm>
            <a:off x="3813717" y="2274849"/>
            <a:ext cx="7682495" cy="2828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A8453-8454-CB24-CBA7-2C58EC4B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117" y="2376946"/>
            <a:ext cx="7386862" cy="25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91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6853-C4DA-2040-AB50-192E117B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UKA COMBINATIONS WITH 95% CI ABOVE MARCQI OVERALL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14D750-0F83-E00C-1A79-AD76470F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Above MARCQI TKA </a:t>
            </a:r>
          </a:p>
          <a:p>
            <a:pPr marL="0" indent="0">
              <a:buNone/>
            </a:pPr>
            <a:r>
              <a:rPr lang="en-US" dirty="0"/>
              <a:t>overall (2.71%)			</a:t>
            </a:r>
          </a:p>
          <a:p>
            <a:r>
              <a:rPr lang="en-US" dirty="0"/>
              <a:t>ZUK/ZUK</a:t>
            </a:r>
          </a:p>
          <a:p>
            <a:r>
              <a:rPr lang="en-US" dirty="0" err="1"/>
              <a:t>Restoris</a:t>
            </a:r>
            <a:r>
              <a:rPr lang="en-US" dirty="0"/>
              <a:t> MCK/</a:t>
            </a:r>
            <a:r>
              <a:rPr lang="en-US" dirty="0" err="1"/>
              <a:t>Restoris</a:t>
            </a:r>
            <a:r>
              <a:rPr lang="en-US" dirty="0"/>
              <a:t> MCK</a:t>
            </a:r>
          </a:p>
          <a:p>
            <a:r>
              <a:rPr lang="en-US" dirty="0"/>
              <a:t>Oxford/Oxford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Above MARCQI UKA </a:t>
            </a:r>
          </a:p>
          <a:p>
            <a:pPr marL="0" indent="0">
              <a:buNone/>
            </a:pPr>
            <a:r>
              <a:rPr lang="en-US" dirty="0"/>
              <a:t>overall (4.74%)</a:t>
            </a:r>
          </a:p>
          <a:p>
            <a:r>
              <a:rPr lang="en-US" dirty="0"/>
              <a:t>Oxford/Oxford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EB75B-7819-B936-1C98-8A1C08FBAC97}"/>
              </a:ext>
            </a:extLst>
          </p:cNvPr>
          <p:cNvSpPr/>
          <p:nvPr/>
        </p:nvSpPr>
        <p:spPr>
          <a:xfrm>
            <a:off x="4255679" y="3201864"/>
            <a:ext cx="7682495" cy="2828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5C46F-093D-6090-FEFB-EC1DC546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03" y="3320845"/>
            <a:ext cx="7407858" cy="26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6BC1-7474-54CE-AB6B-3CD92804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76" y="177764"/>
            <a:ext cx="10390265" cy="909972"/>
          </a:xfrm>
        </p:spPr>
        <p:txBody>
          <a:bodyPr/>
          <a:lstStyle/>
          <a:p>
            <a:pPr algn="ctr"/>
            <a:r>
              <a:rPr lang="en-US" dirty="0"/>
              <a:t>MEANING OF GRAY BARS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7916B-E79E-15C0-E64D-18FA1613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" y="2097166"/>
            <a:ext cx="5105400" cy="3887768"/>
          </a:xfrm>
          <a:prstGeom prst="rect">
            <a:avLst/>
          </a:prstGeom>
        </p:spPr>
      </p:pic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FC933513-2D0E-CFA1-4DAA-5577E0C85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28" y="2616493"/>
            <a:ext cx="5769965" cy="3733507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E44BA32F-61B8-9E9E-B027-BA55944DE6EA}"/>
              </a:ext>
            </a:extLst>
          </p:cNvPr>
          <p:cNvSpPr/>
          <p:nvPr/>
        </p:nvSpPr>
        <p:spPr>
          <a:xfrm flipH="1">
            <a:off x="9950929" y="2867531"/>
            <a:ext cx="672298" cy="1399669"/>
          </a:xfrm>
          <a:prstGeom prst="rightBrace">
            <a:avLst>
              <a:gd name="adj1" fmla="val 8333"/>
              <a:gd name="adj2" fmla="val 4837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A143DD-8C05-CB41-1644-7B624F5663FC}"/>
              </a:ext>
            </a:extLst>
          </p:cNvPr>
          <p:cNvCxnSpPr>
            <a:cxnSpLocks/>
          </p:cNvCxnSpPr>
          <p:nvPr/>
        </p:nvCxnSpPr>
        <p:spPr>
          <a:xfrm flipH="1">
            <a:off x="4896330" y="3541965"/>
            <a:ext cx="5054599" cy="16335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3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540D-D1A0-D61D-70FD-97E19BF5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NEW THA IMPLANT COMBINATIONS THIS YEAR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B1E05-CCAC-1981-07AF-893F60450EEF}"/>
              </a:ext>
            </a:extLst>
          </p:cNvPr>
          <p:cNvSpPr/>
          <p:nvPr/>
        </p:nvSpPr>
        <p:spPr>
          <a:xfrm>
            <a:off x="4405417" y="1643390"/>
            <a:ext cx="3697459" cy="4719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BAC3C-D449-CE2F-E5EC-566EFF88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906" y="1659192"/>
            <a:ext cx="3619465" cy="469677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A5E139-8028-9A3A-7253-29A0A8326CFA}"/>
              </a:ext>
            </a:extLst>
          </p:cNvPr>
          <p:cNvCxnSpPr>
            <a:cxnSpLocks/>
          </p:cNvCxnSpPr>
          <p:nvPr/>
        </p:nvCxnSpPr>
        <p:spPr>
          <a:xfrm flipH="1">
            <a:off x="7437288" y="3745996"/>
            <a:ext cx="18801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F1D653-45EE-D97C-11F6-C021E4666976}"/>
              </a:ext>
            </a:extLst>
          </p:cNvPr>
          <p:cNvCxnSpPr/>
          <p:nvPr/>
        </p:nvCxnSpPr>
        <p:spPr>
          <a:xfrm flipH="1">
            <a:off x="6501116" y="3508428"/>
            <a:ext cx="28163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73B8C5-9C4A-3044-FD09-BEAA9EFDEE50}"/>
              </a:ext>
            </a:extLst>
          </p:cNvPr>
          <p:cNvCxnSpPr/>
          <p:nvPr/>
        </p:nvCxnSpPr>
        <p:spPr>
          <a:xfrm flipH="1">
            <a:off x="6479344" y="2902710"/>
            <a:ext cx="28163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2F8549-1B9E-1BA2-2084-D3A8AD7B2E90}"/>
              </a:ext>
            </a:extLst>
          </p:cNvPr>
          <p:cNvSpPr txBox="1"/>
          <p:nvPr/>
        </p:nvSpPr>
        <p:spPr>
          <a:xfrm>
            <a:off x="9317468" y="2764210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Anthology/</a:t>
            </a:r>
            <a:r>
              <a:rPr lang="en-US" sz="1200" dirty="0" err="1"/>
              <a:t>PolarCup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508B4-1FFD-C64A-9620-684E47F2503F}"/>
              </a:ext>
            </a:extLst>
          </p:cNvPr>
          <p:cNvSpPr txBox="1"/>
          <p:nvPr/>
        </p:nvSpPr>
        <p:spPr>
          <a:xfrm>
            <a:off x="9317468" y="3369928"/>
            <a:ext cx="1287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Avenir Muller/G7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48613-1E81-517B-B279-F0D94BC3AAF8}"/>
              </a:ext>
            </a:extLst>
          </p:cNvPr>
          <p:cNvSpPr txBox="1"/>
          <p:nvPr/>
        </p:nvSpPr>
        <p:spPr>
          <a:xfrm>
            <a:off x="9317468" y="3607496"/>
            <a:ext cx="838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Avenir/G7</a:t>
            </a:r>
          </a:p>
        </p:txBody>
      </p:sp>
    </p:spTree>
    <p:extLst>
      <p:ext uri="{BB962C8B-B14F-4D97-AF65-F5344CB8AC3E}">
        <p14:creationId xmlns:p14="http://schemas.microsoft.com/office/powerpoint/2010/main" val="301160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ANTHOLOGY/POLARCUP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74713-F674-B7F2-C58F-7F200BD75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464131"/>
            <a:ext cx="4350088" cy="1929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EF4048-1BF4-EBC0-C968-33697201305B}"/>
              </a:ext>
            </a:extLst>
          </p:cNvPr>
          <p:cNvSpPr txBox="1"/>
          <p:nvPr/>
        </p:nvSpPr>
        <p:spPr>
          <a:xfrm>
            <a:off x="0" y="6488668"/>
            <a:ext cx="38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E6611-F4F9-C0C0-1D29-F303AFB44475}"/>
              </a:ext>
            </a:extLst>
          </p:cNvPr>
          <p:cNvSpPr txBox="1"/>
          <p:nvPr/>
        </p:nvSpPr>
        <p:spPr>
          <a:xfrm>
            <a:off x="7908237" y="5200471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</a:t>
            </a:r>
          </a:p>
          <a:p>
            <a:r>
              <a:rPr lang="en-US" b="1" i="1" dirty="0"/>
              <a:t>is not statistically significant.</a:t>
            </a:r>
          </a:p>
          <a:p>
            <a:endParaRPr lang="en-US" dirty="0"/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7942E4C1-1849-ECAC-08AA-48315BB0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AVENIR/G7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9A272-54B8-46E5-0492-772920E0E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430954"/>
            <a:ext cx="4066191" cy="18934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713C4E-7302-8C43-AB7D-477AEA6E87CC}"/>
              </a:ext>
            </a:extLst>
          </p:cNvPr>
          <p:cNvSpPr txBox="1"/>
          <p:nvPr/>
        </p:nvSpPr>
        <p:spPr>
          <a:xfrm>
            <a:off x="0" y="6488668"/>
            <a:ext cx="38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4807-AA13-9A4F-3FD1-F1056FFBAC38}"/>
              </a:ext>
            </a:extLst>
          </p:cNvPr>
          <p:cNvSpPr txBox="1"/>
          <p:nvPr/>
        </p:nvSpPr>
        <p:spPr>
          <a:xfrm>
            <a:off x="7772400" y="5186557"/>
            <a:ext cx="421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for age and sex in a Cox model, </a:t>
            </a:r>
          </a:p>
          <a:p>
            <a:r>
              <a:rPr lang="en-US" dirty="0"/>
              <a:t>the hazard ratio for implant effect </a:t>
            </a:r>
          </a:p>
          <a:p>
            <a:r>
              <a:rPr lang="en-US" b="1" i="1" dirty="0"/>
              <a:t>is not statistically significant.</a:t>
            </a:r>
          </a:p>
          <a:p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725FD362-F266-F05E-897F-AAB56B53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1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CE-BAB3-842A-E813-E0B24D9F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AVENIR MULLER/G7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29335-68D7-612A-4C65-CFCF4335D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124" y="2483748"/>
            <a:ext cx="4293685" cy="1890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E9A7E-4DCE-A37C-F208-5C922900EC01}"/>
              </a:ext>
            </a:extLst>
          </p:cNvPr>
          <p:cNvSpPr txBox="1"/>
          <p:nvPr/>
        </p:nvSpPr>
        <p:spPr>
          <a:xfrm>
            <a:off x="7693561" y="5226373"/>
            <a:ext cx="423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Cannot compute hazard ratio because</a:t>
            </a:r>
          </a:p>
          <a:p>
            <a:pPr algn="ctr"/>
            <a:r>
              <a:rPr lang="en-US" b="1" i="1" dirty="0"/>
              <a:t>data do not meet assumptions of method.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7E4D3-BA7C-A0A3-78C1-90D0732E5D69}"/>
              </a:ext>
            </a:extLst>
          </p:cNvPr>
          <p:cNvSpPr txBox="1"/>
          <p:nvPr/>
        </p:nvSpPr>
        <p:spPr>
          <a:xfrm>
            <a:off x="0" y="6488668"/>
            <a:ext cx="38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 MARCQI ANNUAL REPORT p. 42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B991B5-C56D-BD59-5BBD-CE4086997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468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9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540D-D1A0-D61D-70FD-97E19BF5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STEM/CUP COMBINATNONS – CPR ABOVE OR BELOW OVERALL?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BC4F5D-F70E-5DD3-27B7-079619149230}"/>
              </a:ext>
            </a:extLst>
          </p:cNvPr>
          <p:cNvSpPr/>
          <p:nvPr/>
        </p:nvSpPr>
        <p:spPr>
          <a:xfrm>
            <a:off x="4626643" y="1554900"/>
            <a:ext cx="3697459" cy="4719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F89CEB-03BF-F28A-430D-DC77CB33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32" y="1570702"/>
            <a:ext cx="3619465" cy="46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52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MARCQI_08.2019">
      <a:dk1>
        <a:srgbClr val="3A3838"/>
      </a:dk1>
      <a:lt1>
        <a:sysClr val="window" lastClr="FFFFFF"/>
      </a:lt1>
      <a:dk2>
        <a:srgbClr val="323F4F"/>
      </a:dk2>
      <a:lt2>
        <a:srgbClr val="E7E6E6"/>
      </a:lt2>
      <a:accent1>
        <a:srgbClr val="833C0B"/>
      </a:accent1>
      <a:accent2>
        <a:srgbClr val="BF9000"/>
      </a:accent2>
      <a:accent3>
        <a:srgbClr val="538135"/>
      </a:accent3>
      <a:accent4>
        <a:srgbClr val="8496B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 Book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777</Words>
  <Application>Microsoft Macintosh PowerPoint</Application>
  <PresentationFormat>Widescreen</PresentationFormat>
  <Paragraphs>144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Franklin Gothic Book</vt:lpstr>
      <vt:lpstr>Franklin Gothic Demi</vt:lpstr>
      <vt:lpstr>Franklin Gothic Medium</vt:lpstr>
      <vt:lpstr>2_Office Theme</vt:lpstr>
      <vt:lpstr>2022 ANNUAL REPORT SUMMARY   </vt:lpstr>
      <vt:lpstr>MARCQI ANNUAL REPORT</vt:lpstr>
      <vt:lpstr>HIP 2-PAGE SUMMARY</vt:lpstr>
      <vt:lpstr>MEANING OF GRAY BARS</vt:lpstr>
      <vt:lpstr>NEW THA IMPLANT COMBINATIONS THIS YEAR</vt:lpstr>
      <vt:lpstr>ANTHOLOGY/POLARCUP</vt:lpstr>
      <vt:lpstr>AVENIR/G7</vt:lpstr>
      <vt:lpstr>AVENIR MULLER/G7</vt:lpstr>
      <vt:lpstr>STEM/CUP COMBINATNONS – CPR ABOVE OR BELOW OVERALL?</vt:lpstr>
      <vt:lpstr>THA COMBINATIONS WITH 95% CI BELOW MARCQI OVERALL (2.49%)</vt:lpstr>
      <vt:lpstr>THA COMBINATIONS WITH 95% CI ABOVE MARCQI OVERALL (2.49%)</vt:lpstr>
      <vt:lpstr>NEW THA STEMS THIS YEAR</vt:lpstr>
      <vt:lpstr>ACCOLADE C</vt:lpstr>
      <vt:lpstr>AVENIR</vt:lpstr>
      <vt:lpstr>AVENIR</vt:lpstr>
      <vt:lpstr>INTEGRAL X</vt:lpstr>
      <vt:lpstr>VERSYS ADVOCATE</vt:lpstr>
      <vt:lpstr>WAGNER CONE</vt:lpstr>
      <vt:lpstr>STEMS – CPR ABOVE OR BELOW OVERALL?</vt:lpstr>
      <vt:lpstr>THA STEMS WITH 95% CI BELOW MARCQI OVERALL (2.49%)</vt:lpstr>
      <vt:lpstr>THA STEMS WITH 95% CI ABOVE MARCQI OVERALL (2.49%)</vt:lpstr>
      <vt:lpstr>NEW THA CUPS THIS YEAR</vt:lpstr>
      <vt:lpstr>POLARCUP</vt:lpstr>
      <vt:lpstr>PROCOTYL PRIME</vt:lpstr>
      <vt:lpstr>CUPS – CPR ABOVE OR BELOW OVERALL?</vt:lpstr>
      <vt:lpstr>THA CUPS WITH 95% CI BELOW MARCQI OVERALL (2.49%)</vt:lpstr>
      <vt:lpstr>THA CUPS WITH 95% CI ABOVE MARCQI OVERALL (2.49%)</vt:lpstr>
      <vt:lpstr>KNEE 2-PAGE SUMMARY</vt:lpstr>
      <vt:lpstr>NEW TKA SYSTEMS THIS YEAR</vt:lpstr>
      <vt:lpstr>NEXGEN PRECOAT/NEXGEN PRECOAT</vt:lpstr>
      <vt:lpstr>iBALANCE/iBALANCE</vt:lpstr>
      <vt:lpstr>THA CPR ABOVE OR BELOW OVERALL?</vt:lpstr>
      <vt:lpstr>TKA COMBINATIONS WITH 95% CI BELOW MARCQI (2.71%)</vt:lpstr>
      <vt:lpstr>TKA COMBINATIONS WITH 95% CI ABOVE MARCQI (2.71%)</vt:lpstr>
      <vt:lpstr>UKA PAGE OF 2-PAGE KNEE SUMMARY</vt:lpstr>
      <vt:lpstr>UKA COMBINATIONS WITH 95% CI BELOW MARCQI OVERALL</vt:lpstr>
      <vt:lpstr>UKA COMBINATIONS WITH 95% CI ABOVE MARCQI OVERALL</vt:lpstr>
    </vt:vector>
  </TitlesOfParts>
  <Company>Michigan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MARCQI 2023 Collaborative-wide meetings</dc:title>
  <dc:creator>Kim, Tae</dc:creator>
  <cp:lastModifiedBy>Hughes, Richard</cp:lastModifiedBy>
  <cp:revision>123</cp:revision>
  <cp:lastPrinted>2023-01-29T19:44:38Z</cp:lastPrinted>
  <dcterms:created xsi:type="dcterms:W3CDTF">2022-12-09T12:46:36Z</dcterms:created>
  <dcterms:modified xsi:type="dcterms:W3CDTF">2023-02-20T17:31:04Z</dcterms:modified>
</cp:coreProperties>
</file>