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7" r:id="rId3"/>
    <p:sldId id="311" r:id="rId4"/>
    <p:sldId id="315" r:id="rId5"/>
    <p:sldId id="310" r:id="rId6"/>
    <p:sldId id="312" r:id="rId7"/>
    <p:sldId id="313" r:id="rId8"/>
    <p:sldId id="305" r:id="rId9"/>
    <p:sldId id="316" r:id="rId10"/>
    <p:sldId id="317" r:id="rId11"/>
    <p:sldId id="318" r:id="rId12"/>
    <p:sldId id="319" r:id="rId13"/>
    <p:sldId id="320" r:id="rId14"/>
    <p:sldId id="342" r:id="rId15"/>
    <p:sldId id="322" r:id="rId16"/>
    <p:sldId id="343" r:id="rId17"/>
    <p:sldId id="344" r:id="rId18"/>
    <p:sldId id="345" r:id="rId19"/>
    <p:sldId id="324" r:id="rId20"/>
    <p:sldId id="325" r:id="rId21"/>
    <p:sldId id="326" r:id="rId22"/>
    <p:sldId id="300" r:id="rId23"/>
    <p:sldId id="333" r:id="rId24"/>
    <p:sldId id="301" r:id="rId25"/>
    <p:sldId id="332" r:id="rId26"/>
    <p:sldId id="306" r:id="rId27"/>
    <p:sldId id="347" r:id="rId28"/>
    <p:sldId id="348" r:id="rId29"/>
    <p:sldId id="349" r:id="rId30"/>
    <p:sldId id="307" r:id="rId31"/>
    <p:sldId id="346" r:id="rId32"/>
    <p:sldId id="350" r:id="rId33"/>
    <p:sldId id="363" r:id="rId34"/>
    <p:sldId id="351" r:id="rId35"/>
    <p:sldId id="334" r:id="rId36"/>
    <p:sldId id="352" r:id="rId37"/>
    <p:sldId id="335" r:id="rId38"/>
    <p:sldId id="336" r:id="rId39"/>
    <p:sldId id="353" r:id="rId40"/>
    <p:sldId id="354" r:id="rId41"/>
    <p:sldId id="365" r:id="rId42"/>
    <p:sldId id="309" r:id="rId43"/>
    <p:sldId id="308" r:id="rId44"/>
    <p:sldId id="364" r:id="rId45"/>
    <p:sldId id="355" r:id="rId46"/>
    <p:sldId id="356" r:id="rId47"/>
    <p:sldId id="366" r:id="rId48"/>
    <p:sldId id="367" r:id="rId49"/>
    <p:sldId id="357" r:id="rId50"/>
    <p:sldId id="359" r:id="rId51"/>
    <p:sldId id="360" r:id="rId52"/>
    <p:sldId id="361" r:id="rId53"/>
    <p:sldId id="362" r:id="rId54"/>
    <p:sldId id="30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5DB7-BACA-43E3-B259-9A89085BAA7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AEA8-DD01-4C58-9700-35F93BF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marcqi.org/marcqi-registry-reports-marcqi-annual-reports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7DD2-A7B1-2842-979E-EC600CDB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MARCQI 2018 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826C0-F844-7746-A0E6-C510138E0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Reports on the first six years of MARCQI</a:t>
            </a:r>
          </a:p>
          <a:p>
            <a:r>
              <a:rPr lang="en-US" dirty="0"/>
              <a:t>Released November, 2018</a:t>
            </a:r>
          </a:p>
          <a:p>
            <a:r>
              <a:rPr lang="en-US" dirty="0"/>
              <a:t>This slide deck provides selected slides</a:t>
            </a:r>
          </a:p>
          <a:p>
            <a:r>
              <a:rPr lang="en-US" dirty="0"/>
              <a:t>For full report, see PDF available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marcqi.org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marcqi</a:t>
            </a:r>
            <a:r>
              <a:rPr lang="en-US" dirty="0">
                <a:hlinkClick r:id="rId2"/>
              </a:rPr>
              <a:t>-registry-reports-</a:t>
            </a:r>
            <a:r>
              <a:rPr lang="en-US" dirty="0" err="1">
                <a:hlinkClick r:id="rId2"/>
              </a:rPr>
              <a:t>marcqi</a:t>
            </a:r>
            <a:r>
              <a:rPr lang="en-US" dirty="0">
                <a:hlinkClick r:id="rId2"/>
              </a:rPr>
              <a:t>-annual-reports/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08A0D-5311-B64E-B536-A764B6BB58AB}"/>
              </a:ext>
            </a:extLst>
          </p:cNvPr>
          <p:cNvSpPr/>
          <p:nvPr/>
        </p:nvSpPr>
        <p:spPr>
          <a:xfrm>
            <a:off x="7360920" y="1690688"/>
            <a:ext cx="3497335" cy="4483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14F09-9ACF-3D49-AF1F-B74DDC6EB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19" y="1690687"/>
            <a:ext cx="34973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7: Percent of THA arthroplasty cases by primary or revision.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57B06-A565-714F-BFC2-41A4DC40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690688"/>
            <a:ext cx="634365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5"/>
            <a:ext cx="10515600" cy="1325563"/>
          </a:xfrm>
        </p:spPr>
        <p:txBody>
          <a:bodyPr/>
          <a:lstStyle/>
          <a:p>
            <a:r>
              <a:rPr lang="en-US" dirty="0"/>
              <a:t>Figure 8: Percent of primary THA cases by sex.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036A8-E2B2-F246-9495-77ACA4FF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498600"/>
            <a:ext cx="795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10: Percent of primary THA cases by approach.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7D070-E8E5-5C4F-AE29-AF393DBC0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068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13: Percent of primary THA patients (first</a:t>
            </a:r>
            <a:br>
              <a:rPr lang="en-US" dirty="0"/>
            </a:br>
            <a:r>
              <a:rPr lang="en-US" dirty="0"/>
              <a:t>case) by thrombosis prophylaxis between 10/1/2017 and 12/31/2017).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34029-A07E-B44F-A37C-C989B3CF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26" y="2757488"/>
            <a:ext cx="5675747" cy="3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14: Percent of primary THA cases by procedure.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2154C-6022-E641-A3EC-369D9DE68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1487424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1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4: Ten most commonly used femoral/acetabular component combinations used in primary total conventional THA.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448671"/>
              </p:ext>
            </p:extLst>
          </p:nvPr>
        </p:nvGraphicFramePr>
        <p:xfrm>
          <a:off x="1773634" y="2035934"/>
          <a:ext cx="8229600" cy="43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Stem/cup combination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Accolade II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14230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M/L Taper / Continuum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Summit / Pinnacle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Taperloc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133 / G7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Fitmore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Continuum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-Fit Max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-Fit Plus Max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Anthology / Reflection 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Pinnacle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Tri-Lock BPS / Pinnacle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422283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6943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15: Percentage of polyethylene liners</a:t>
            </a:r>
            <a:br>
              <a:rPr lang="en-US" dirty="0"/>
            </a:br>
            <a:r>
              <a:rPr lang="en-US" dirty="0"/>
              <a:t>by type of polyethylene for primary conventional</a:t>
            </a:r>
            <a:br>
              <a:rPr lang="en-US" dirty="0"/>
            </a:br>
            <a:r>
              <a:rPr lang="en-US" dirty="0"/>
              <a:t>THA.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3658E-D0BC-F248-A073-B6D7F710B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92" y="1621536"/>
            <a:ext cx="795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16: Percentage by bearing surface</a:t>
            </a:r>
            <a:br>
              <a:rPr lang="en-US" dirty="0"/>
            </a:br>
            <a:r>
              <a:rPr lang="en-US" dirty="0"/>
              <a:t>couple for primary conventional</a:t>
            </a:r>
            <a:br>
              <a:rPr lang="en-US" dirty="0"/>
            </a:br>
            <a:r>
              <a:rPr lang="en-US" dirty="0"/>
              <a:t>THA.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3032A-96BD-3C44-874D-9B926DC78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414272"/>
            <a:ext cx="795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6821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17: Distribution of head sizes for primary</a:t>
            </a:r>
            <a:br>
              <a:rPr lang="en-US" dirty="0"/>
            </a:br>
            <a:r>
              <a:rPr lang="en-US" dirty="0"/>
              <a:t>conventional THA, excluding dual mobility</a:t>
            </a:r>
            <a:br>
              <a:rPr lang="en-US" dirty="0"/>
            </a:br>
            <a:r>
              <a:rPr lang="en-US" dirty="0"/>
              <a:t>cases.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3C3DE-F41E-8240-AD78-80419ACCA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1597152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1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19: Cumulative percent revision for primary conventional THA.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2E43E-A003-1647-BAE1-10859347B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562A-028A-1148-983D-8B088F55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Michigan Arthroplasty Registry Collaborative Quality Initiative (MARCQI)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A3B5B3-901A-2F4F-B240-777E00599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0" y="2048034"/>
            <a:ext cx="10351420" cy="3966686"/>
          </a:xfrm>
        </p:spPr>
      </p:pic>
    </p:spTree>
    <p:extLst>
      <p:ext uri="{BB962C8B-B14F-4D97-AF65-F5344CB8AC3E}">
        <p14:creationId xmlns:p14="http://schemas.microsoft.com/office/powerpoint/2010/main" val="116790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20: Cumulative percent revision for primary conventional THA by diagnosis.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D8CF7-6808-784C-9A8C-56BE0FD2D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38656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21: Cumulative percent revision for primary conventional THA by sex for osteoarthritis diagnosis.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DF363-0A47-DF44-B798-93F2CBC5D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068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0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5FA-2654-9841-8D1E-8A636B33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CPR AT 1 YEAR FOR THA, SORTED BY CPR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FF2CC-2CE3-6B4C-A750-B52DD7B58629}"/>
              </a:ext>
            </a:extLst>
          </p:cNvPr>
          <p:cNvSpPr txBox="1"/>
          <p:nvPr/>
        </p:nvSpPr>
        <p:spPr>
          <a:xfrm>
            <a:off x="3830320" y="6197600"/>
            <a:ext cx="484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M/L Taper does not include M/L Taper </a:t>
            </a:r>
            <a:r>
              <a:rPr lang="en-US" dirty="0" err="1"/>
              <a:t>Kinectiv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495A-DDB9-9A40-B769-0DC616AB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611630"/>
            <a:ext cx="736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6: Reasons for revision following primary conventional THA in first year post-operatively (top 10).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29305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(Acetabulum)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Unknown/other/missing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1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5FA-2654-9841-8D1E-8A636B33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CPR AT 3 YEARS FOR THA, SORTED BY CPR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B0942-0F61-C64E-8D80-FEA882A8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2410"/>
            <a:ext cx="10312400" cy="468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EE248-3729-2543-82A4-A6899D5EB67F}"/>
              </a:ext>
            </a:extLst>
          </p:cNvPr>
          <p:cNvSpPr txBox="1"/>
          <p:nvPr/>
        </p:nvSpPr>
        <p:spPr>
          <a:xfrm>
            <a:off x="4043680" y="6329680"/>
            <a:ext cx="484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M/L Taper does not include M/L Taper </a:t>
            </a:r>
            <a:r>
              <a:rPr lang="en-US" dirty="0" err="1"/>
              <a:t>Kinectiv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8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5: Reasons for revision following primary conventional THA (top 10).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26065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(Acetabulum)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reaction/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Metallosis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71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3136-4B51-9444-AABF-E54C9FE1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KNEE CHAPTER</a:t>
            </a:r>
          </a:p>
        </p:txBody>
      </p:sp>
    </p:spTree>
    <p:extLst>
      <p:ext uri="{BB962C8B-B14F-4D97-AF65-F5344CB8AC3E}">
        <p14:creationId xmlns:p14="http://schemas.microsoft.com/office/powerpoint/2010/main" val="37709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1481-66EF-7E43-A5FC-D9BA7068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44: All knee cases over time.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D9357-BC51-AB4C-BF2E-D0DAB3A4C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460290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0877-32A9-9845-A259-72CB46C8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45: Percent of knee arthroplasty cases by primary or revision.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80B34-C1FA-4244-B07B-6F484556E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522717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2DE4-347A-B840-9ED7-C3FFC2A0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46: Percent of primary TKA cases performed as TKA, UKA, and PFJ.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26C43D8-088F-4C45-A54F-CDFD4E44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18477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EA51-FB6B-5B49-9282-15843DDF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1: Frequency of using tranexamic acid in MARCQI.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D8044-CA16-764C-83B5-D1AE32B43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49" y="2112579"/>
            <a:ext cx="5943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3136-4B51-9444-AABF-E54C9FE1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TKA</a:t>
            </a:r>
          </a:p>
        </p:txBody>
      </p:sp>
    </p:spTree>
    <p:extLst>
      <p:ext uri="{BB962C8B-B14F-4D97-AF65-F5344CB8AC3E}">
        <p14:creationId xmlns:p14="http://schemas.microsoft.com/office/powerpoint/2010/main" val="1491626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38D5-6A70-8A4B-AB2A-34875FAF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47: Primary TKA cases over</a:t>
            </a:r>
            <a:br>
              <a:rPr lang="en-US" dirty="0"/>
            </a:br>
            <a:r>
              <a:rPr lang="en-US" dirty="0"/>
              <a:t>time.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D6F3E-2593-DD44-8A36-88C82029C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1629662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919-90B1-C946-897C-DC6CAA30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48: Percent of primary TKA cases by</a:t>
            </a:r>
            <a:br>
              <a:rPr lang="en-US" dirty="0"/>
            </a:br>
            <a:r>
              <a:rPr lang="en-US" dirty="0"/>
              <a:t>sex.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8C191-0F00-C648-ADFB-AA41C49F7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940472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E45B-204F-9249-A1A5-A7948195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50: Percent of primary TKA cases by approach.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BDA19-4013-014D-843D-FBEEB734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192302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3B33-215F-344B-8245-549963E7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53: Percent of primary TKA patients (first</a:t>
            </a:r>
            <a:br>
              <a:rPr lang="en-US" dirty="0"/>
            </a:br>
            <a:r>
              <a:rPr lang="en-US" dirty="0"/>
              <a:t>case) by thrombosis </a:t>
            </a:r>
            <a:r>
              <a:rPr lang="en-US" dirty="0" err="1"/>
              <a:t>pharmacoprophylaxis</a:t>
            </a:r>
            <a:r>
              <a:rPr lang="en-US" dirty="0"/>
              <a:t> between 10/1/2017 and 12/31/2017.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ED446-BE67-9D45-8A53-A32ECA2A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419382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1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192: Ten most commonly used</a:t>
            </a:r>
            <a:br>
              <a:rPr lang="en-US" dirty="0"/>
            </a:br>
            <a:r>
              <a:rPr lang="en-US" dirty="0"/>
              <a:t>femoral/tibial component combinations in primary</a:t>
            </a:r>
            <a:br>
              <a:rPr lang="en-US" dirty="0"/>
            </a:br>
            <a:r>
              <a:rPr lang="en-US" dirty="0"/>
              <a:t>TKA.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27981"/>
              </p:ext>
            </p:extLst>
          </p:nvPr>
        </p:nvGraphicFramePr>
        <p:xfrm>
          <a:off x="1904262" y="1812000"/>
          <a:ext cx="8229600" cy="47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Femora/tibial component combination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 / Persona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Vanguard / Maxim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Triathlon / Triathlon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Triathlon / Triathlon 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Attune / Attune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Genesis II / Genesis II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 PFC / Sigma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Journey II / Journey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NK II GS / NK II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 / Sigma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194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991F-BCA8-D74A-8895-E895002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54: Percent of polyethylene inserts</a:t>
            </a:r>
            <a:br>
              <a:rPr lang="en-US" dirty="0"/>
            </a:br>
            <a:r>
              <a:rPr lang="en-US" dirty="0"/>
              <a:t>by type of polyethylene in primary</a:t>
            </a:r>
            <a:br>
              <a:rPr lang="en-US" dirty="0"/>
            </a:br>
            <a:r>
              <a:rPr lang="en-US" dirty="0"/>
              <a:t>TKA.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E582B-69E9-5943-AEC5-67D83C896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5" y="1825625"/>
            <a:ext cx="6878630" cy="4351338"/>
          </a:xfrm>
        </p:spPr>
      </p:pic>
    </p:spTree>
    <p:extLst>
      <p:ext uri="{BB962C8B-B14F-4D97-AF65-F5344CB8AC3E}">
        <p14:creationId xmlns:p14="http://schemas.microsoft.com/office/powerpoint/2010/main" val="305397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193: Reasons for first revision following</a:t>
            </a:r>
            <a:br>
              <a:rPr lang="en-US" dirty="0"/>
            </a:br>
            <a:r>
              <a:rPr lang="en-US" dirty="0"/>
              <a:t>TKA (top 10).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332101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reaction/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Metallosis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84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194: Reasons for first revision following</a:t>
            </a:r>
            <a:br>
              <a:rPr lang="en-US" dirty="0"/>
            </a:br>
            <a:r>
              <a:rPr lang="en-US" dirty="0"/>
              <a:t>primary TKA in first year post-operatively (top 10).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62399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175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1525-D861-D140-8244-2DBB548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56: Cumulative percent revision for primary TKA.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D3A43-0157-E145-908C-9C42A9A98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99183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2C24-198C-6349-9B2E-818201BE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2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2: Frequency of transfusions after primary hip and knee arthroplasty in MARCQI.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27608-9B18-F54B-8912-669471AB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29" y="2096814"/>
            <a:ext cx="6210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07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99EA-45EE-EB45-AAB7-0B06FC67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57: Cumulative percent revision for primary TKA by diagnosis.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79034A-6F50-FA42-AAC2-85469F166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894093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3BFA-573E-D14D-8167-D975B51D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58: Cumulative percent revision for primary TKA by sex for osteoarthritis diagnosis.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BB403-C9AD-1F41-9302-056913F5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83900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5FA-2654-9841-8D1E-8A636B33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CPR AT 3 YEARS FOR TKA, SORTED BY CPR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F3A0C-B200-FF40-8E96-C72F7C6B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60" y="1690688"/>
            <a:ext cx="8229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9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3136-4B51-9444-AABF-E54C9FE1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UKA</a:t>
            </a:r>
          </a:p>
        </p:txBody>
      </p:sp>
    </p:spTree>
    <p:extLst>
      <p:ext uri="{BB962C8B-B14F-4D97-AF65-F5344CB8AC3E}">
        <p14:creationId xmlns:p14="http://schemas.microsoft.com/office/powerpoint/2010/main" val="498774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E67-F0A2-6348-95F7-2C82063C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85: Primary UKA cases over</a:t>
            </a:r>
            <a:br>
              <a:rPr lang="en-US" dirty="0"/>
            </a:br>
            <a:r>
              <a:rPr lang="en-US" dirty="0"/>
              <a:t>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D4EDFE-D6BC-DC4C-AB21-1C3B2D32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177553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64FB-C40E-BC4E-B3B5-1A86826E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86: Percent of primary UKA cases by</a:t>
            </a:r>
            <a:br>
              <a:rPr lang="en-US" dirty="0"/>
            </a:br>
            <a:r>
              <a:rPr lang="en-US" dirty="0"/>
              <a:t>sex.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E7C59-F8CC-9F44-B52D-3CCD1EEA4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450422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969F-22C0-3440-B0A7-BE865F0D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88: Percent of primary UKA cases by approach.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D9442-0B80-D942-A47A-6326EA324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932461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7278-54A9-6947-A5F3-5DC8DC05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6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91: Percent of primary UKA patients (first</a:t>
            </a:r>
            <a:br>
              <a:rPr lang="en-US" dirty="0"/>
            </a:br>
            <a:r>
              <a:rPr lang="en-US" dirty="0"/>
              <a:t>case) by thrombosis </a:t>
            </a:r>
            <a:r>
              <a:rPr lang="en-US" dirty="0" err="1"/>
              <a:t>pharmacoprophylaxis</a:t>
            </a:r>
            <a:r>
              <a:rPr lang="en-US" dirty="0"/>
              <a:t> between 10/1/2017 and 12/31/2017.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FC9BA-44A5-0743-A3DD-CE96E7A9C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332039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4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360: Ten most commonly used femoral/tibial component combinations in primary UKA.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245362"/>
              </p:ext>
            </p:extLst>
          </p:nvPr>
        </p:nvGraphicFramePr>
        <p:xfrm>
          <a:off x="1685217" y="1690688"/>
          <a:ext cx="8229600" cy="47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Femoral/tibial component combination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Restoris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MCK 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Restoris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MCK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ZUK/ZUK*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Oxford / Oxford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Triathlon PKR / Triathlon PKR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iBalance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iBalance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 HP / Sigma HP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 / Persona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Journey / Journey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Journey / Zimmer High Flex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Stride / Stride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7620185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57C76B-922E-C841-9142-B59FE72F278C}"/>
              </a:ext>
            </a:extLst>
          </p:cNvPr>
          <p:cNvSpPr txBox="1"/>
          <p:nvPr/>
        </p:nvSpPr>
        <p:spPr>
          <a:xfrm>
            <a:off x="1685217" y="6414867"/>
            <a:ext cx="940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ZUK (Zimmer </a:t>
            </a:r>
            <a:r>
              <a:rPr lang="en-US" dirty="0" err="1"/>
              <a:t>Unicondylar</a:t>
            </a:r>
            <a:r>
              <a:rPr lang="en-US" dirty="0"/>
              <a:t> Knee) was formerly known as the Zimmer High Flex Knee.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7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7278-54A9-6947-A5F3-5DC8DC05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92: Percentage of polyethylene inserts</a:t>
            </a:r>
            <a:br>
              <a:rPr lang="en-US" dirty="0"/>
            </a:br>
            <a:r>
              <a:rPr lang="en-US" dirty="0"/>
              <a:t>by type of polyethylene in primary</a:t>
            </a:r>
            <a:br>
              <a:rPr lang="en-US" dirty="0"/>
            </a:br>
            <a:r>
              <a:rPr lang="en-US" dirty="0"/>
              <a:t>UKA.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FAC75-EDAE-9244-897F-706865A4C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5" y="1825625"/>
            <a:ext cx="6878630" cy="4351338"/>
          </a:xfrm>
        </p:spPr>
      </p:pic>
    </p:spTree>
    <p:extLst>
      <p:ext uri="{BB962C8B-B14F-4D97-AF65-F5344CB8AC3E}">
        <p14:creationId xmlns:p14="http://schemas.microsoft.com/office/powerpoint/2010/main" val="317165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BC0C-8FE5-6949-80E4-708E13EA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9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3: Frequency of VTE prophylaxis usage for venous thromboembolism over time in MARCQI.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9B38F-7AF8-484E-BC70-817E9C557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49518"/>
            <a:ext cx="777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3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361. Reasons for first revision following primary UKA.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133619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Conversion of UKA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Osteolysis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reaction/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Metallosis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66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362. Reasons for first revision following</a:t>
            </a:r>
            <a:br>
              <a:rPr lang="en-US" dirty="0"/>
            </a:br>
            <a:r>
              <a:rPr lang="en-US" dirty="0"/>
              <a:t>primary UKA in first year post-operatively.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4529A86-FC94-F44F-81F9-11DF3E489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005710"/>
              </p:ext>
            </p:extLst>
          </p:nvPr>
        </p:nvGraphicFramePr>
        <p:xfrm>
          <a:off x="1773634" y="2035934"/>
          <a:ext cx="8229600" cy="402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 for 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Conversion of UKA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Osteolysis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reaction/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Metallosis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177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4A5D-0BA7-6446-99A5-38D4B16F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94: Cumulative percent revision for primary UKA.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1D3309-FD73-FA41-8633-D93CBCE7D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096335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4197-9FC0-0F4E-821F-B3C7378F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95: Cumulative percent revision for primary UKA by sex for osteoarthritis diagnosis.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00D50-7140-F84F-9C7F-C35FDE126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2790390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5FA-2654-9841-8D1E-8A636B33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CPR AT 3 YEARS FOR UKA, SORTED BY CPR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67968-3884-FA47-9FBE-DF8A8D97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02" y="1690688"/>
            <a:ext cx="7168170" cy="409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C28FD-A021-974D-91E1-3827EC0847A1}"/>
              </a:ext>
            </a:extLst>
          </p:cNvPr>
          <p:cNvSpPr txBox="1"/>
          <p:nvPr/>
        </p:nvSpPr>
        <p:spPr>
          <a:xfrm>
            <a:off x="3875424" y="6136640"/>
            <a:ext cx="44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Formerly known as Zimmer High Flex knee</a:t>
            </a:r>
          </a:p>
        </p:txBody>
      </p:sp>
    </p:spTree>
    <p:extLst>
      <p:ext uri="{BB962C8B-B14F-4D97-AF65-F5344CB8AC3E}">
        <p14:creationId xmlns:p14="http://schemas.microsoft.com/office/powerpoint/2010/main" val="261408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08D6-79B6-C44A-8633-5AE4398D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62" y="8027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4: Frequency of VTE events (DVT and PE) after primary total hip and knee arthroplasty in MARCQI.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A9432-15CC-CF4B-8BBA-4FDC9960F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26" y="2128345"/>
            <a:ext cx="6210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41FA-E89D-6E4A-93F9-5C6C9B52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8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5: Frequency of discharge to nursing home after primary total hip and knee arthroplasty in MARCQI.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EB63A-37D2-AB40-A7B3-B9E13FFFC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115426"/>
            <a:ext cx="6210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3136-4B51-9444-AABF-E54C9FE1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HIP CHAPTER</a:t>
            </a:r>
          </a:p>
        </p:txBody>
      </p:sp>
    </p:spTree>
    <p:extLst>
      <p:ext uri="{BB962C8B-B14F-4D97-AF65-F5344CB8AC3E}">
        <p14:creationId xmlns:p14="http://schemas.microsoft.com/office/powerpoint/2010/main" val="60815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9C60-1322-6E42-BBFD-9510D82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6: THA cases over time.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BD044-B536-0442-9E80-1A42AEAC6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45" y="1497724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1217</Words>
  <Application>Microsoft Office PowerPoint</Application>
  <PresentationFormat>Widescreen</PresentationFormat>
  <Paragraphs>470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MARCQI 2018 ANNUAL REPORT</vt:lpstr>
      <vt:lpstr>Michigan Arthroplasty Registry Collaborative Quality Initiative (MARCQI)</vt:lpstr>
      <vt:lpstr>Figure 1: Frequency of using tranexamic acid in MARCQI. </vt:lpstr>
      <vt:lpstr>Figure 2: Frequency of transfusions after primary hip and knee arthroplasty in MARCQI. </vt:lpstr>
      <vt:lpstr>Figure 3: Frequency of VTE prophylaxis usage for venous thromboembolism over time in MARCQI. </vt:lpstr>
      <vt:lpstr>Figure 4: Frequency of VTE events (DVT and PE) after primary total hip and knee arthroplasty in MARCQI. </vt:lpstr>
      <vt:lpstr>Figure 5: Frequency of discharge to nursing home after primary total hip and knee arthroplasty in MARCQI. </vt:lpstr>
      <vt:lpstr>HIP CHAPTER</vt:lpstr>
      <vt:lpstr>Figure 6: THA cases over time. </vt:lpstr>
      <vt:lpstr>Figure 7: Percent of THA arthroplasty cases by primary or revision. </vt:lpstr>
      <vt:lpstr>Figure 8: Percent of primary THA cases by sex. </vt:lpstr>
      <vt:lpstr>Figure 10: Percent of primary THA cases by approach. </vt:lpstr>
      <vt:lpstr>Figure 13: Percent of primary THA patients (first case) by thrombosis prophylaxis between 10/1/2017 and 12/31/2017). </vt:lpstr>
      <vt:lpstr>Figure 14: Percent of primary THA cases by procedure. </vt:lpstr>
      <vt:lpstr>Table 4: Ten most commonly used femoral/acetabular component combinations used in primary total conventional THA. </vt:lpstr>
      <vt:lpstr>Figure 15: Percentage of polyethylene liners by type of polyethylene for primary conventional THA. </vt:lpstr>
      <vt:lpstr>Figure 16: Percentage by bearing surface couple for primary conventional THA. </vt:lpstr>
      <vt:lpstr>Figure 17: Distribution of head sizes for primary conventional THA, excluding dual mobility cases. </vt:lpstr>
      <vt:lpstr>Figure 19: Cumulative percent revision for primary conventional THA. </vt:lpstr>
      <vt:lpstr>Figure 20: Cumulative percent revision for primary conventional THA by diagnosis. </vt:lpstr>
      <vt:lpstr>Figure 21: Cumulative percent revision for primary conventional THA by sex for osteoarthritis diagnosis. </vt:lpstr>
      <vt:lpstr>CPR AT 1 YEAR FOR THA, SORTED BY CPR</vt:lpstr>
      <vt:lpstr>Table 6: Reasons for revision following primary conventional THA in first year post-operatively (top 10). </vt:lpstr>
      <vt:lpstr>CPR AT 3 YEARS FOR THA, SORTED BY CPR</vt:lpstr>
      <vt:lpstr>Table 5: Reasons for revision following primary conventional THA (top 10). </vt:lpstr>
      <vt:lpstr>KNEE CHAPTER</vt:lpstr>
      <vt:lpstr>Figure 44: All knee cases over time. </vt:lpstr>
      <vt:lpstr>Figure 45: Percent of knee arthroplasty cases by primary or revision. </vt:lpstr>
      <vt:lpstr>Figure 46: Percent of primary TKA cases performed as TKA, UKA, and PFJ. </vt:lpstr>
      <vt:lpstr>TKA</vt:lpstr>
      <vt:lpstr>Figure 47: Primary TKA cases over time. </vt:lpstr>
      <vt:lpstr>Figure 48: Percent of primary TKA cases by sex.</vt:lpstr>
      <vt:lpstr>Figure 50: Percent of primary TKA cases by approach.</vt:lpstr>
      <vt:lpstr>Figure 53: Percent of primary TKA patients (first case) by thrombosis pharmacoprophylaxis between 10/1/2017 and 12/31/2017. </vt:lpstr>
      <vt:lpstr>Table 192: Ten most commonly used femoral/tibial component combinations in primary TKA. </vt:lpstr>
      <vt:lpstr>Figure 54: Percent of polyethylene inserts by type of polyethylene in primary TKA.</vt:lpstr>
      <vt:lpstr>Table 193: Reasons for first revision following TKA (top 10). </vt:lpstr>
      <vt:lpstr>Table 194: Reasons for first revision following primary TKA in first year post-operatively (top 10). </vt:lpstr>
      <vt:lpstr>Figure 56: Cumulative percent revision for primary TKA.</vt:lpstr>
      <vt:lpstr>Figure 57: Cumulative percent revision for primary TKA by diagnosis.</vt:lpstr>
      <vt:lpstr>Figure 58: Cumulative percent revision for primary TKA by sex for osteoarthritis diagnosis.</vt:lpstr>
      <vt:lpstr>CPR AT 3 YEARS FOR TKA, SORTED BY CPR</vt:lpstr>
      <vt:lpstr>UKA</vt:lpstr>
      <vt:lpstr>Figure 85: Primary UKA cases over time.</vt:lpstr>
      <vt:lpstr>Figure 86: Percent of primary UKA cases by sex.</vt:lpstr>
      <vt:lpstr>Figure 88: Percent of primary UKA cases by approach.</vt:lpstr>
      <vt:lpstr>Figure 91: Percent of primary UKA patients (first case) by thrombosis pharmacoprophylaxis between 10/1/2017 and 12/31/2017. </vt:lpstr>
      <vt:lpstr>Table 360: Ten most commonly used femoral/tibial component combinations in primary UKA. </vt:lpstr>
      <vt:lpstr>Figure 92: Percentage of polyethylene inserts by type of polyethylene in primary UKA.</vt:lpstr>
      <vt:lpstr>Table 361. Reasons for first revision following primary UKA.</vt:lpstr>
      <vt:lpstr>Table 362. Reasons for first revision following primary UKA in first year post-operatively.</vt:lpstr>
      <vt:lpstr>Figure 94: Cumulative percent revision for primary UKA.</vt:lpstr>
      <vt:lpstr>Figure 95: Cumulative percent revision for primary UKA by sex for osteoarthritis diagnosis.</vt:lpstr>
      <vt:lpstr>CPR AT 3 YEARS FOR UKA, SORTED BY CPR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Kagay-Lidster, Anne</dc:creator>
  <cp:lastModifiedBy>Kagay-Lidster, Anne</cp:lastModifiedBy>
  <cp:revision>70</cp:revision>
  <cp:lastPrinted>2018-11-15T19:23:13Z</cp:lastPrinted>
  <dcterms:created xsi:type="dcterms:W3CDTF">2018-04-17T18:48:23Z</dcterms:created>
  <dcterms:modified xsi:type="dcterms:W3CDTF">2018-11-15T21:20:27Z</dcterms:modified>
</cp:coreProperties>
</file>