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51"/>
  </p:notesMasterIdLst>
  <p:sldIdLst>
    <p:sldId id="620" r:id="rId2"/>
    <p:sldId id="668" r:id="rId3"/>
    <p:sldId id="624" r:id="rId4"/>
    <p:sldId id="621" r:id="rId5"/>
    <p:sldId id="622" r:id="rId6"/>
    <p:sldId id="623" r:id="rId7"/>
    <p:sldId id="665" r:id="rId8"/>
    <p:sldId id="625" r:id="rId9"/>
    <p:sldId id="626" r:id="rId10"/>
    <p:sldId id="627" r:id="rId11"/>
    <p:sldId id="628" r:id="rId12"/>
    <p:sldId id="629" r:id="rId13"/>
    <p:sldId id="630" r:id="rId14"/>
    <p:sldId id="631" r:id="rId15"/>
    <p:sldId id="632" r:id="rId16"/>
    <p:sldId id="633" r:id="rId17"/>
    <p:sldId id="634" r:id="rId18"/>
    <p:sldId id="635" r:id="rId19"/>
    <p:sldId id="636" r:id="rId20"/>
    <p:sldId id="637" r:id="rId21"/>
    <p:sldId id="638" r:id="rId22"/>
    <p:sldId id="672" r:id="rId23"/>
    <p:sldId id="666" r:id="rId24"/>
    <p:sldId id="640" r:id="rId25"/>
    <p:sldId id="641" r:id="rId26"/>
    <p:sldId id="642" r:id="rId27"/>
    <p:sldId id="667" r:id="rId28"/>
    <p:sldId id="643" r:id="rId29"/>
    <p:sldId id="644" r:id="rId30"/>
    <p:sldId id="645" r:id="rId31"/>
    <p:sldId id="646" r:id="rId32"/>
    <p:sldId id="647" r:id="rId33"/>
    <p:sldId id="648" r:id="rId34"/>
    <p:sldId id="649" r:id="rId35"/>
    <p:sldId id="650" r:id="rId36"/>
    <p:sldId id="651" r:id="rId37"/>
    <p:sldId id="652" r:id="rId38"/>
    <p:sldId id="670" r:id="rId39"/>
    <p:sldId id="664" r:id="rId40"/>
    <p:sldId id="654" r:id="rId41"/>
    <p:sldId id="655" r:id="rId42"/>
    <p:sldId id="656" r:id="rId43"/>
    <p:sldId id="657" r:id="rId44"/>
    <p:sldId id="658" r:id="rId45"/>
    <p:sldId id="659" r:id="rId46"/>
    <p:sldId id="660" r:id="rId47"/>
    <p:sldId id="661" r:id="rId48"/>
    <p:sldId id="662" r:id="rId49"/>
    <p:sldId id="671" r:id="rId50"/>
  </p:sldIdLst>
  <p:sldSz cx="9144000" cy="6858000" type="screen4x3"/>
  <p:notesSz cx="6985000" cy="9283700"/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 Pack" initials="BP" lastIdx="1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258" autoAdjust="0"/>
    <p:restoredTop sz="94690"/>
  </p:normalViewPr>
  <p:slideViewPr>
    <p:cSldViewPr>
      <p:cViewPr varScale="1">
        <p:scale>
          <a:sx n="151" d="100"/>
          <a:sy n="151" d="100"/>
        </p:scale>
        <p:origin x="24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6CB210B7-9440-430C-9328-65A58488C315}" type="datetimeFigureOut">
              <a:rPr lang="en-US" smtClean="0"/>
              <a:t>2/12/18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3824B6A-234C-479B-9643-AF4972962A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351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686800" y="0"/>
            <a:ext cx="4572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86800" y="5791200"/>
            <a:ext cx="457200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D4479-FF94-DB4B-BBCB-F2ADFB6855BD}" type="datetimeFigureOut">
              <a:rPr lang="en-US"/>
              <a:pPr>
                <a:defRPr/>
              </a:pPr>
              <a:t>2/12/18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ECABB-3CF5-DD46-9EFD-F9173B460F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480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7ECD0-2010-0C43-8F33-A533610C85CC}" type="datetimeFigureOut">
              <a:rPr lang="en-US"/>
              <a:pPr>
                <a:defRPr/>
              </a:pPr>
              <a:t>2/12/18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92D16-DE7F-4149-9B9D-87BF137984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4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7D891-4F80-4D42-9477-E421FF78A3D1}" type="datetimeFigureOut">
              <a:rPr lang="en-US"/>
              <a:pPr>
                <a:defRPr/>
              </a:pPr>
              <a:t>2/12/18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1E7DB-7EE4-6945-A743-8EB4C3F0B8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088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3398F8-DA2C-2547-80CF-4161249A0A25}" type="datetimeFigureOut">
              <a:rPr lang="en-US" smtClean="0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2/12/18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B15B7A-9E02-D845-B4A5-ADD6C3FB0807}" type="slidenum">
              <a:rPr lang="en-US" smtClean="0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08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61131"/>
            <a:ext cx="12573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8686800" y="0"/>
            <a:ext cx="4572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686800" y="5791200"/>
            <a:ext cx="457200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98DA1-1F1E-5E49-A9AC-D274244C876B}" type="datetimeFigureOut">
              <a:rPr lang="en-US"/>
              <a:pPr>
                <a:defRPr/>
              </a:pPr>
              <a:t>2/12/18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BFCB5-0220-EE4C-A925-8C2E20BB8F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649063" y="6682025"/>
            <a:ext cx="20377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© The Regents of the University of Michigan</a:t>
            </a:r>
          </a:p>
        </p:txBody>
      </p:sp>
    </p:spTree>
    <p:extLst>
      <p:ext uri="{BB962C8B-B14F-4D97-AF65-F5344CB8AC3E}">
        <p14:creationId xmlns:p14="http://schemas.microsoft.com/office/powerpoint/2010/main" val="325350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686800" y="0"/>
            <a:ext cx="4572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86800" y="5791200"/>
            <a:ext cx="457200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61131"/>
            <a:ext cx="12573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8AC6E-1DD5-FD4C-948C-41104A1D08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5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686800" y="0"/>
            <a:ext cx="4572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686800" y="5791200"/>
            <a:ext cx="457200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61131"/>
            <a:ext cx="12573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AF552-6FBA-8141-97EE-797A238B4E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14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686800" y="0"/>
            <a:ext cx="4572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791200"/>
            <a:ext cx="457200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61131"/>
            <a:ext cx="12573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93848-D71C-894D-B892-9B51C717B2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5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686800" y="0"/>
            <a:ext cx="4572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686800" y="5791200"/>
            <a:ext cx="457200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61131"/>
            <a:ext cx="12573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D6160-44DF-964A-8701-10D8AC6486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17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686800" y="0"/>
            <a:ext cx="4572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8686800" y="5791200"/>
            <a:ext cx="457200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9A738-A980-0142-9BA9-060832389EDD}" type="datetimeFigureOut">
              <a:rPr lang="en-US"/>
              <a:pPr>
                <a:defRPr/>
              </a:pPr>
              <a:t>2/12/18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3329B-A893-2942-84B9-378188011E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28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686800" y="0"/>
            <a:ext cx="4572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686800" y="5791200"/>
            <a:ext cx="457200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B6DCE-CFDD-D94D-BD44-26774C95C158}" type="datetimeFigureOut">
              <a:rPr lang="en-US"/>
              <a:pPr>
                <a:defRPr/>
              </a:pPr>
              <a:t>2/12/18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7228C-E98A-394E-86C7-E944F67343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7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086600" y="0"/>
            <a:ext cx="685800" cy="533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2FB5F-830C-5F49-AE54-12C25111CDFD}" type="datetimeFigureOut">
              <a:rPr lang="en-US"/>
              <a:pPr>
                <a:defRPr/>
              </a:pPr>
              <a:t>2/12/18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FD7C3-7F1C-414A-BDFD-23BF03F74B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7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3398F8-DA2C-2547-80CF-4161249A0A25}" type="datetimeFigureOut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2/12/18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B15B7A-9E02-D845-B4A5-ADD6C3FB0807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32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://marcqi.org/dev/wp-content/uploads/2017/11/MARCQI_Five-Year_Report_Nov2017.pdf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/>
              <a:t>Michigan Arthroplasty Registry Collaborative Quality Initiative (MARCQI)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67000"/>
            <a:ext cx="7547548" cy="2895600"/>
          </a:xfrm>
        </p:spPr>
      </p:pic>
    </p:spTree>
    <p:extLst>
      <p:ext uri="{BB962C8B-B14F-4D97-AF65-F5344CB8AC3E}">
        <p14:creationId xmlns:p14="http://schemas.microsoft.com/office/powerpoint/2010/main" val="1206111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Figure 12: Percent of primary THA cases by approach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65" y="1600200"/>
            <a:ext cx="6994670" cy="4525963"/>
          </a:xfrm>
        </p:spPr>
      </p:pic>
    </p:spTree>
    <p:extLst>
      <p:ext uri="{BB962C8B-B14F-4D97-AF65-F5344CB8AC3E}">
        <p14:creationId xmlns:p14="http://schemas.microsoft.com/office/powerpoint/2010/main" val="1766582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Figure 15: Percent of primary THA patients (first case) by thrombosis prophylaxis between 10/1/2016 and 12/31/2016</a:t>
            </a:r>
            <a:br>
              <a:rPr lang="en-US" sz="2000" dirty="0"/>
            </a:br>
            <a:r>
              <a:rPr lang="en-US" sz="2000" dirty="0"/>
              <a:t>(this time window is shorter than rest of figures because of significant change over time)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65" y="1600200"/>
            <a:ext cx="6994670" cy="4525963"/>
          </a:xfrm>
        </p:spPr>
      </p:pic>
    </p:spTree>
    <p:extLst>
      <p:ext uri="{BB962C8B-B14F-4D97-AF65-F5344CB8AC3E}">
        <p14:creationId xmlns:p14="http://schemas.microsoft.com/office/powerpoint/2010/main" val="199052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Figure 16: Percent of primary THA cases by procedure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65" y="1600200"/>
            <a:ext cx="6994670" cy="4525963"/>
          </a:xfrm>
        </p:spPr>
      </p:pic>
    </p:spTree>
    <p:extLst>
      <p:ext uri="{BB962C8B-B14F-4D97-AF65-F5344CB8AC3E}">
        <p14:creationId xmlns:p14="http://schemas.microsoft.com/office/powerpoint/2010/main" val="1224329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Table 3: Ten most commonly used femoral/acetabular component combinations used in primary total conventional</a:t>
            </a:r>
            <a:br>
              <a:rPr lang="en-US" sz="2000" dirty="0"/>
            </a:br>
            <a:r>
              <a:rPr lang="en-US" sz="2000" dirty="0"/>
              <a:t>THA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858316"/>
              </p:ext>
            </p:extLst>
          </p:nvPr>
        </p:nvGraphicFramePr>
        <p:xfrm>
          <a:off x="228600" y="1455738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Rank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Stem/Cup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Percent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Accolade II / Trident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9941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20.9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M/L Taper / Continuum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4987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10.5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Summit / Pinnacle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3783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7.9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Fitmore / Continuum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1889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Taperloc 133 / G7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1782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3.7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Secur-Fit Plus Max / Trident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1686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Secur-Fit Max / Trident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Anthology / Reflection 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1458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Taperloc 133 / RingLoc+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1267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2.7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Tri-Lock BPS / Pinnacle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1203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Others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18168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37.8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63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Figure 17: Percentage of polyethylene liners by type of polyethylene for primary conventional THA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65" y="1600200"/>
            <a:ext cx="6994670" cy="4525963"/>
          </a:xfrm>
        </p:spPr>
      </p:pic>
    </p:spTree>
    <p:extLst>
      <p:ext uri="{BB962C8B-B14F-4D97-AF65-F5344CB8AC3E}">
        <p14:creationId xmlns:p14="http://schemas.microsoft.com/office/powerpoint/2010/main" val="20306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Figure 18: Percentage by bearing surface couple for primary conventional THA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65" y="1600200"/>
            <a:ext cx="6994670" cy="4525963"/>
          </a:xfrm>
        </p:spPr>
      </p:pic>
    </p:spTree>
    <p:extLst>
      <p:ext uri="{BB962C8B-B14F-4D97-AF65-F5344CB8AC3E}">
        <p14:creationId xmlns:p14="http://schemas.microsoft.com/office/powerpoint/2010/main" val="1983298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Figure 19: Distribution of head sizes for primary conventional THA, excluding dual mobility cases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65" y="1600200"/>
            <a:ext cx="6994670" cy="4525963"/>
          </a:xfrm>
        </p:spPr>
      </p:pic>
    </p:spTree>
    <p:extLst>
      <p:ext uri="{BB962C8B-B14F-4D97-AF65-F5344CB8AC3E}">
        <p14:creationId xmlns:p14="http://schemas.microsoft.com/office/powerpoint/2010/main" val="63930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Table 4: Most common reasons for revision following primary conventional THA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197318"/>
              </p:ext>
            </p:extLst>
          </p:nvPr>
        </p:nvGraphicFramePr>
        <p:xfrm>
          <a:off x="228600" y="1635760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Rank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Reason</a:t>
                      </a:r>
                      <a:r>
                        <a:rPr lang="en-US" sz="2000" b="0" i="0" u="none" strike="noStrike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for</a:t>
                      </a:r>
                      <a:r>
                        <a:rPr lang="en-US" sz="2000" b="0" i="0" u="none" strike="noStrike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revision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Percent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Instability/Dislocation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24.4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Peri-prosthetic fracture (Femur)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21.1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Joint Infection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18.1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Aseptic loosening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14.3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Pain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12.9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Component fracture/failure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4.3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Peri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-prosthetic fracture (Acetabulum)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Malalignment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Poly liner wear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Metal reaction/Metallosis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972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Table 5: Most common reasons for revision following primary conventional THA in first year post-operatively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92790"/>
              </p:ext>
            </p:extLst>
          </p:nvPr>
        </p:nvGraphicFramePr>
        <p:xfrm>
          <a:off x="228600" y="177800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Rank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Reason</a:t>
                      </a:r>
                      <a:r>
                        <a:rPr lang="en-US" sz="2000" b="0" i="0" u="none" strike="noStrike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for</a:t>
                      </a:r>
                      <a:r>
                        <a:rPr lang="en-US" sz="2000" b="0" i="0" u="none" strike="noStrike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revision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Percent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Peri-prosthetic fracture (Femur)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27.1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Instability/Dislocation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26.4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Joint Infection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19.0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Aseptic loosening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9.2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Pain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8.9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Component fracture/failure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Malalignment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2.3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Peri-prosthetic fracture (Acetabulum)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Poly liner wear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9990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Figure 21: Cumulative percent revision for primary conventional THA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65" y="1600200"/>
            <a:ext cx="6994670" cy="4525963"/>
          </a:xfrm>
        </p:spPr>
      </p:pic>
    </p:spTree>
    <p:extLst>
      <p:ext uri="{BB962C8B-B14F-4D97-AF65-F5344CB8AC3E}">
        <p14:creationId xmlns:p14="http://schemas.microsoft.com/office/powerpoint/2010/main" val="922313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MARCQI REPORT</a:t>
            </a:r>
          </a:p>
        </p:txBody>
      </p:sp>
      <p:sp>
        <p:nvSpPr>
          <p:cNvPr id="6" name="Rectangle 5"/>
          <p:cNvSpPr/>
          <p:nvPr/>
        </p:nvSpPr>
        <p:spPr>
          <a:xfrm>
            <a:off x="4800600" y="1643068"/>
            <a:ext cx="3497335" cy="4483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Reports on the first five years of MARCQI</a:t>
            </a:r>
          </a:p>
          <a:p>
            <a:r>
              <a:rPr lang="en-US" dirty="0"/>
              <a:t>Released November, 2017</a:t>
            </a:r>
          </a:p>
          <a:p>
            <a:r>
              <a:rPr lang="en-US" dirty="0"/>
              <a:t>This slide deck provides selected slides</a:t>
            </a:r>
          </a:p>
          <a:p>
            <a:r>
              <a:rPr lang="en-US" dirty="0"/>
              <a:t>For full report, see PDF available </a:t>
            </a:r>
            <a:r>
              <a:rPr lang="en-US" dirty="0">
                <a:hlinkClick r:id="rId2"/>
              </a:rPr>
              <a:t>online</a:t>
            </a:r>
            <a:endParaRPr lang="en-US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600200"/>
            <a:ext cx="3497335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108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Figure 22: Cumulative percent revision for primary conventional THA by diagnosis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65" y="1600200"/>
            <a:ext cx="6994670" cy="4525963"/>
          </a:xfrm>
        </p:spPr>
      </p:pic>
    </p:spTree>
    <p:extLst>
      <p:ext uri="{BB962C8B-B14F-4D97-AF65-F5344CB8AC3E}">
        <p14:creationId xmlns:p14="http://schemas.microsoft.com/office/powerpoint/2010/main" val="785643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Figure 23: Cumulative percent revision for primary conventional THA by sex for osteoarthritis diagnosis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65" y="1600200"/>
            <a:ext cx="6994670" cy="4525963"/>
          </a:xfrm>
        </p:spPr>
      </p:pic>
    </p:spTree>
    <p:extLst>
      <p:ext uri="{BB962C8B-B14F-4D97-AF65-F5344CB8AC3E}">
        <p14:creationId xmlns:p14="http://schemas.microsoft.com/office/powerpoint/2010/main" val="1587447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Cumulative percent revision risk at </a:t>
            </a:r>
            <a:r>
              <a:rPr lang="en-US" sz="2000" i="1" dirty="0"/>
              <a:t>3 years </a:t>
            </a:r>
            <a:r>
              <a:rPr lang="en-US" sz="2000" dirty="0"/>
              <a:t>for femoral/acetabular combinations having at least 500 primary cases, sorted alphabetically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05000"/>
            <a:ext cx="696468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12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67000"/>
            <a:ext cx="8229600" cy="1143000"/>
          </a:xfrm>
        </p:spPr>
        <p:txBody>
          <a:bodyPr/>
          <a:lstStyle/>
          <a:p>
            <a:r>
              <a:rPr lang="en-US" dirty="0"/>
              <a:t>KNEE ARTHROPLASTY</a:t>
            </a:r>
          </a:p>
        </p:txBody>
      </p:sp>
    </p:spTree>
    <p:extLst>
      <p:ext uri="{BB962C8B-B14F-4D97-AF65-F5344CB8AC3E}">
        <p14:creationId xmlns:p14="http://schemas.microsoft.com/office/powerpoint/2010/main" val="433579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Figure 41: All knee cases over time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65" y="1600200"/>
            <a:ext cx="6994670" cy="4525963"/>
          </a:xfrm>
        </p:spPr>
      </p:pic>
    </p:spTree>
    <p:extLst>
      <p:ext uri="{BB962C8B-B14F-4D97-AF65-F5344CB8AC3E}">
        <p14:creationId xmlns:p14="http://schemas.microsoft.com/office/powerpoint/2010/main" val="1934507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Figure 42: Percent of knee arthroplasty cases by primary or revision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3" y="1600200"/>
            <a:ext cx="5657453" cy="4525963"/>
          </a:xfrm>
        </p:spPr>
      </p:pic>
    </p:spTree>
    <p:extLst>
      <p:ext uri="{BB962C8B-B14F-4D97-AF65-F5344CB8AC3E}">
        <p14:creationId xmlns:p14="http://schemas.microsoft.com/office/powerpoint/2010/main" val="363573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Figure 43: Percent of primary TKA cases performed as TKA, UKA, and PFJ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65" y="1600200"/>
            <a:ext cx="6994670" cy="4525963"/>
          </a:xfrm>
        </p:spPr>
      </p:pic>
    </p:spTree>
    <p:extLst>
      <p:ext uri="{BB962C8B-B14F-4D97-AF65-F5344CB8AC3E}">
        <p14:creationId xmlns:p14="http://schemas.microsoft.com/office/powerpoint/2010/main" val="995040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67000"/>
            <a:ext cx="8229600" cy="1143000"/>
          </a:xfrm>
        </p:spPr>
        <p:txBody>
          <a:bodyPr/>
          <a:lstStyle/>
          <a:p>
            <a:r>
              <a:rPr lang="en-US" dirty="0"/>
              <a:t>TKA</a:t>
            </a:r>
          </a:p>
        </p:txBody>
      </p:sp>
    </p:spTree>
    <p:extLst>
      <p:ext uri="{BB962C8B-B14F-4D97-AF65-F5344CB8AC3E}">
        <p14:creationId xmlns:p14="http://schemas.microsoft.com/office/powerpoint/2010/main" val="761163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Figure 44: Primary TKA cases over time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65" y="1600200"/>
            <a:ext cx="6994670" cy="4525963"/>
          </a:xfrm>
        </p:spPr>
      </p:pic>
    </p:spTree>
    <p:extLst>
      <p:ext uri="{BB962C8B-B14F-4D97-AF65-F5344CB8AC3E}">
        <p14:creationId xmlns:p14="http://schemas.microsoft.com/office/powerpoint/2010/main" val="1191667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Figure 47: Percent of primary TKA cases by approach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65" y="1600200"/>
            <a:ext cx="6994670" cy="4525963"/>
          </a:xfrm>
        </p:spPr>
      </p:pic>
    </p:spTree>
    <p:extLst>
      <p:ext uri="{BB962C8B-B14F-4D97-AF65-F5344CB8AC3E}">
        <p14:creationId xmlns:p14="http://schemas.microsoft.com/office/powerpoint/2010/main" val="917919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MARCQI organization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600200"/>
            <a:ext cx="6172200" cy="4425351"/>
          </a:xfrm>
        </p:spPr>
      </p:pic>
    </p:spTree>
    <p:extLst>
      <p:ext uri="{BB962C8B-B14F-4D97-AF65-F5344CB8AC3E}">
        <p14:creationId xmlns:p14="http://schemas.microsoft.com/office/powerpoint/2010/main" val="1656093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Figure 50: Percent of primary TKA patients (first case) by thrombosis </a:t>
            </a:r>
            <a:r>
              <a:rPr lang="en-US" sz="2000" dirty="0" err="1"/>
              <a:t>pharmacoprophylaxis</a:t>
            </a:r>
            <a:r>
              <a:rPr lang="en-US" sz="2000" dirty="0"/>
              <a:t> between 10/1/2016 and</a:t>
            </a:r>
            <a:br>
              <a:rPr lang="en-US" sz="2000" dirty="0"/>
            </a:br>
            <a:r>
              <a:rPr lang="en-US" sz="2000" dirty="0"/>
              <a:t>12/31/2016 (this time window is shorter than rest of figures because of significant change over time)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65" y="1600200"/>
            <a:ext cx="6994670" cy="4525963"/>
          </a:xfrm>
        </p:spPr>
      </p:pic>
    </p:spTree>
    <p:extLst>
      <p:ext uri="{BB962C8B-B14F-4D97-AF65-F5344CB8AC3E}">
        <p14:creationId xmlns:p14="http://schemas.microsoft.com/office/powerpoint/2010/main" val="21061851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Table 99: Ten most commonly used femoral/</a:t>
            </a:r>
            <a:r>
              <a:rPr lang="en-US" sz="2000" dirty="0" err="1"/>
              <a:t>tibial</a:t>
            </a:r>
            <a:r>
              <a:rPr lang="en-US" sz="2000" dirty="0"/>
              <a:t> component combinations in primary TKA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9507821"/>
              </p:ext>
            </p:extLst>
          </p:nvPr>
        </p:nvGraphicFramePr>
        <p:xfrm>
          <a:off x="228600" y="1600200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Rank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Femur/Tibia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Percent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Persona / Persona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18661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22.5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Vanguard / Maxim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12119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14.6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Triathlon / Triathlon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10558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12.8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Triathlon / Triathlon TS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10266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12.4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Genesis II / Genesis II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4959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6.0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Attune / Attune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4877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5.9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Sigma PFC / Sigma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2381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Journey II / Journey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1585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NK II GS / NK II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1577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Sigma / Sigma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1251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Others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14582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17.5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156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Figure 51: Percent of polyethylene inserts by type of polyethylene in primary TKA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65" y="1600200"/>
            <a:ext cx="6994670" cy="4525963"/>
          </a:xfrm>
        </p:spPr>
      </p:pic>
    </p:spTree>
    <p:extLst>
      <p:ext uri="{BB962C8B-B14F-4D97-AF65-F5344CB8AC3E}">
        <p14:creationId xmlns:p14="http://schemas.microsoft.com/office/powerpoint/2010/main" val="1130426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2000" dirty="0"/>
              <a:t>Table 100: Most common reasons for first revision following TKA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968491"/>
              </p:ext>
            </p:extLst>
          </p:nvPr>
        </p:nvGraphicFramePr>
        <p:xfrm>
          <a:off x="228600" y="685800"/>
          <a:ext cx="8229600" cy="527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1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Rank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Reason</a:t>
                      </a:r>
                      <a:r>
                        <a:rPr lang="en-US" sz="2000" b="0" i="0" u="none" strike="noStrike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for</a:t>
                      </a:r>
                      <a:r>
                        <a:rPr lang="en-US" sz="2000" b="0" i="0" u="none" strike="noStrike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revision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Percent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Instability/Dislocation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27.1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Joint Infection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221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23.1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Pain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21.4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Aseptic loosening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12.4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Arthrofibrosis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6.8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Component fracture/failure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Malalignment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Peri-prosthetic fracture (Femur)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1.3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Extensor mechanism failure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Metal reaction/Metallosis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0.7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Peri-prosthetic fracture (Tibia)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0.7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Poly liner wear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Osteolysis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Patellofemoral joint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15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2000" dirty="0"/>
              <a:t>Table 101: Most common reasons for first revision following primary TKA in first year post-operatively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473099"/>
              </p:ext>
            </p:extLst>
          </p:nvPr>
        </p:nvGraphicFramePr>
        <p:xfrm>
          <a:off x="304800" y="1143000"/>
          <a:ext cx="80772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Rank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Reason</a:t>
                      </a:r>
                      <a:r>
                        <a:rPr lang="en-US" sz="2000" b="0" i="0" u="none" strike="noStrike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for</a:t>
                      </a:r>
                      <a:r>
                        <a:rPr lang="en-US" sz="2000" b="0" i="0" u="none" strike="noStrike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revision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Percent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Joint Infection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28.7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Instability/Dislocation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26.4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Pain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17.4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Arthrofibrosis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9.9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Aseptic loosening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6.8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Component fracture/failure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Malalignment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Peri-prosthetic fracture (Femur)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Peri-prosthetic fracture (Tibia)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Extensor mechanism failure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Poly liner wear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0.7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Metal reaction/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Metallosis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0.7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1102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Figure 53: Cumulative percent revision for primary TKA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65" y="1600200"/>
            <a:ext cx="6994670" cy="4525963"/>
          </a:xfrm>
        </p:spPr>
      </p:pic>
    </p:spTree>
    <p:extLst>
      <p:ext uri="{BB962C8B-B14F-4D97-AF65-F5344CB8AC3E}">
        <p14:creationId xmlns:p14="http://schemas.microsoft.com/office/powerpoint/2010/main" val="10046170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Figure 54: Cumulative percent revision for primary TKA by diagnosis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65" y="1600200"/>
            <a:ext cx="6994670" cy="4525963"/>
          </a:xfrm>
        </p:spPr>
      </p:pic>
    </p:spTree>
    <p:extLst>
      <p:ext uri="{BB962C8B-B14F-4D97-AF65-F5344CB8AC3E}">
        <p14:creationId xmlns:p14="http://schemas.microsoft.com/office/powerpoint/2010/main" val="10823770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Figure 55: Cumulative percent revision for primary TKA by sex for osteoarthritis diagnosis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65" y="1600200"/>
            <a:ext cx="6994670" cy="4525963"/>
          </a:xfrm>
        </p:spPr>
      </p:pic>
    </p:spTree>
    <p:extLst>
      <p:ext uri="{BB962C8B-B14F-4D97-AF65-F5344CB8AC3E}">
        <p14:creationId xmlns:p14="http://schemas.microsoft.com/office/powerpoint/2010/main" val="1772232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Cumulative percent revision risk at </a:t>
            </a:r>
            <a:r>
              <a:rPr lang="en-US" sz="2000" i="1" dirty="0"/>
              <a:t>3 years </a:t>
            </a:r>
            <a:r>
              <a:rPr lang="en-US" sz="2000" dirty="0"/>
              <a:t>for femoral/</a:t>
            </a:r>
            <a:r>
              <a:rPr lang="en-US" sz="2000" dirty="0" err="1"/>
              <a:t>tibial</a:t>
            </a:r>
            <a:r>
              <a:rPr lang="en-US" sz="2000" dirty="0"/>
              <a:t> combinations having at least 500 primary cases, sorted alphabetically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76400"/>
            <a:ext cx="6992651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432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67000"/>
            <a:ext cx="8229600" cy="1143000"/>
          </a:xfrm>
        </p:spPr>
        <p:txBody>
          <a:bodyPr/>
          <a:lstStyle/>
          <a:p>
            <a:r>
              <a:rPr lang="en-US"/>
              <a:t>UKA</a:t>
            </a:r>
          </a:p>
        </p:txBody>
      </p:sp>
    </p:spTree>
    <p:extLst>
      <p:ext uri="{BB962C8B-B14F-4D97-AF65-F5344CB8AC3E}">
        <p14:creationId xmlns:p14="http://schemas.microsoft.com/office/powerpoint/2010/main" val="1705292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Blood transfusion over time for elective primary hip and knee replacement in Michigan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62981"/>
            <a:ext cx="5943600" cy="3200400"/>
          </a:xfrm>
        </p:spPr>
      </p:pic>
    </p:spTree>
    <p:extLst>
      <p:ext uri="{BB962C8B-B14F-4D97-AF65-F5344CB8AC3E}">
        <p14:creationId xmlns:p14="http://schemas.microsoft.com/office/powerpoint/2010/main" val="970144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Figure 77: Primary UKA cases over time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65" y="1600200"/>
            <a:ext cx="6994670" cy="4525963"/>
          </a:xfrm>
        </p:spPr>
      </p:pic>
    </p:spTree>
    <p:extLst>
      <p:ext uri="{BB962C8B-B14F-4D97-AF65-F5344CB8AC3E}">
        <p14:creationId xmlns:p14="http://schemas.microsoft.com/office/powerpoint/2010/main" val="19134011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Figure 80: Percent of primary UKA cases by approach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65" y="1600200"/>
            <a:ext cx="6994670" cy="4525963"/>
          </a:xfrm>
        </p:spPr>
      </p:pic>
    </p:spTree>
    <p:extLst>
      <p:ext uri="{BB962C8B-B14F-4D97-AF65-F5344CB8AC3E}">
        <p14:creationId xmlns:p14="http://schemas.microsoft.com/office/powerpoint/2010/main" val="21130482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Figure 83: Percent of primary UKA patients (first case) by </a:t>
            </a:r>
            <a:r>
              <a:rPr lang="en-US" sz="2000" dirty="0" err="1"/>
              <a:t>thombosis</a:t>
            </a:r>
            <a:r>
              <a:rPr lang="en-US" sz="2000" dirty="0"/>
              <a:t> </a:t>
            </a:r>
            <a:r>
              <a:rPr lang="en-US" sz="2000" dirty="0" err="1"/>
              <a:t>pharmacoprophylaxis</a:t>
            </a:r>
            <a:r>
              <a:rPr lang="en-US" sz="2000" dirty="0"/>
              <a:t> between 10/1/2016 and</a:t>
            </a:r>
            <a:br>
              <a:rPr lang="en-US" sz="2000" dirty="0"/>
            </a:br>
            <a:r>
              <a:rPr lang="en-US" sz="2000" dirty="0"/>
              <a:t>12/31/2016 (this time window is shorter than rest of figures because of significant change over time)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65" y="1600200"/>
            <a:ext cx="6994670" cy="4525963"/>
          </a:xfrm>
        </p:spPr>
      </p:pic>
    </p:spTree>
    <p:extLst>
      <p:ext uri="{BB962C8B-B14F-4D97-AF65-F5344CB8AC3E}">
        <p14:creationId xmlns:p14="http://schemas.microsoft.com/office/powerpoint/2010/main" val="10655900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Table 173: Ten most commonly used femoral/</a:t>
            </a:r>
            <a:r>
              <a:rPr lang="en-US" sz="2000" dirty="0" err="1"/>
              <a:t>tibial</a:t>
            </a:r>
            <a:r>
              <a:rPr lang="en-US" sz="2000" dirty="0"/>
              <a:t> component combinations in primary UKA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55892"/>
              </p:ext>
            </p:extLst>
          </p:nvPr>
        </p:nvGraphicFramePr>
        <p:xfrm>
          <a:off x="228600" y="1524000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Rank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Femur/Tibia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Percent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Zimmer High Flex / Zimmer High Flex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1971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32.1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Restoris MCK / Restoris MCK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1721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28.0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Oxford / Oxford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1665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27.1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Triathlon PKR / Triathlon PKR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iBalance / iBalance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2.3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Journey / Journey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1.6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Sigma HP / Sigma HP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1.3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Stride / Stride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Oxford / Vanguard 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Mirror / Mirror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Others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1993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Figure 84: Percentage of polyethylene inserts by type of polyethylene in primary UKA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65" y="1600200"/>
            <a:ext cx="6994670" cy="4525963"/>
          </a:xfrm>
        </p:spPr>
      </p:pic>
    </p:spTree>
    <p:extLst>
      <p:ext uri="{BB962C8B-B14F-4D97-AF65-F5344CB8AC3E}">
        <p14:creationId xmlns:p14="http://schemas.microsoft.com/office/powerpoint/2010/main" val="5281305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Table 174: Most common reasons for first revision following primary UKA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552314"/>
              </p:ext>
            </p:extLst>
          </p:nvPr>
        </p:nvGraphicFramePr>
        <p:xfrm>
          <a:off x="228600" y="1371600"/>
          <a:ext cx="8229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Rank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Reason</a:t>
                      </a:r>
                      <a:r>
                        <a:rPr lang="en-US" sz="2000" b="0" i="0" u="none" strike="noStrike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for</a:t>
                      </a:r>
                      <a:r>
                        <a:rPr lang="en-US" sz="2000" b="0" i="0" u="none" strike="noStrike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revision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Percent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Pain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26.5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Conversion of UKA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25.6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Aseptic loosening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16.2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Instability/Dislocation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8.5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Joint Infection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7.7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Component fracture/failure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5.1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Peri-prosthetic fracture (Tibia)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Osteolysis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2.6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Patellofemoral joint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1.7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Peri-prosthetic fracture (Femur)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Arthrofibrosis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Extensor mechanism failure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0307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Table 175: Most common reasons for first revision following primary UKA in first year post-operatively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88363"/>
              </p:ext>
            </p:extLst>
          </p:nvPr>
        </p:nvGraphicFramePr>
        <p:xfrm>
          <a:off x="228600" y="1351280"/>
          <a:ext cx="8229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Rank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Reason</a:t>
                      </a:r>
                      <a:r>
                        <a:rPr lang="en-US" sz="2000" b="0" i="0" u="none" strike="noStrike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for</a:t>
                      </a:r>
                      <a:r>
                        <a:rPr lang="en-US" sz="2000" b="0" i="0" u="none" strike="noStrike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revision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</a:rPr>
                        <a:t>Percent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Pain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22.9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Joint Infection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16.7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Instability/Dislocation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12.5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Aseptic loosening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10.4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Conversion of UKA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10.4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Peri-prosthetic fracture (Tibia)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8.3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Osteolysis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Component fracture/failure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Patellofemoral joint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Peri-prosthetic fracture (Femur)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Arthrofibrosis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Extensor mechanism failure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7765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Figure 86: Cumulative percent revision for primary UKA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65" y="1600200"/>
            <a:ext cx="6994670" cy="4525963"/>
          </a:xfrm>
        </p:spPr>
      </p:pic>
    </p:spTree>
    <p:extLst>
      <p:ext uri="{BB962C8B-B14F-4D97-AF65-F5344CB8AC3E}">
        <p14:creationId xmlns:p14="http://schemas.microsoft.com/office/powerpoint/2010/main" val="19482835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Figure 87: Cumulative percent revision for primary conventional UKA by sex for osteoarthritis diagnosis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65" y="1600200"/>
            <a:ext cx="6994670" cy="4525963"/>
          </a:xfrm>
        </p:spPr>
      </p:pic>
    </p:spTree>
    <p:extLst>
      <p:ext uri="{BB962C8B-B14F-4D97-AF65-F5344CB8AC3E}">
        <p14:creationId xmlns:p14="http://schemas.microsoft.com/office/powerpoint/2010/main" val="21192657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Cumulative percent revision risk for UKA femoral/</a:t>
            </a:r>
            <a:r>
              <a:rPr lang="en-US" sz="2000" dirty="0" err="1"/>
              <a:t>tibial</a:t>
            </a:r>
            <a:r>
              <a:rPr lang="en-US" sz="2000" dirty="0"/>
              <a:t> combinations having at least 500 primary cases, sorted alphabetically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981200"/>
            <a:ext cx="64262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12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7620000" cy="5715000"/>
          </a:xfrm>
        </p:spPr>
      </p:pic>
    </p:spTree>
    <p:extLst>
      <p:ext uri="{BB962C8B-B14F-4D97-AF65-F5344CB8AC3E}">
        <p14:creationId xmlns:p14="http://schemas.microsoft.com/office/powerpoint/2010/main" val="1529200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Percent of cases with DVT or PE within 90 days of surgery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62981"/>
            <a:ext cx="5943600" cy="3200400"/>
          </a:xfrm>
        </p:spPr>
      </p:pic>
    </p:spTree>
    <p:extLst>
      <p:ext uri="{BB962C8B-B14F-4D97-AF65-F5344CB8AC3E}">
        <p14:creationId xmlns:p14="http://schemas.microsoft.com/office/powerpoint/2010/main" val="189474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67000"/>
            <a:ext cx="8229600" cy="1143000"/>
          </a:xfrm>
        </p:spPr>
        <p:txBody>
          <a:bodyPr/>
          <a:lstStyle/>
          <a:p>
            <a:r>
              <a:rPr lang="en-US" dirty="0"/>
              <a:t>THA</a:t>
            </a:r>
          </a:p>
        </p:txBody>
      </p:sp>
    </p:spTree>
    <p:extLst>
      <p:ext uri="{BB962C8B-B14F-4D97-AF65-F5344CB8AC3E}">
        <p14:creationId xmlns:p14="http://schemas.microsoft.com/office/powerpoint/2010/main" val="530412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Figure 8: THA cases over time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65" y="1600200"/>
            <a:ext cx="6994670" cy="4525963"/>
          </a:xfrm>
        </p:spPr>
      </p:pic>
    </p:spTree>
    <p:extLst>
      <p:ext uri="{BB962C8B-B14F-4D97-AF65-F5344CB8AC3E}">
        <p14:creationId xmlns:p14="http://schemas.microsoft.com/office/powerpoint/2010/main" val="1116899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Figure 9: Percent of THA arthroplasty cases by primary or revision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3" y="1600200"/>
            <a:ext cx="5657453" cy="4525963"/>
          </a:xfrm>
        </p:spPr>
      </p:pic>
    </p:spTree>
    <p:extLst>
      <p:ext uri="{BB962C8B-B14F-4D97-AF65-F5344CB8AC3E}">
        <p14:creationId xmlns:p14="http://schemas.microsoft.com/office/powerpoint/2010/main" val="5801952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868A9805B9A54ADB8967D049BAD0EDB8"/>
  <p:tag name="TPVERSION" val="5"/>
  <p:tag name="TPFULLVERSION" val="5.3.1.3337"/>
  <p:tag name="PPTVERSION" val="14"/>
  <p:tag name="TPOS" val="2"/>
</p:tagLst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3483</TotalTime>
  <Words>1267</Words>
  <Application>Microsoft Macintosh PowerPoint</Application>
  <PresentationFormat>On-screen Show (4:3)</PresentationFormat>
  <Paragraphs>496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ＭＳ Ｐゴシック</vt:lpstr>
      <vt:lpstr>Arial</vt:lpstr>
      <vt:lpstr>Calibri</vt:lpstr>
      <vt:lpstr>7_Office Theme</vt:lpstr>
      <vt:lpstr>Michigan Arthroplasty Registry Collaborative Quality Initiative (MARCQI)</vt:lpstr>
      <vt:lpstr>MARCQI REPORT</vt:lpstr>
      <vt:lpstr>MARCQI organization</vt:lpstr>
      <vt:lpstr>Blood transfusion over time for elective primary hip and knee replacement in Michigan</vt:lpstr>
      <vt:lpstr>PowerPoint Presentation</vt:lpstr>
      <vt:lpstr>Percent of cases with DVT or PE within 90 days of surgery</vt:lpstr>
      <vt:lpstr>THA</vt:lpstr>
      <vt:lpstr>Figure 8: THA cases over time</vt:lpstr>
      <vt:lpstr>Figure 9: Percent of THA arthroplasty cases by primary or revision</vt:lpstr>
      <vt:lpstr>Figure 12: Percent of primary THA cases by approach</vt:lpstr>
      <vt:lpstr>Figure 15: Percent of primary THA patients (first case) by thrombosis prophylaxis between 10/1/2016 and 12/31/2016 (this time window is shorter than rest of figures because of significant change over time)</vt:lpstr>
      <vt:lpstr>Figure 16: Percent of primary THA cases by procedure</vt:lpstr>
      <vt:lpstr>Table 3: Ten most commonly used femoral/acetabular component combinations used in primary total conventional THA</vt:lpstr>
      <vt:lpstr>Figure 17: Percentage of polyethylene liners by type of polyethylene for primary conventional THA</vt:lpstr>
      <vt:lpstr>Figure 18: Percentage by bearing surface couple for primary conventional THA</vt:lpstr>
      <vt:lpstr>Figure 19: Distribution of head sizes for primary conventional THA, excluding dual mobility cases</vt:lpstr>
      <vt:lpstr>Table 4: Most common reasons for revision following primary conventional THA</vt:lpstr>
      <vt:lpstr>Table 5: Most common reasons for revision following primary conventional THA in first year post-operatively</vt:lpstr>
      <vt:lpstr>Figure 21: Cumulative percent revision for primary conventional THA</vt:lpstr>
      <vt:lpstr>Figure 22: Cumulative percent revision for primary conventional THA by diagnosis</vt:lpstr>
      <vt:lpstr>Figure 23: Cumulative percent revision for primary conventional THA by sex for osteoarthritis diagnosis</vt:lpstr>
      <vt:lpstr>Cumulative percent revision risk at 3 years for femoral/acetabular combinations having at least 500 primary cases, sorted alphabetically</vt:lpstr>
      <vt:lpstr>KNEE ARTHROPLASTY</vt:lpstr>
      <vt:lpstr>Figure 41: All knee cases over time</vt:lpstr>
      <vt:lpstr>Figure 42: Percent of knee arthroplasty cases by primary or revision</vt:lpstr>
      <vt:lpstr>Figure 43: Percent of primary TKA cases performed as TKA, UKA, and PFJ</vt:lpstr>
      <vt:lpstr>TKA</vt:lpstr>
      <vt:lpstr>Figure 44: Primary TKA cases over time</vt:lpstr>
      <vt:lpstr>Figure 47: Percent of primary TKA cases by approach</vt:lpstr>
      <vt:lpstr>Figure 50: Percent of primary TKA patients (first case) by thrombosis pharmacoprophylaxis between 10/1/2016 and 12/31/2016 (this time window is shorter than rest of figures because of significant change over time)</vt:lpstr>
      <vt:lpstr>Table 99: Ten most commonly used femoral/tibial component combinations in primary TKA</vt:lpstr>
      <vt:lpstr>Figure 51: Percent of polyethylene inserts by type of polyethylene in primary TKA</vt:lpstr>
      <vt:lpstr>Table 100: Most common reasons for first revision following TKA</vt:lpstr>
      <vt:lpstr>Table 101: Most common reasons for first revision following primary TKA in first year post-operatively</vt:lpstr>
      <vt:lpstr>Figure 53: Cumulative percent revision for primary TKA</vt:lpstr>
      <vt:lpstr>Figure 54: Cumulative percent revision for primary TKA by diagnosis</vt:lpstr>
      <vt:lpstr>Figure 55: Cumulative percent revision for primary TKA by sex for osteoarthritis diagnosis</vt:lpstr>
      <vt:lpstr>Cumulative percent revision risk at 3 years for femoral/tibial combinations having at least 500 primary cases, sorted alphabetically</vt:lpstr>
      <vt:lpstr>UKA</vt:lpstr>
      <vt:lpstr>Figure 77: Primary UKA cases over time</vt:lpstr>
      <vt:lpstr>Figure 80: Percent of primary UKA cases by approach</vt:lpstr>
      <vt:lpstr>Figure 83: Percent of primary UKA patients (first case) by thombosis pharmacoprophylaxis between 10/1/2016 and 12/31/2016 (this time window is shorter than rest of figures because of significant change over time)</vt:lpstr>
      <vt:lpstr>Table 173: Ten most commonly used femoral/tibial component combinations in primary UKA</vt:lpstr>
      <vt:lpstr>Figure 84: Percentage of polyethylene inserts by type of polyethylene in primary UKA</vt:lpstr>
      <vt:lpstr>Table 174: Most common reasons for first revision following primary UKA</vt:lpstr>
      <vt:lpstr>Table 175: Most common reasons for first revision following primary UKA in first year post-operatively</vt:lpstr>
      <vt:lpstr>Figure 86: Cumulative percent revision for primary UKA</vt:lpstr>
      <vt:lpstr>Figure 87: Cumulative percent revision for primary conventional UKA by sex for osteoarthritis diagnosis</vt:lpstr>
      <vt:lpstr>Cumulative percent revision risk for UKA femoral/tibial combinations having at least 500 primary cases, sorted alphabetically</vt:lpstr>
    </vt:vector>
  </TitlesOfParts>
  <Company>University of Michigan Hospital and Health Systems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Igrisan, Rochelle</dc:creator>
  <cp:lastModifiedBy>Microsoft Office User</cp:lastModifiedBy>
  <cp:revision>242</cp:revision>
  <cp:lastPrinted>2016-02-03T18:53:58Z</cp:lastPrinted>
  <dcterms:created xsi:type="dcterms:W3CDTF">2015-10-26T20:16:15Z</dcterms:created>
  <dcterms:modified xsi:type="dcterms:W3CDTF">2018-02-12T13:57:47Z</dcterms:modified>
</cp:coreProperties>
</file>